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315" r:id="rId3"/>
    <p:sldId id="316" r:id="rId4"/>
    <p:sldId id="312" r:id="rId5"/>
    <p:sldId id="317" r:id="rId6"/>
    <p:sldId id="318" r:id="rId7"/>
    <p:sldId id="297" r:id="rId8"/>
    <p:sldId id="294" r:id="rId9"/>
    <p:sldId id="313" r:id="rId10"/>
    <p:sldId id="280" r:id="rId11"/>
    <p:sldId id="304" r:id="rId12"/>
    <p:sldId id="310" r:id="rId13"/>
    <p:sldId id="311" r:id="rId14"/>
    <p:sldId id="308" r:id="rId15"/>
    <p:sldId id="291" r:id="rId16"/>
    <p:sldId id="301" r:id="rId17"/>
    <p:sldId id="303" r:id="rId18"/>
    <p:sldId id="300" r:id="rId19"/>
  </p:sldIdLst>
  <p:sldSz cx="12192000" cy="6858000"/>
  <p:notesSz cx="6888163" cy="10018713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DF4D2A8B-B687-4349-80FC-F7A0F66CBFAE}">
          <p14:sldIdLst>
            <p14:sldId id="298"/>
            <p14:sldId id="315"/>
            <p14:sldId id="316"/>
            <p14:sldId id="312"/>
            <p14:sldId id="317"/>
            <p14:sldId id="318"/>
            <p14:sldId id="297"/>
            <p14:sldId id="294"/>
            <p14:sldId id="313"/>
            <p14:sldId id="280"/>
            <p14:sldId id="304"/>
            <p14:sldId id="310"/>
            <p14:sldId id="311"/>
            <p14:sldId id="308"/>
          </p14:sldIdLst>
        </p14:section>
        <p14:section name="Danksagung" id="{64E520CA-5F5A-458A-BBEB-5AF6484E996C}">
          <p14:sldIdLst>
            <p14:sldId id="291"/>
            <p14:sldId id="301"/>
            <p14:sldId id="303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3447" autoAdjust="0"/>
  </p:normalViewPr>
  <p:slideViewPr>
    <p:cSldViewPr snapToGrid="0">
      <p:cViewPr varScale="1">
        <p:scale>
          <a:sx n="106" d="100"/>
          <a:sy n="106" d="100"/>
        </p:scale>
        <p:origin x="822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pPr>
              <a:defRPr/>
            </a:pPr>
            <a:fld id="{666CD820-02B5-4A6D-9DC2-5B8CAE265A10}" type="datetimeFigureOut">
              <a:rPr lang="de-DE"/>
              <a:t>24.05.2025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pPr>
              <a:defRPr/>
            </a:pPr>
            <a:fld id="{3F76095D-2252-4064-BC84-990C5DD6A087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26/sciadv.adh2458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journal/Nature-Sustainability-2398-9629?_sg=bWn2slSmmBHz4FABM4taeXa7QiM0uh-yxE9pWVVEB9xnEh6lDPElO9tPe9Erk6003EKDHuIhJKFBDSzuU7RK3x-EWw95jA.H5j9EsQGvn2aDiG4r7HNBysm6Xvo1-xCiVhIbLG013MdWYOqLJx2LfPGZIh7vS6RapsZ_mgaCFtUJQcvw158S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ature.com/articles/s41893-018-0189-7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F17D6-3B85-F88F-4183-A17977C2409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AFE1CA-AFF2-839A-958C-2DBB79D20C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C74B50-167A-61C7-8BBB-4B33A44B4F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59C8E-128E-BABC-B64D-F1C729F4D4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CF31052-5BC3-BAD1-3D35-EC98438D38D7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34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9BEEC8-6D3C-6CD9-D677-E7BFB9F45135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556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200" b="0" i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Insekten (z. B. Mehlwürmer) bieten einen hohen Proteingehalt (40–75 %), eine gute Aminosäurebilanz und eine sehr geringe Umweltbelastung im Vergleich zu Fleisch. Erbsenprotein ist bereits als pflanzliche Basis etabliert und wird gut akzeptiert. Die Kombination adressiert Nachhaltigkeit, Funktionalität und Nährwert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9BEEC8-6D3C-6CD9-D677-E7BFB9F45135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8324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200" b="0" i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Insekten (z. B. Mehlwürmer) bieten einen hohen Proteingehalt (40–75 %), eine gute Aminosäurebilanz und eine sehr geringe Umweltbelastung im Vergleich zu Fleisch. Erbsenprotein ist bereits als pflanzliche Basis etabliert und wird gut akzeptiert. Die Kombination adressiert Nachhaltigkeit, Funktionalität und Nährwert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9BEEC8-6D3C-6CD9-D677-E7BFB9F45135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956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200" b="0" i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Insekten (z. B. Mehlwürmer) bieten einen hohen Proteingehalt (40–75 %), eine gute Aminosäurebilanz und eine sehr geringe Umweltbelastung im Vergleich zu Fleisch. Erbsenprotein ist bereits als pflanzliche Basis etabliert und wird gut akzeptiert. Die Kombination adressiert Nachhaltigkeit, Funktionalität und Nährwert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9BEEC8-6D3C-6CD9-D677-E7BFB9F45135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7582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9BEEC8-6D3C-6CD9-D677-E7BFB9F45135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752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36F94-B5DF-96D2-B0C9-B551CB6F935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B814C4-5C63-4F88-720D-3025FD7B2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CAB89D-5887-ED86-8AAD-12E0A391A7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CB121-9AF1-E93E-EC58-B5F10495DA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9BEEC8-6D3C-6CD9-D677-E7BFB9F45135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149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D7A4A-DE4A-BA3D-975C-F2C2FB1A460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7C9633-1813-487C-7674-EBEE068437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0278AF-C9D3-0900-6CFB-4B078E0FB0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DB9BC-66FB-14C5-5CAB-F4CD07D8C8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9BEEC8-6D3C-6CD9-D677-E7BFB9F45135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37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https://www.linkedin.com/company/91010026/admin/dashboard/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AF843-C65C-4B7D-8ED6-5A7606A6CF9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02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Katherine Richardson </a:t>
            </a:r>
            <a:r>
              <a:rPr lang="en-US" i="1" smtClean="0"/>
              <a:t>et al.</a:t>
            </a:r>
            <a:endParaRPr lang="en-US" smtClean="0"/>
          </a:p>
          <a:p>
            <a:r>
              <a:rPr lang="en-US" smtClean="0"/>
              <a:t>Earth beyond six of nine planetary boundaries.</a:t>
            </a:r>
            <a:r>
              <a:rPr lang="en-US" i="1" smtClean="0"/>
              <a:t>Sci. Adv.</a:t>
            </a:r>
            <a:r>
              <a:rPr lang="en-US" b="1" smtClean="0"/>
              <a:t>9</a:t>
            </a:r>
            <a:r>
              <a:rPr lang="en-US" smtClean="0"/>
              <a:t>,eadh2458(2023).DOI:</a:t>
            </a:r>
            <a:r>
              <a:rPr lang="en-US" smtClean="0">
                <a:hlinkClick r:id="rId3"/>
              </a:rPr>
              <a:t>10.1126/sciadv.adh2458 </a:t>
            </a:r>
            <a:endParaRPr lang="en-US" smtClean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76095D-2252-4064-BC84-990C5DD6A08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72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76095D-2252-4064-BC84-990C5DD6A08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04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potential of future foods for sustainable and healthy diets</a:t>
            </a:r>
          </a:p>
          <a:p>
            <a:r>
              <a:rPr lang="en-US" smtClean="0"/>
              <a:t>December 2018</a:t>
            </a:r>
          </a:p>
          <a:p>
            <a:r>
              <a:rPr lang="en-US" smtClean="0">
                <a:hlinkClick r:id="rId3"/>
              </a:rPr>
              <a:t>Nature Sustainability</a:t>
            </a:r>
            <a:r>
              <a:rPr lang="en-US" smtClean="0"/>
              <a:t> 1(12):782–789</a:t>
            </a:r>
          </a:p>
          <a:p>
            <a:r>
              <a:rPr lang="en-US" smtClean="0"/>
              <a:t>DOI: </a:t>
            </a:r>
          </a:p>
          <a:p>
            <a:r>
              <a:rPr lang="en-US" smtClean="0">
                <a:hlinkClick r:id="rId4"/>
              </a:rPr>
              <a:t>10.1038/s41893-018-0189-7 </a:t>
            </a:r>
            <a:endParaRPr lang="en-US" smtClean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76095D-2252-4064-BC84-990C5DD6A08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6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9BEEC8-6D3C-6CD9-D677-E7BFB9F45135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45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76095D-2252-4064-BC84-990C5DD6A08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21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E8E8E8"/>
                </a:solidFill>
                <a:effectLst/>
                <a:latin typeface="Google Sans Text"/>
              </a:rPr>
              <a:t>As part of our worklist, we are focusing on chia, specifically exploring why it is a promising candidate for this research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76095D-2252-4064-BC84-990C5DD6A08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334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F17D6-3B85-F88F-4183-A17977C2409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AFE1CA-AFF2-839A-958C-2DBB79D20C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C74B50-167A-61C7-8BBB-4B33A44B4F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59C8E-128E-BABC-B64D-F1C729F4D4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CF31052-5BC3-BAD1-3D35-EC98438D38D7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771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fontAlgn="base" latinLnBrk="0"/>
            <a:r>
              <a:rPr lang="en-US" sz="1200" b="0" i="0" u="none" strike="noStrike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Tomatenproduktmischung</a:t>
            </a:r>
            <a:endParaRPr lang="de-DE" sz="1200" b="0" i="0" u="none" strike="noStrike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de-DE" sz="1200" b="0" i="0" u="none" strike="noStrike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Zucker, Salz und Gewürze und Hefeextrakt</a:t>
            </a:r>
          </a:p>
          <a:p>
            <a:pPr fontAlgn="base" latinLnBrk="0"/>
            <a:r>
              <a:rPr lang="de-DE" sz="1200" b="0" i="0" u="none" strike="noStrike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Tomaten-Nebenprodukt-Protein</a:t>
            </a:r>
          </a:p>
          <a:p>
            <a:pPr fontAlgn="base" latinLnBrk="0"/>
            <a:r>
              <a:rPr lang="en-US" sz="1200" b="0" i="0" u="none" strike="noStrike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Stärke und frische Sahne</a:t>
            </a:r>
            <a:endParaRPr lang="de-DE" sz="1200" b="0" i="0" u="none" strike="noStrike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sz="1200" b="0" i="0" u="none" strike="noStrike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Zwiebel und Pflanzenöl</a:t>
            </a:r>
            <a:endParaRPr lang="de-DE" sz="1200" b="0" i="0" u="none" strike="noStrike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sz="1200" b="0" i="0" u="none" strike="noStrike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Wasser</a:t>
            </a:r>
            <a:endParaRPr lang="de-DE" sz="1200" b="0" i="0" u="none" strike="noStrike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9BEEC8-6D3C-6CD9-D677-E7BFB9F45135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152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9AA2B5-D245-49C2-B466-762B51422732}" type="datetime1">
              <a:rPr lang="de-DE" smtClean="0"/>
              <a:t>24.05.2025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D6D7D4-A95C-4018-A843-FAD0DFD5D65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E31D4E-62C6-494D-BA80-4596677CF29A}" type="datetime1">
              <a:rPr lang="de-DE" smtClean="0"/>
              <a:t>24.05.2025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D6D7D4-A95C-4018-A843-FAD0DFD5D65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54D190-52B7-4071-B481-8B23F7177004}" type="datetime1">
              <a:rPr lang="de-DE" smtClean="0"/>
              <a:t>24.05.2025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D6D7D4-A95C-4018-A843-FAD0DFD5D65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1295400" y="1566357"/>
            <a:ext cx="9912000" cy="39420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295400" y="823807"/>
            <a:ext cx="9912000" cy="457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8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736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2F66BFD-9E03-48CA-BE31-AE6760F1D253}" type="datetime1">
              <a:rPr lang="de-DE" smtClean="0"/>
              <a:t>24.05.2025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D6D7D4-A95C-4018-A843-FAD0DFD5D65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A7D23D-5412-45A5-ABC8-8EC4AA2E4EF7}" type="datetime1">
              <a:rPr lang="de-DE" smtClean="0"/>
              <a:t>24.05.2025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D6D7D4-A95C-4018-A843-FAD0DFD5D65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9611C6-DD6B-478A-BA47-A776F7A5725D}" type="datetime1">
              <a:rPr lang="de-DE" smtClean="0"/>
              <a:t>24.05.2025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D6D7D4-A95C-4018-A843-FAD0DFD5D65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10A89AC-CE91-4A06-99D3-04DEC7612407}" type="datetime1">
              <a:rPr lang="de-DE" smtClean="0"/>
              <a:t>24.05.2025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D6D7D4-A95C-4018-A843-FAD0DFD5D65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C18BC0-5812-4964-983E-350CDE9086D0}" type="datetime1">
              <a:rPr lang="de-DE" smtClean="0"/>
              <a:t>24.05.2025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D6D7D4-A95C-4018-A843-FAD0DFD5D65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FEBD0E-741C-47EE-BD2D-8D1781B96915}" type="datetime1">
              <a:rPr lang="de-DE" smtClean="0"/>
              <a:t>24.05.2025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D6D7D4-A95C-4018-A843-FAD0DFD5D65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2DAAE6-DAF5-40F6-BF64-0BD6153630EF}" type="datetime1">
              <a:rPr lang="de-DE" smtClean="0"/>
              <a:t>24.05.2025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D6D7D4-A95C-4018-A843-FAD0DFD5D65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162A62-CB9B-4B9E-8156-993E89DC0CF7}" type="datetime1">
              <a:rPr lang="de-DE" smtClean="0"/>
              <a:t>24.05.2025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D6D7D4-A95C-4018-A843-FAD0DFD5D65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104339-6D4C-40C6-A5CB-342839145290}" type="datetime1">
              <a:rPr lang="de-DE" smtClean="0"/>
              <a:t>24.05.2025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D6D7D4-A95C-4018-A843-FAD0DFD5D65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8.pn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42.jpg"/><Relationship Id="rId5" Type="http://schemas.openxmlformats.org/officeDocument/2006/relationships/image" Target="../media/image5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hyperlink" Target="https://proximedprima.e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hyperlink" Target="https://doi.org/10.1126/sciadv.adh2458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ustainabledevelopment.un.org/sdgs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s://www.researchgate.net/journal/Nature-Sustainability-2398-9629?_sg=bWn2slSmmBHz4FABM4taeXa7QiM0uh-yxE9pWVVEB9xnEh6lDPElO9tPe9Erk6003EKDHuIhJKFBDSzuU7RK3x-EWw95jA.H5j9EsQGvn2aDiG4r7HNBysm6Xvo1-xCiVhIbLG013MdWYOqLJx2LfPGZIh7vS6RapsZ_mgaCFtUJQcvw158S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6.sv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B9B8334-3C9B-CD5F-B323-415979F68AE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E4D31A4-EBAB-E74D-EB1F-B22D1B53C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-334305" y="5597081"/>
            <a:ext cx="1611963" cy="1316096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40722113-6CFA-1860-DA37-8CAD6D6C75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8516"/>
          <a:stretch/>
        </p:blipFill>
        <p:spPr bwMode="auto">
          <a:xfrm>
            <a:off x="0" y="5350264"/>
            <a:ext cx="12192000" cy="150773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F56CB9F-2A04-717F-15AD-1C0C24359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915461" y="6102157"/>
            <a:ext cx="1887294" cy="48600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A61791B-6F9D-88EA-3BE7-E20FB1EB69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400511" y="6041513"/>
            <a:ext cx="892646" cy="607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548370-AC3A-1329-39CC-9E4F215DA971}"/>
              </a:ext>
            </a:extLst>
          </p:cNvPr>
          <p:cNvSpPr txBox="1"/>
          <p:nvPr/>
        </p:nvSpPr>
        <p:spPr bwMode="auto">
          <a:xfrm>
            <a:off x="1277659" y="6052836"/>
            <a:ext cx="1887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rPr>
              <a:t>The PRIMA programme is supported under Horizon 2020, the European Union’s Framework Programme for Research and Innovation</a:t>
            </a:r>
            <a:endParaRPr lang="en-US" sz="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021F1922-353A-F129-87A3-7590B87173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" b="57967"/>
          <a:stretch/>
        </p:blipFill>
        <p:spPr bwMode="auto">
          <a:xfrm rot="10800000">
            <a:off x="0" y="-1"/>
            <a:ext cx="12192000" cy="478403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2F6B381-7112-8BE1-3412-5AB9384AAD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207816" y="6102157"/>
            <a:ext cx="1472737" cy="486003"/>
          </a:xfrm>
          <a:prstGeom prst="rect">
            <a:avLst/>
          </a:prstGeom>
        </p:spPr>
      </p:pic>
      <p:pic>
        <p:nvPicPr>
          <p:cNvPr id="9" name="Bild 6">
            <a:extLst>
              <a:ext uri="{FF2B5EF4-FFF2-40B4-BE49-F238E27FC236}">
                <a16:creationId xmlns:a16="http://schemas.microsoft.com/office/drawing/2014/main" id="{AE3A33EF-51E9-544B-A707-8BF6B75E82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249289" y="168133"/>
            <a:ext cx="5201181" cy="69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phic 13">
            <a:extLst>
              <a:ext uri="{FF2B5EF4-FFF2-40B4-BE49-F238E27FC236}">
                <a16:creationId xmlns:a16="http://schemas.microsoft.com/office/drawing/2014/main" id="{A4ED08EF-3085-E0A1-75B6-4351963E68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/>
        </p:blipFill>
        <p:spPr bwMode="auto">
          <a:xfrm>
            <a:off x="8508441" y="1585971"/>
            <a:ext cx="3053889" cy="343618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D09F105-CB6F-F3DB-9904-F8BCC12D932A}"/>
              </a:ext>
            </a:extLst>
          </p:cNvPr>
          <p:cNvSpPr txBox="1"/>
          <p:nvPr/>
        </p:nvSpPr>
        <p:spPr bwMode="auto">
          <a:xfrm flipH="1">
            <a:off x="237773" y="861624"/>
            <a:ext cx="7759221" cy="548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defRPr/>
            </a:pPr>
            <a:r>
              <a:rPr lang="de-DE" sz="2800" b="1" smtClean="0">
                <a:solidFill>
                  <a:srgbClr val="8E3335"/>
                </a:solidFill>
                <a:latin typeface="Arial"/>
                <a:ea typeface="Fira Sans"/>
              </a:rPr>
              <a:t> </a:t>
            </a:r>
          </a:p>
          <a:p>
            <a:pPr lvl="0" defTabSz="342900">
              <a:defRPr/>
            </a:pPr>
            <a:r>
              <a:rPr lang="de-DE" sz="4000" b="1">
                <a:solidFill>
                  <a:srgbClr val="8E3335"/>
                </a:solidFill>
                <a:latin typeface="Arial"/>
                <a:ea typeface="Fira Sans"/>
              </a:rPr>
              <a:t>Die Proteinrevolution im Mittelmeerraum </a:t>
            </a:r>
            <a:endParaRPr lang="de-DE" sz="4000" b="1" smtClean="0">
              <a:solidFill>
                <a:srgbClr val="8E3335"/>
              </a:solidFill>
              <a:latin typeface="Arial"/>
              <a:ea typeface="Fira Sans"/>
            </a:endParaRPr>
          </a:p>
          <a:p>
            <a:pPr lvl="0" defTabSz="342900">
              <a:defRPr/>
            </a:pPr>
            <a:r>
              <a:rPr lang="de-DE" sz="2000" b="1" smtClean="0">
                <a:solidFill>
                  <a:srgbClr val="8E3335"/>
                </a:solidFill>
                <a:latin typeface="Arial"/>
                <a:ea typeface="Fira Sans"/>
              </a:rPr>
              <a:t>von der</a:t>
            </a:r>
          </a:p>
          <a:p>
            <a:pPr lvl="0" defTabSz="342900">
              <a:defRPr/>
            </a:pPr>
            <a:endParaRPr lang="de-DE" sz="2000" b="1" smtClean="0">
              <a:solidFill>
                <a:srgbClr val="8E3335"/>
              </a:solidFill>
              <a:latin typeface="Arial"/>
              <a:ea typeface="Fira Sans"/>
            </a:endParaRPr>
          </a:p>
          <a:p>
            <a:pPr lvl="0" defTabSz="342900">
              <a:defRPr/>
            </a:pPr>
            <a:r>
              <a:rPr lang="de-DE" sz="3200" b="1" smtClean="0">
                <a:solidFill>
                  <a:srgbClr val="8E3335"/>
                </a:solidFill>
                <a:latin typeface="Arial"/>
                <a:ea typeface="Fira Sans"/>
              </a:rPr>
              <a:t>Hochschule Weihenstephan-Triesdorf</a:t>
            </a:r>
          </a:p>
          <a:p>
            <a:pPr lvl="0" defTabSz="342900">
              <a:defRPr/>
            </a:pPr>
            <a:endParaRPr lang="de-DE" sz="2800" b="1" smtClean="0">
              <a:solidFill>
                <a:srgbClr val="8E3335"/>
              </a:solidFill>
              <a:latin typeface="Arial"/>
              <a:ea typeface="Fira Sans"/>
            </a:endParaRPr>
          </a:p>
          <a:p>
            <a:pPr lvl="0" defTabSz="342900">
              <a:defRPr/>
            </a:pPr>
            <a:r>
              <a:rPr lang="de-DE" sz="3000" b="1" smtClean="0">
                <a:solidFill>
                  <a:srgbClr val="8E3335"/>
                </a:solidFill>
                <a:latin typeface="Arial"/>
                <a:ea typeface="Fira Sans"/>
              </a:rPr>
              <a:t>Institut für Lebensmitteltechnologie  </a:t>
            </a:r>
            <a:endParaRPr lang="de-DE" sz="3000" b="1">
              <a:solidFill>
                <a:srgbClr val="8E3335"/>
              </a:solidFill>
              <a:latin typeface="Arial"/>
              <a:ea typeface="Fira Sans"/>
            </a:endParaRPr>
          </a:p>
          <a:p>
            <a:pPr lvl="0" defTabSz="342900">
              <a:defRPr/>
            </a:pPr>
            <a:endParaRPr lang="de-DE" sz="2800" b="1" smtClean="0">
              <a:solidFill>
                <a:srgbClr val="8E3335"/>
              </a:solidFill>
              <a:latin typeface="Arial"/>
              <a:ea typeface="Fira Sans"/>
            </a:endParaRPr>
          </a:p>
          <a:p>
            <a:pPr lvl="0" defTabSz="342900">
              <a:defRPr/>
            </a:pPr>
            <a:r>
              <a:rPr lang="de-DE" sz="2000" b="1" smtClean="0">
                <a:solidFill>
                  <a:srgbClr val="F39E16"/>
                </a:solidFill>
                <a:latin typeface="Arial"/>
                <a:ea typeface="Fira Sans"/>
              </a:rPr>
              <a:t>M</a:t>
            </a:r>
            <a:r>
              <a:rPr lang="de-DE" sz="2000" b="1">
                <a:solidFill>
                  <a:srgbClr val="F39E16"/>
                </a:solidFill>
                <a:latin typeface="Arial"/>
                <a:ea typeface="Fira Sans"/>
              </a:rPr>
              <a:t>. Eng. Simon </a:t>
            </a:r>
            <a:r>
              <a:rPr lang="de-DE" sz="2000" b="1" smtClean="0">
                <a:solidFill>
                  <a:srgbClr val="F39E16"/>
                </a:solidFill>
                <a:latin typeface="Arial"/>
                <a:ea typeface="Fira Sans"/>
              </a:rPr>
              <a:t>Dirr</a:t>
            </a:r>
            <a:r>
              <a:rPr lang="de-DE" sz="2000" b="1">
                <a:solidFill>
                  <a:srgbClr val="F39E16"/>
                </a:solidFill>
                <a:latin typeface="Arial"/>
                <a:ea typeface="Fira Sans"/>
              </a:rPr>
              <a:t/>
            </a:r>
            <a:br>
              <a:rPr lang="de-DE" sz="2000" b="1">
                <a:solidFill>
                  <a:srgbClr val="F39E16"/>
                </a:solidFill>
                <a:latin typeface="Arial"/>
                <a:ea typeface="Fira Sans"/>
              </a:rPr>
            </a:br>
            <a:r>
              <a:rPr lang="de-DE" sz="2000" b="1">
                <a:solidFill>
                  <a:srgbClr val="F39E16"/>
                </a:solidFill>
                <a:latin typeface="Arial"/>
                <a:ea typeface="Fira Sans"/>
              </a:rPr>
              <a:t>Prof. Dr. Özlem </a:t>
            </a:r>
            <a:r>
              <a:rPr lang="de-DE" sz="2000" b="1" smtClean="0">
                <a:solidFill>
                  <a:srgbClr val="F39E16"/>
                </a:solidFill>
                <a:latin typeface="Arial"/>
                <a:ea typeface="Fira Sans"/>
              </a:rPr>
              <a:t>Özmutlu</a:t>
            </a:r>
          </a:p>
          <a:p>
            <a:pPr lvl="0" defTabSz="342900">
              <a:defRPr/>
            </a:pPr>
            <a:endParaRPr lang="de-DE" sz="2000" b="1" baseline="30000">
              <a:solidFill>
                <a:srgbClr val="F39E16"/>
              </a:solidFill>
              <a:latin typeface="Arial"/>
              <a:ea typeface="Fira Sans"/>
            </a:endParaRPr>
          </a:p>
          <a:p>
            <a:pPr lvl="0" defTabSz="342900">
              <a:defRPr/>
            </a:pPr>
            <a:endParaRPr lang="de-DE" sz="2000" b="1" baseline="30000">
              <a:solidFill>
                <a:srgbClr val="F39E16"/>
              </a:solidFill>
              <a:latin typeface="Arial"/>
              <a:ea typeface="Fira Sans"/>
            </a:endParaRPr>
          </a:p>
          <a:p>
            <a:pPr lvl="0" defTabSz="342900">
              <a:defRPr/>
            </a:pPr>
            <a:endParaRPr lang="de-DE" sz="2000" b="1" i="0" u="none" strike="noStrike" cap="none" spc="0">
              <a:ln>
                <a:noFill/>
              </a:ln>
              <a:solidFill>
                <a:srgbClr val="F39E16"/>
              </a:solidFill>
              <a:latin typeface="Arial"/>
              <a:ea typeface="Fira Sans"/>
              <a:cs typeface="Arial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6FD300D-CF7E-66F3-F31C-E6BCE749C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250680" y="6420358"/>
            <a:ext cx="2743200" cy="365125"/>
          </a:xfrm>
        </p:spPr>
        <p:txBody>
          <a:bodyPr/>
          <a:lstStyle/>
          <a:p>
            <a:pPr>
              <a:defRPr/>
            </a:pPr>
            <a:fld id="{C435896A-8735-4E8A-BAB2-4502C8B84B8C}" type="slidenum">
              <a:rPr lang="en-US">
                <a:solidFill>
                  <a:schemeClr val="tx1"/>
                </a:solidFill>
              </a:rPr>
              <a:t>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phic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93776" y="3429000"/>
            <a:ext cx="3553142" cy="3584448"/>
          </a:xfrm>
          <a:prstGeom prst="rect">
            <a:avLst/>
          </a:prstGeom>
        </p:spPr>
      </p:pic>
      <p:pic>
        <p:nvPicPr>
          <p:cNvPr id="13" name="Picture 12" descr="Logo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52353" y="6102157"/>
            <a:ext cx="1887294" cy="486003"/>
          </a:xfrm>
          <a:prstGeom prst="rect">
            <a:avLst/>
          </a:prstGeom>
        </p:spPr>
      </p:pic>
      <p:pic>
        <p:nvPicPr>
          <p:cNvPr id="14" name="Picture 13" descr="Logo&#10;&#10;Description automatically generated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207816" y="6102157"/>
            <a:ext cx="1472737" cy="486003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0511" y="6041513"/>
            <a:ext cx="892646" cy="6072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1277659" y="6052836"/>
            <a:ext cx="1887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800" b="0" i="0" u="none" strike="noStrike" cap="none" spc="0">
                <a:ln>
                  <a:noFill/>
                </a:ln>
                <a:latin typeface="Arial"/>
                <a:ea typeface="+mn-ea"/>
                <a:cs typeface="Arial"/>
              </a:rPr>
              <a:t>The PRIMA programme is supported under Horizon 2020, the European Union’s Framework Programme for Research and Innovation</a:t>
            </a:r>
            <a:endParaRPr lang="en-US" sz="800" b="0" i="0" u="none" strike="noStrike" cap="none" spc="0">
              <a:ln>
                <a:noFill/>
              </a:ln>
              <a:latin typeface="Calibri"/>
              <a:ea typeface="+mn-ea"/>
            </a:endParaRP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029541" y="456719"/>
            <a:ext cx="4132917" cy="47645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9259824" y="6484366"/>
            <a:ext cx="2743200" cy="365125"/>
          </a:xfrm>
        </p:spPr>
        <p:txBody>
          <a:bodyPr/>
          <a:lstStyle/>
          <a:p>
            <a:pPr>
              <a:defRPr/>
            </a:pPr>
            <a:fld id="{C435896A-8735-4E8A-BAB2-4502C8B84B8C}" type="slidenum">
              <a:rPr lang="en-US">
                <a:solidFill>
                  <a:schemeClr val="tx1"/>
                </a:solidFill>
              </a:r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0"/>
          <p:cNvSpPr/>
          <p:nvPr/>
        </p:nvSpPr>
        <p:spPr>
          <a:xfrm>
            <a:off x="308445" y="179538"/>
            <a:ext cx="5713016" cy="379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 rtl="0"/>
            <a:r>
              <a:rPr lang="de-DE" sz="2800" kern="1200" smtClean="0">
                <a:solidFill>
                  <a:srgbClr val="FFC000"/>
                </a:solidFill>
                <a:latin typeface="Bahnschrift" panose="020B0502040204020203" pitchFamily="34" charset="0"/>
                <a:ea typeface="DM Sans Semi Bold" pitchFamily="34" charset="-122"/>
              </a:rPr>
              <a:t>Produktkonzept 1 – Proteinreiche Tomatensuppe</a:t>
            </a:r>
            <a:endParaRPr lang="en-US" sz="2800" kern="1200" dirty="0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157" y="2798422"/>
            <a:ext cx="3073332" cy="304240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59510" y="19143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4638208" y="15899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95999" y="3988580"/>
            <a:ext cx="2623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rgbClr val="C00000"/>
                </a:solidFill>
                <a:latin typeface="Bodoni Poster" panose="02070A04080905020204" pitchFamily="18" charset="0"/>
              </a:rPr>
              <a:t>READY TO EAT!</a:t>
            </a:r>
            <a:endParaRPr lang="de-DE" sz="2800" b="1">
              <a:solidFill>
                <a:srgbClr val="C00000"/>
              </a:solidFill>
              <a:latin typeface="Bodoni Poster" panose="02070A040809050202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355594" y="1003869"/>
            <a:ext cx="5094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b="1" smtClean="0"/>
              <a:t>Zutaten:</a:t>
            </a:r>
          </a:p>
          <a:p>
            <a:pPr fontAlgn="base" latinLnBrk="0"/>
            <a:r>
              <a:rPr lang="en-US" smtClean="0"/>
              <a:t>Tomaten</a:t>
            </a:r>
            <a:r>
              <a:rPr lang="de-DE" smtClean="0"/>
              <a:t>püree</a:t>
            </a:r>
            <a:endParaRPr lang="de-DE"/>
          </a:p>
          <a:p>
            <a:pPr fontAlgn="base" latinLnBrk="0"/>
            <a:r>
              <a:rPr lang="de-DE"/>
              <a:t>Zucker, </a:t>
            </a:r>
            <a:r>
              <a:rPr lang="de-DE" smtClean="0"/>
              <a:t>Salz, Gewürze, Hefeextrakt</a:t>
            </a:r>
            <a:endParaRPr lang="de-DE"/>
          </a:p>
          <a:p>
            <a:pPr fontAlgn="base" latinLnBrk="0"/>
            <a:r>
              <a:rPr lang="de-DE" smtClean="0"/>
              <a:t>Proteine aus Tomatenblatt und Tomatentrester</a:t>
            </a:r>
            <a:endParaRPr lang="de-DE"/>
          </a:p>
          <a:p>
            <a:pPr fontAlgn="base" latinLnBrk="0"/>
            <a:r>
              <a:rPr lang="en-US" smtClean="0"/>
              <a:t>Stärke</a:t>
            </a:r>
          </a:p>
          <a:p>
            <a:pPr fontAlgn="base" latinLnBrk="0"/>
            <a:r>
              <a:rPr lang="en-US" smtClean="0"/>
              <a:t>Frische </a:t>
            </a:r>
            <a:r>
              <a:rPr lang="en-US"/>
              <a:t>Sahne</a:t>
            </a:r>
            <a:endParaRPr lang="de-DE"/>
          </a:p>
          <a:p>
            <a:pPr fontAlgn="base" latinLnBrk="0"/>
            <a:r>
              <a:rPr lang="en-US" smtClean="0"/>
              <a:t>Zwiebel</a:t>
            </a:r>
          </a:p>
          <a:p>
            <a:pPr fontAlgn="base" latinLnBrk="0"/>
            <a:r>
              <a:rPr lang="en-US" smtClean="0"/>
              <a:t>Pflanzenöl</a:t>
            </a:r>
            <a:endParaRPr lang="de-DE"/>
          </a:p>
          <a:p>
            <a:pPr fontAlgn="base" latinLnBrk="0"/>
            <a:r>
              <a:rPr lang="en-US"/>
              <a:t>Wasser</a:t>
            </a: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7" b="5346"/>
          <a:stretch/>
        </p:blipFill>
        <p:spPr>
          <a:xfrm>
            <a:off x="846834" y="805627"/>
            <a:ext cx="3873548" cy="4978085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 bwMode="auto">
          <a:xfrm>
            <a:off x="846834" y="5751109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Quelle: ChatGPT4o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3449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52353" y="6102157"/>
            <a:ext cx="1887294" cy="486003"/>
          </a:xfrm>
          <a:prstGeom prst="rect">
            <a:avLst/>
          </a:prstGeom>
        </p:spPr>
      </p:pic>
      <p:pic>
        <p:nvPicPr>
          <p:cNvPr id="14" name="Picture 13" descr="Logo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207816" y="6102157"/>
            <a:ext cx="1472737" cy="486003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00511" y="6041513"/>
            <a:ext cx="892646" cy="6072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1277659" y="6052836"/>
            <a:ext cx="1887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800" b="0" i="0" u="none" strike="noStrike" cap="none" spc="0">
                <a:ln>
                  <a:noFill/>
                </a:ln>
                <a:latin typeface="Arial"/>
                <a:ea typeface="+mn-ea"/>
                <a:cs typeface="Arial"/>
              </a:rPr>
              <a:t>The PRIMA programme is supported under Horizon 2020, the European Union’s Framework Programme for Research and Innovation</a:t>
            </a:r>
            <a:endParaRPr lang="en-US" sz="800" b="0" i="0" u="none" strike="noStrike" cap="none" spc="0">
              <a:ln>
                <a:noFill/>
              </a:ln>
              <a:latin typeface="Calibri"/>
              <a:ea typeface="+mn-ea"/>
            </a:endParaRP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29541" y="456719"/>
            <a:ext cx="4132917" cy="47645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9259824" y="6484366"/>
            <a:ext cx="2743200" cy="365125"/>
          </a:xfrm>
        </p:spPr>
        <p:txBody>
          <a:bodyPr/>
          <a:lstStyle/>
          <a:p>
            <a:pPr>
              <a:defRPr/>
            </a:pPr>
            <a:fld id="{C435896A-8735-4E8A-BAB2-4502C8B84B8C}" type="slidenum">
              <a:rPr lang="en-US">
                <a:solidFill>
                  <a:schemeClr val="tx1"/>
                </a:solidFill>
              </a:r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0"/>
          <p:cNvSpPr/>
          <p:nvPr/>
        </p:nvSpPr>
        <p:spPr>
          <a:xfrm>
            <a:off x="308445" y="179538"/>
            <a:ext cx="5713016" cy="379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 rtl="0"/>
            <a:r>
              <a:rPr lang="de-DE" sz="2800" kern="1200">
                <a:solidFill>
                  <a:srgbClr val="FFC000"/>
                </a:solidFill>
                <a:latin typeface="Bahnschrift" panose="020B0502040204020203" pitchFamily="34" charset="0"/>
                <a:ea typeface="DM Sans Semi Bold" pitchFamily="34" charset="-122"/>
              </a:rPr>
              <a:t>Produktkonzept 1– </a:t>
            </a:r>
            <a:r>
              <a:rPr lang="de-DE" sz="2800" kern="1200" smtClean="0">
                <a:solidFill>
                  <a:srgbClr val="FFC000"/>
                </a:solidFill>
                <a:latin typeface="Bahnschrift" panose="020B0502040204020203" pitchFamily="34" charset="0"/>
                <a:ea typeface="DM Sans Semi Bold" pitchFamily="34" charset="-122"/>
              </a:rPr>
              <a:t>Proteinreiche Tomatensuppe</a:t>
            </a:r>
            <a:endParaRPr lang="en-US" sz="2800" kern="1200" dirty="0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16953" y="1347911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smtClean="0">
                <a:latin typeface="Bahnschrift" panose="020B0502040204020203" pitchFamily="34" charset="0"/>
              </a:rPr>
              <a:t>A.Konzeptakzeptanz </a:t>
            </a:r>
            <a:r>
              <a:rPr lang="de-DE" sz="1600">
                <a:latin typeface="Bahnschrift" panose="020B0502040204020203" pitchFamily="34" charset="0"/>
              </a:rPr>
              <a:t>(Multiple Choice/Word Cloud)</a:t>
            </a:r>
          </a:p>
          <a:p>
            <a:r>
              <a:rPr lang="de-DE" sz="1600" smtClean="0">
                <a:latin typeface="Bahnschrift" panose="020B0502040204020203" pitchFamily="34" charset="0"/>
              </a:rPr>
              <a:t>1.Frage</a:t>
            </a:r>
            <a:r>
              <a:rPr lang="de-DE" sz="1600">
                <a:latin typeface="Bahnschrift" panose="020B0502040204020203" pitchFamily="34" charset="0"/>
              </a:rPr>
              <a:t>: Wie attraktiv finden Sie das Konzept einer proteinangereicherten Suppe aus Tomatenblatt- und Tresterprotein</a:t>
            </a:r>
            <a:r>
              <a:rPr lang="de-DE" sz="1600" smtClean="0">
                <a:latin typeface="Bahnschrift" panose="020B0502040204020203" pitchFamily="34" charset="0"/>
              </a:rPr>
              <a:t>?</a:t>
            </a:r>
          </a:p>
          <a:p>
            <a:endParaRPr lang="de-DE" sz="1600">
              <a:latin typeface="Bahnschrift" panose="020B0502040204020203" pitchFamily="34" charset="0"/>
            </a:endParaRPr>
          </a:p>
          <a:p>
            <a:r>
              <a:rPr lang="de-DE" sz="1600">
                <a:latin typeface="Bahnschrift" panose="020B0502040204020203" pitchFamily="34" charset="0"/>
              </a:rPr>
              <a:t>(Skala: 1 = "gar nicht" bis 5 = "sehr attraktiv")</a:t>
            </a:r>
          </a:p>
          <a:p>
            <a:endParaRPr lang="de-DE" sz="1600" smtClean="0">
              <a:latin typeface="Bahnschrift" panose="020B0502040204020203" pitchFamily="34" charset="0"/>
            </a:endParaRPr>
          </a:p>
          <a:p>
            <a:endParaRPr lang="de-DE" sz="1600">
              <a:latin typeface="Bahnschrift" panose="020B0502040204020203" pitchFamily="34" charset="0"/>
            </a:endParaRPr>
          </a:p>
          <a:p>
            <a:r>
              <a:rPr lang="de-DE" sz="1600" smtClean="0">
                <a:latin typeface="Bahnschrift" panose="020B0502040204020203" pitchFamily="34" charset="0"/>
              </a:rPr>
              <a:t>2. Frage</a:t>
            </a:r>
            <a:r>
              <a:rPr lang="de-DE" sz="1600">
                <a:latin typeface="Bahnschrift" panose="020B0502040204020203" pitchFamily="34" charset="0"/>
              </a:rPr>
              <a:t>: Wie wichtig sind Ihnen folgende Eigenschaften bei einer solchen Suppe?</a:t>
            </a:r>
          </a:p>
          <a:p>
            <a:r>
              <a:rPr lang="de-DE" sz="1600">
                <a:latin typeface="Bahnschrift" panose="020B0502040204020203" pitchFamily="34" charset="0"/>
              </a:rPr>
              <a:t>(Multiple Choice: Hoher Proteingehalt, Umweltfreundlichkeit, Geschmack, Preis, Schnelle Zubereitung) </a:t>
            </a:r>
          </a:p>
          <a:p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021461" y="104013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>
                <a:latin typeface="Bahnschrift" panose="020B0502040204020203" pitchFamily="34" charset="0"/>
              </a:rPr>
              <a:t>B. Sensorische Erwartungen (Bildauswahl/Slider)</a:t>
            </a:r>
          </a:p>
          <a:p>
            <a:r>
              <a:rPr lang="de-DE" sz="1400">
                <a:latin typeface="Bahnschrift" panose="020B0502040204020203" pitchFamily="34" charset="0"/>
              </a:rPr>
              <a:t>Zeigen Sie Prototypenbilder oder Beschreibungen:</a:t>
            </a:r>
          </a:p>
          <a:p>
            <a:r>
              <a:rPr lang="de-DE" sz="1400">
                <a:latin typeface="Bahnschrift" panose="020B0502040204020203" pitchFamily="34" charset="0"/>
              </a:rPr>
              <a:t>„Eine instant-Suppe mit </a:t>
            </a:r>
            <a:r>
              <a:rPr lang="de-DE" sz="1400" smtClean="0">
                <a:latin typeface="Bahnschrift" panose="020B0502040204020203" pitchFamily="34" charset="0"/>
              </a:rPr>
              <a:t>10g </a:t>
            </a:r>
            <a:r>
              <a:rPr lang="de-DE" sz="1400">
                <a:latin typeface="Bahnschrift" panose="020B0502040204020203" pitchFamily="34" charset="0"/>
              </a:rPr>
              <a:t>Protein pro Portion, hergestellt aus regionalen Tomatennebenprodukten</a:t>
            </a:r>
            <a:r>
              <a:rPr lang="de-DE" sz="1400" smtClean="0">
                <a:latin typeface="Bahnschrift" panose="020B0502040204020203" pitchFamily="34" charset="0"/>
              </a:rPr>
              <a:t>.“</a:t>
            </a:r>
          </a:p>
          <a:p>
            <a:endParaRPr lang="de-DE" sz="1400">
              <a:latin typeface="Bahnschrift" panose="020B0502040204020203" pitchFamily="34" charset="0"/>
            </a:endParaRPr>
          </a:p>
          <a:p>
            <a:r>
              <a:rPr lang="de-DE" sz="1400" smtClean="0">
                <a:latin typeface="Bahnschrift" panose="020B0502040204020203" pitchFamily="34" charset="0"/>
              </a:rPr>
              <a:t>3.Frage</a:t>
            </a:r>
            <a:r>
              <a:rPr lang="de-DE" sz="1400">
                <a:latin typeface="Bahnschrift" panose="020B0502040204020203" pitchFamily="34" charset="0"/>
              </a:rPr>
              <a:t>: Welchen Geschmack/Aussehen erwarten Sie?</a:t>
            </a:r>
          </a:p>
          <a:p>
            <a:r>
              <a:rPr lang="de-DE" sz="1400" smtClean="0">
                <a:latin typeface="Bahnschrift" panose="020B0502040204020203" pitchFamily="34" charset="0"/>
              </a:rPr>
              <a:t>(Word Cloud: </a:t>
            </a:r>
            <a:r>
              <a:rPr lang="de-DE" sz="1400">
                <a:latin typeface="Bahnschrift" panose="020B0502040204020203" pitchFamily="34" charset="0"/>
              </a:rPr>
              <a:t>Klare Brühe vs. Cremige Tomatensuppe; Slider: "Herzhaft-würzig" </a:t>
            </a:r>
            <a:r>
              <a:rPr lang="de-DE" sz="1400" smtClean="0">
                <a:latin typeface="Bahnschrift" panose="020B0502040204020203" pitchFamily="34" charset="0"/>
              </a:rPr>
              <a:t>„Fruchtig“ bis </a:t>
            </a:r>
            <a:r>
              <a:rPr lang="de-DE" sz="1400">
                <a:latin typeface="Bahnschrift" panose="020B0502040204020203" pitchFamily="34" charset="0"/>
              </a:rPr>
              <a:t>"Mild-natürlich") </a:t>
            </a:r>
          </a:p>
          <a:p>
            <a:endParaRPr lang="de-DE" sz="1400">
              <a:latin typeface="Bahnschrift" panose="020B0502040204020203" pitchFamily="34" charset="0"/>
            </a:endParaRPr>
          </a:p>
          <a:p>
            <a:r>
              <a:rPr lang="de-DE" sz="1400" smtClean="0">
                <a:latin typeface="Bahnschrift" panose="020B0502040204020203" pitchFamily="34" charset="0"/>
              </a:rPr>
              <a:t>4.Frage</a:t>
            </a:r>
            <a:r>
              <a:rPr lang="de-DE" sz="1400">
                <a:latin typeface="Bahnschrift" panose="020B0502040204020203" pitchFamily="34" charset="0"/>
              </a:rPr>
              <a:t>: Wie wahrscheinlich probieren Sie sie trotz ungewöhnlicher Proteinquelle (Tomatenblätter)?</a:t>
            </a:r>
          </a:p>
          <a:p>
            <a:endParaRPr lang="de-DE" sz="1400">
              <a:latin typeface="Bahnschrift" panose="020B0502040204020203" pitchFamily="34" charset="0"/>
            </a:endParaRPr>
          </a:p>
          <a:p>
            <a:endParaRPr lang="de-DE" sz="1400">
              <a:latin typeface="Bahnschrift" panose="020B0502040204020203" pitchFamily="34" charset="0"/>
            </a:endParaRPr>
          </a:p>
          <a:p>
            <a:r>
              <a:rPr lang="de-DE" sz="1400">
                <a:latin typeface="Bahnschrift" panose="020B0502040204020203" pitchFamily="34" charset="0"/>
              </a:rPr>
              <a:t>C. Kaufbereitschaft (Hypothetische Wahl)</a:t>
            </a:r>
          </a:p>
          <a:p>
            <a:r>
              <a:rPr lang="de-DE" sz="1400" smtClean="0">
                <a:latin typeface="Bahnschrift" panose="020B0502040204020203" pitchFamily="34" charset="0"/>
              </a:rPr>
              <a:t>5. Frage: Welchen Preis wären Sie bereit für die Suppe zu zahlen? </a:t>
            </a:r>
            <a:r>
              <a:rPr lang="de-DE" sz="1400">
                <a:latin typeface="Bahnschrift" panose="020B0502040204020203" pitchFamily="34" charset="0"/>
              </a:rPr>
              <a:t>(Multiple Choice: </a:t>
            </a:r>
            <a:r>
              <a:rPr lang="de-DE" sz="1400" smtClean="0">
                <a:latin typeface="Bahnschrift" panose="020B0502040204020203" pitchFamily="34" charset="0"/>
              </a:rPr>
              <a:t>1,49 </a:t>
            </a:r>
            <a:r>
              <a:rPr lang="de-DE" sz="1400">
                <a:latin typeface="Bahnschrift" panose="020B0502040204020203" pitchFamily="34" charset="0"/>
              </a:rPr>
              <a:t>€ / </a:t>
            </a:r>
            <a:r>
              <a:rPr lang="de-DE" sz="1400" smtClean="0">
                <a:latin typeface="Bahnschrift" panose="020B0502040204020203" pitchFamily="34" charset="0"/>
              </a:rPr>
              <a:t>1,99 </a:t>
            </a:r>
            <a:r>
              <a:rPr lang="de-DE" sz="1400">
                <a:latin typeface="Bahnschrift" panose="020B0502040204020203" pitchFamily="34" charset="0"/>
              </a:rPr>
              <a:t>€ / </a:t>
            </a:r>
            <a:r>
              <a:rPr lang="de-DE" sz="1400" smtClean="0">
                <a:latin typeface="Bahnschrift" panose="020B0502040204020203" pitchFamily="34" charset="0"/>
              </a:rPr>
              <a:t>2,49 </a:t>
            </a:r>
            <a:r>
              <a:rPr lang="de-DE" sz="1400">
                <a:latin typeface="Bahnschrift" panose="020B0502040204020203" pitchFamily="34" charset="0"/>
              </a:rPr>
              <a:t>€ / </a:t>
            </a:r>
            <a:r>
              <a:rPr lang="de-DE" sz="1400" smtClean="0">
                <a:latin typeface="Bahnschrift" panose="020B0502040204020203" pitchFamily="34" charset="0"/>
              </a:rPr>
              <a:t>2</a:t>
            </a:r>
            <a:r>
              <a:rPr lang="de-DE" sz="1400">
                <a:latin typeface="Bahnschrift" panose="020B0502040204020203" pitchFamily="34" charset="0"/>
              </a:rPr>
              <a:t>,99 € </a:t>
            </a:r>
            <a:r>
              <a:rPr lang="de-DE" sz="1400" smtClean="0">
                <a:latin typeface="Bahnschrift" panose="020B0502040204020203" pitchFamily="34" charset="0"/>
              </a:rPr>
              <a:t>/3,49 </a:t>
            </a:r>
            <a:r>
              <a:rPr lang="de-DE" sz="1400">
                <a:latin typeface="Bahnschrift" panose="020B0502040204020203" pitchFamily="34" charset="0"/>
              </a:rPr>
              <a:t>€ / </a:t>
            </a:r>
            <a:r>
              <a:rPr lang="de-DE" sz="1400" smtClean="0">
                <a:latin typeface="Bahnschrift" panose="020B0502040204020203" pitchFamily="34" charset="0"/>
              </a:rPr>
              <a:t>3,99 €</a:t>
            </a:r>
            <a:r>
              <a:rPr lang="de-DE" sz="1400">
                <a:latin typeface="Bahnschrift" panose="020B0502040204020203" pitchFamily="34" charset="0"/>
              </a:rPr>
              <a:t> </a:t>
            </a:r>
            <a:r>
              <a:rPr lang="de-DE" sz="1400" smtClean="0">
                <a:latin typeface="Bahnschrift" panose="020B0502040204020203" pitchFamily="34" charset="0"/>
              </a:rPr>
              <a:t>/4,49 </a:t>
            </a:r>
            <a:r>
              <a:rPr lang="de-DE" sz="1400">
                <a:latin typeface="Bahnschrift" panose="020B0502040204020203" pitchFamily="34" charset="0"/>
              </a:rPr>
              <a:t>€ </a:t>
            </a:r>
            <a:r>
              <a:rPr lang="de-DE" sz="1400" smtClean="0">
                <a:latin typeface="Bahnschrift" panose="020B0502040204020203" pitchFamily="34" charset="0"/>
              </a:rPr>
              <a:t>) </a:t>
            </a:r>
            <a:endParaRPr lang="de-DE" sz="140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52353" y="6102157"/>
            <a:ext cx="1887294" cy="486003"/>
          </a:xfrm>
          <a:prstGeom prst="rect">
            <a:avLst/>
          </a:prstGeom>
        </p:spPr>
      </p:pic>
      <p:pic>
        <p:nvPicPr>
          <p:cNvPr id="14" name="Picture 13" descr="Logo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207816" y="6102157"/>
            <a:ext cx="1472737" cy="486003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00511" y="6041513"/>
            <a:ext cx="892646" cy="6072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1277659" y="6052836"/>
            <a:ext cx="1887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800" b="0" i="0" u="none" strike="noStrike" cap="none" spc="0">
                <a:ln>
                  <a:noFill/>
                </a:ln>
                <a:latin typeface="Arial"/>
                <a:ea typeface="+mn-ea"/>
                <a:cs typeface="Arial"/>
              </a:rPr>
              <a:t>The PRIMA programme is supported under Horizon 2020, the European Union’s Framework Programme for Research and Innovation</a:t>
            </a:r>
            <a:endParaRPr lang="en-US" sz="800" b="0" i="0" u="none" strike="noStrike" cap="none" spc="0">
              <a:ln>
                <a:noFill/>
              </a:ln>
              <a:latin typeface="Calibri"/>
              <a:ea typeface="+mn-ea"/>
            </a:endParaRP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29541" y="918078"/>
            <a:ext cx="4132917" cy="47645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9259824" y="6484366"/>
            <a:ext cx="2743200" cy="365125"/>
          </a:xfrm>
        </p:spPr>
        <p:txBody>
          <a:bodyPr/>
          <a:lstStyle/>
          <a:p>
            <a:pPr>
              <a:defRPr/>
            </a:pPr>
            <a:fld id="{C435896A-8735-4E8A-BAB2-4502C8B84B8C}" type="slidenum">
              <a:rPr lang="en-US">
                <a:solidFill>
                  <a:schemeClr val="tx1"/>
                </a:solidFill>
              </a:rPr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0"/>
          <p:cNvSpPr/>
          <p:nvPr/>
        </p:nvSpPr>
        <p:spPr>
          <a:xfrm>
            <a:off x="308445" y="179538"/>
            <a:ext cx="5713016" cy="379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 rtl="0"/>
            <a:r>
              <a:rPr lang="de-DE" sz="2800" kern="1200" smtClean="0">
                <a:solidFill>
                  <a:srgbClr val="FFC000"/>
                </a:solidFill>
                <a:latin typeface="Bahnschrift" panose="020B0502040204020203" pitchFamily="34" charset="0"/>
                <a:ea typeface="DM Sans Semi Bold" pitchFamily="34" charset="-122"/>
              </a:rPr>
              <a:t>Produktkonzept 2: </a:t>
            </a:r>
            <a:r>
              <a:rPr lang="de-DE" sz="2800" kern="1200">
                <a:solidFill>
                  <a:srgbClr val="FFC000"/>
                </a:solidFill>
                <a:latin typeface="Bahnschrift" panose="020B0502040204020203" pitchFamily="34" charset="0"/>
                <a:ea typeface="DM Sans Semi Bold" pitchFamily="34" charset="-122"/>
              </a:rPr>
              <a:t>"Chicken </a:t>
            </a:r>
            <a:r>
              <a:rPr lang="de-DE" sz="2800" kern="1200" smtClean="0">
                <a:solidFill>
                  <a:srgbClr val="FFC000"/>
                </a:solidFill>
                <a:latin typeface="Bahnschrift" panose="020B0502040204020203" pitchFamily="34" charset="0"/>
                <a:ea typeface="DM Sans Semi Bold" pitchFamily="34" charset="-122"/>
              </a:rPr>
              <a:t>Chunks" </a:t>
            </a:r>
            <a:r>
              <a:rPr lang="de-DE" sz="2800" kern="1200">
                <a:solidFill>
                  <a:srgbClr val="FFC000"/>
                </a:solidFill>
                <a:latin typeface="Bahnschrift" panose="020B0502040204020203" pitchFamily="34" charset="0"/>
                <a:ea typeface="DM Sans Semi Bold" pitchFamily="34" charset="-122"/>
              </a:rPr>
              <a:t>aus Insekten- und Erbsenprotein</a:t>
            </a:r>
            <a:endParaRPr lang="en-US" sz="2800" kern="1200" dirty="0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886049" y="786794"/>
            <a:ext cx="53723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mtClean="0"/>
              <a:t>Ingredients:</a:t>
            </a:r>
          </a:p>
          <a:p>
            <a:r>
              <a:rPr lang="de-DE" smtClean="0"/>
              <a:t>Hydrated </a:t>
            </a:r>
            <a:r>
              <a:rPr lang="de-DE"/>
              <a:t>Pea Protein</a:t>
            </a:r>
          </a:p>
          <a:p>
            <a:r>
              <a:rPr lang="de-DE"/>
              <a:t>Cricket Protein Powder (Acheta domesticus)</a:t>
            </a:r>
          </a:p>
          <a:p>
            <a:r>
              <a:rPr lang="de-DE"/>
              <a:t>Water</a:t>
            </a:r>
          </a:p>
          <a:p>
            <a:r>
              <a:rPr lang="de-DE"/>
              <a:t>Sunflower Oil</a:t>
            </a:r>
          </a:p>
          <a:p>
            <a:r>
              <a:rPr lang="de-DE"/>
              <a:t>Natural Flavors (e.g., from vegetables and spices)</a:t>
            </a:r>
          </a:p>
          <a:p>
            <a:r>
              <a:rPr lang="de-DE"/>
              <a:t>Psyllium Husk</a:t>
            </a:r>
          </a:p>
          <a:p>
            <a:r>
              <a:rPr lang="de-DE"/>
              <a:t>Sea Salt</a:t>
            </a:r>
          </a:p>
          <a:p>
            <a:r>
              <a:rPr lang="de-DE" b="1"/>
              <a:t>For Mediterranean Herb Flavor:</a:t>
            </a:r>
            <a:endParaRPr lang="de-DE"/>
          </a:p>
          <a:p>
            <a:r>
              <a:rPr lang="de-DE"/>
              <a:t>Dried Herbs (e.g., Oregano, Thyme, Rosemary, Basil)</a:t>
            </a:r>
          </a:p>
          <a:p>
            <a:r>
              <a:rPr lang="de-DE"/>
              <a:t>Garlic Powder</a:t>
            </a:r>
          </a:p>
          <a:p>
            <a:r>
              <a:rPr lang="de-DE"/>
              <a:t>Onion Powder</a:t>
            </a:r>
          </a:p>
          <a:p>
            <a:r>
              <a:rPr lang="de-DE"/>
              <a:t>Black Pepper</a:t>
            </a:r>
          </a:p>
          <a:p>
            <a:r>
              <a:rPr lang="de-DE" b="1"/>
              <a:t>For Zesty Lemon &amp; Herb Flavor:</a:t>
            </a:r>
            <a:endParaRPr lang="de-DE"/>
          </a:p>
          <a:p>
            <a:r>
              <a:rPr lang="de-DE"/>
              <a:t>Dried Lemon Peel</a:t>
            </a:r>
          </a:p>
          <a:p>
            <a:r>
              <a:rPr lang="de-DE"/>
              <a:t>Lemon Juice Concentrate</a:t>
            </a:r>
          </a:p>
          <a:p>
            <a:r>
              <a:rPr lang="de-DE"/>
              <a:t>Dried Herbs (e.g., Parsley, Dill)</a:t>
            </a:r>
          </a:p>
          <a:p>
            <a:r>
              <a:rPr lang="de-DE"/>
              <a:t>Garlic Powder</a:t>
            </a:r>
          </a:p>
          <a:p>
            <a:r>
              <a:rPr lang="de-DE"/>
              <a:t>Black Pepper</a:t>
            </a: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4" b="11683"/>
          <a:stretch/>
        </p:blipFill>
        <p:spPr>
          <a:xfrm>
            <a:off x="308445" y="1017723"/>
            <a:ext cx="6138031" cy="455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52353" y="6102157"/>
            <a:ext cx="1887294" cy="486003"/>
          </a:xfrm>
          <a:prstGeom prst="rect">
            <a:avLst/>
          </a:prstGeom>
        </p:spPr>
      </p:pic>
      <p:pic>
        <p:nvPicPr>
          <p:cNvPr id="14" name="Picture 13" descr="Logo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207816" y="6102157"/>
            <a:ext cx="1472737" cy="486003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00511" y="6041513"/>
            <a:ext cx="892646" cy="6072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1277659" y="6052836"/>
            <a:ext cx="1887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800" b="0" i="0" u="none" strike="noStrike" cap="none" spc="0">
                <a:ln>
                  <a:noFill/>
                </a:ln>
                <a:latin typeface="Arial"/>
                <a:ea typeface="+mn-ea"/>
                <a:cs typeface="Arial"/>
              </a:rPr>
              <a:t>The PRIMA programme is supported under Horizon 2020, the European Union’s Framework Programme for Research and Innovation</a:t>
            </a:r>
            <a:endParaRPr lang="en-US" sz="800" b="0" i="0" u="none" strike="noStrike" cap="none" spc="0">
              <a:ln>
                <a:noFill/>
              </a:ln>
              <a:latin typeface="Calibri"/>
              <a:ea typeface="+mn-ea"/>
            </a:endParaRP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29541" y="918078"/>
            <a:ext cx="4132917" cy="47645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9259824" y="6484366"/>
            <a:ext cx="2743200" cy="365125"/>
          </a:xfrm>
        </p:spPr>
        <p:txBody>
          <a:bodyPr/>
          <a:lstStyle/>
          <a:p>
            <a:pPr>
              <a:defRPr/>
            </a:pPr>
            <a:fld id="{C435896A-8735-4E8A-BAB2-4502C8B84B8C}" type="slidenum">
              <a:rPr lang="en-US">
                <a:solidFill>
                  <a:schemeClr val="tx1"/>
                </a:solidFill>
              </a:r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0"/>
          <p:cNvSpPr/>
          <p:nvPr/>
        </p:nvSpPr>
        <p:spPr>
          <a:xfrm>
            <a:off x="308445" y="179538"/>
            <a:ext cx="5713016" cy="379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 rtl="0"/>
            <a:r>
              <a:rPr lang="de-DE" sz="2800" kern="1200" smtClean="0">
                <a:solidFill>
                  <a:srgbClr val="FFC000"/>
                </a:solidFill>
                <a:latin typeface="Bahnschrift" panose="020B0502040204020203" pitchFamily="34" charset="0"/>
                <a:ea typeface="DM Sans Semi Bold" pitchFamily="34" charset="-122"/>
              </a:rPr>
              <a:t>Produktkonzept 2: </a:t>
            </a:r>
            <a:r>
              <a:rPr lang="de-DE" sz="2800" kern="1200">
                <a:solidFill>
                  <a:srgbClr val="FFC000"/>
                </a:solidFill>
                <a:latin typeface="Bahnschrift" panose="020B0502040204020203" pitchFamily="34" charset="0"/>
                <a:ea typeface="DM Sans Semi Bold" pitchFamily="34" charset="-122"/>
              </a:rPr>
              <a:t>"Chicken </a:t>
            </a:r>
            <a:r>
              <a:rPr lang="de-DE" sz="2800" kern="1200" smtClean="0">
                <a:solidFill>
                  <a:srgbClr val="FFC000"/>
                </a:solidFill>
                <a:latin typeface="Bahnschrift" panose="020B0502040204020203" pitchFamily="34" charset="0"/>
                <a:ea typeface="DM Sans Semi Bold" pitchFamily="34" charset="-122"/>
              </a:rPr>
              <a:t>Chunks" </a:t>
            </a:r>
            <a:r>
              <a:rPr lang="de-DE" sz="2800" kern="1200">
                <a:solidFill>
                  <a:srgbClr val="FFC000"/>
                </a:solidFill>
                <a:latin typeface="Bahnschrift" panose="020B0502040204020203" pitchFamily="34" charset="0"/>
                <a:ea typeface="DM Sans Semi Bold" pitchFamily="34" charset="-122"/>
              </a:rPr>
              <a:t>aus Insekten- und Erbsenprotein</a:t>
            </a:r>
            <a:endParaRPr lang="en-US" sz="2800" kern="1200" dirty="0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382331" y="642268"/>
            <a:ext cx="57549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mtClean="0"/>
              <a:t>Zutaten</a:t>
            </a:r>
          </a:p>
          <a:p>
            <a:r>
              <a:rPr lang="de-DE" smtClean="0"/>
              <a:t>Hydriertes </a:t>
            </a:r>
            <a:r>
              <a:rPr lang="de-DE"/>
              <a:t>Erbsenprotein</a:t>
            </a:r>
          </a:p>
          <a:p>
            <a:r>
              <a:rPr lang="de-DE"/>
              <a:t>Heimchen-Protein-Pulver (</a:t>
            </a:r>
            <a:r>
              <a:rPr lang="de-DE" i="1"/>
              <a:t>Acheta domesticus</a:t>
            </a:r>
            <a:r>
              <a:rPr lang="de-DE"/>
              <a:t>)</a:t>
            </a:r>
          </a:p>
          <a:p>
            <a:r>
              <a:rPr lang="de-DE"/>
              <a:t>Wasser</a:t>
            </a:r>
          </a:p>
          <a:p>
            <a:r>
              <a:rPr lang="de-DE"/>
              <a:t>Sonnenblumenöl</a:t>
            </a:r>
          </a:p>
          <a:p>
            <a:r>
              <a:rPr lang="de-DE"/>
              <a:t>Natürliche Aromen</a:t>
            </a:r>
          </a:p>
          <a:p>
            <a:r>
              <a:rPr lang="de-DE"/>
              <a:t>Flohsamenschalen</a:t>
            </a:r>
          </a:p>
          <a:p>
            <a:r>
              <a:rPr lang="de-DE"/>
              <a:t>Meersalz</a:t>
            </a:r>
          </a:p>
          <a:p>
            <a:r>
              <a:rPr lang="de-DE" b="1"/>
              <a:t>Für die Geschmacksrichtung Mediterrane Kräuter:</a:t>
            </a:r>
            <a:endParaRPr lang="de-DE"/>
          </a:p>
          <a:p>
            <a:r>
              <a:rPr lang="de-DE"/>
              <a:t>Getrocknete Kräuter (z.B. Oregano, Thymian, Rosmarin, Basilikum)</a:t>
            </a:r>
          </a:p>
          <a:p>
            <a:r>
              <a:rPr lang="de-DE"/>
              <a:t>Knoblauchpulver</a:t>
            </a:r>
          </a:p>
          <a:p>
            <a:r>
              <a:rPr lang="de-DE"/>
              <a:t>Zwiebelpulver</a:t>
            </a:r>
          </a:p>
          <a:p>
            <a:r>
              <a:rPr lang="de-DE"/>
              <a:t>Schwarzer Pfeffer</a:t>
            </a:r>
          </a:p>
          <a:p>
            <a:r>
              <a:rPr lang="de-DE" b="1"/>
              <a:t>Für die Geschmacksrichtung Zitrone &amp; Kräuter:</a:t>
            </a:r>
            <a:endParaRPr lang="de-DE"/>
          </a:p>
          <a:p>
            <a:r>
              <a:rPr lang="de-DE"/>
              <a:t>Getrocknete Zitronenschale</a:t>
            </a:r>
          </a:p>
          <a:p>
            <a:r>
              <a:rPr lang="de-DE"/>
              <a:t>Zitronensaftkonzentrat</a:t>
            </a:r>
          </a:p>
          <a:p>
            <a:r>
              <a:rPr lang="de-DE"/>
              <a:t>Getrocknete Kräuter (z.B. Petersilie, Dill)</a:t>
            </a:r>
          </a:p>
          <a:p>
            <a:r>
              <a:rPr lang="de-DE"/>
              <a:t>Knoblauchpulver</a:t>
            </a:r>
          </a:p>
          <a:p>
            <a:r>
              <a:rPr lang="de-DE"/>
              <a:t>Schwarzer Pfeffer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4" b="11683"/>
          <a:stretch/>
        </p:blipFill>
        <p:spPr bwMode="auto">
          <a:xfrm>
            <a:off x="163590" y="1017723"/>
            <a:ext cx="6138031" cy="455389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63590" y="5591569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Quelle: Gemini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8636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52353" y="6102157"/>
            <a:ext cx="1887294" cy="486003"/>
          </a:xfrm>
          <a:prstGeom prst="rect">
            <a:avLst/>
          </a:prstGeom>
        </p:spPr>
      </p:pic>
      <p:pic>
        <p:nvPicPr>
          <p:cNvPr id="14" name="Picture 13" descr="Logo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207816" y="6102157"/>
            <a:ext cx="1472737" cy="486003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00511" y="6041513"/>
            <a:ext cx="892646" cy="6072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1277659" y="6052836"/>
            <a:ext cx="1887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800" b="0" i="0" u="none" strike="noStrike" cap="none" spc="0">
                <a:ln>
                  <a:noFill/>
                </a:ln>
                <a:latin typeface="Arial"/>
                <a:ea typeface="+mn-ea"/>
                <a:cs typeface="Arial"/>
              </a:rPr>
              <a:t>The PRIMA programme is supported under Horizon 2020, the European Union’s Framework Programme for Research and Innovation</a:t>
            </a:r>
            <a:endParaRPr lang="en-US" sz="800" b="0" i="0" u="none" strike="noStrike" cap="none" spc="0">
              <a:ln>
                <a:noFill/>
              </a:ln>
              <a:latin typeface="Calibri"/>
              <a:ea typeface="+mn-ea"/>
            </a:endParaRP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29541" y="918078"/>
            <a:ext cx="4132917" cy="47645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9259824" y="6484366"/>
            <a:ext cx="2743200" cy="365125"/>
          </a:xfrm>
        </p:spPr>
        <p:txBody>
          <a:bodyPr/>
          <a:lstStyle/>
          <a:p>
            <a:pPr>
              <a:defRPr/>
            </a:pPr>
            <a:fld id="{C435896A-8735-4E8A-BAB2-4502C8B84B8C}" type="slidenum">
              <a:rPr lang="en-US">
                <a:solidFill>
                  <a:schemeClr val="tx1"/>
                </a:solidFill>
              </a:r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0"/>
          <p:cNvSpPr/>
          <p:nvPr/>
        </p:nvSpPr>
        <p:spPr>
          <a:xfrm>
            <a:off x="308445" y="179538"/>
            <a:ext cx="5713016" cy="379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 rtl="0"/>
            <a:r>
              <a:rPr lang="de-DE" sz="2800" kern="1200" smtClean="0">
                <a:solidFill>
                  <a:srgbClr val="FFC000"/>
                </a:solidFill>
                <a:latin typeface="Bahnschrift" panose="020B0502040204020203" pitchFamily="34" charset="0"/>
                <a:ea typeface="DM Sans Semi Bold" pitchFamily="34" charset="-122"/>
              </a:rPr>
              <a:t>Produktkonzept 2: </a:t>
            </a:r>
            <a:r>
              <a:rPr lang="de-DE" sz="2800" kern="1200">
                <a:solidFill>
                  <a:srgbClr val="FFC000"/>
                </a:solidFill>
                <a:latin typeface="Bahnschrift" panose="020B0502040204020203" pitchFamily="34" charset="0"/>
                <a:ea typeface="DM Sans Semi Bold" pitchFamily="34" charset="-122"/>
              </a:rPr>
              <a:t>"Chicken Shreds" aus Insekten- und Erbsenprotein</a:t>
            </a:r>
            <a:endParaRPr lang="en-US" sz="2800" kern="1200" dirty="0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4554" y="1195840"/>
            <a:ext cx="6096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smtClean="0"/>
              <a:t>A. </a:t>
            </a:r>
            <a:r>
              <a:rPr lang="de-DE" sz="1400"/>
              <a:t>Ersteindruck &amp; Akzeptanz</a:t>
            </a:r>
          </a:p>
          <a:p>
            <a:r>
              <a:rPr lang="de-DE" sz="1400" smtClean="0"/>
              <a:t>1. Frage</a:t>
            </a:r>
            <a:r>
              <a:rPr lang="de-DE" sz="1400"/>
              <a:t>: Wie attraktiv finden Sie das Konzept von Hähnchenstreifen auf Basis von Insekten- und Erbsenprotein?</a:t>
            </a:r>
          </a:p>
          <a:p>
            <a:r>
              <a:rPr lang="de-DE" sz="1400"/>
              <a:t>(Skala: 1 = "gar nicht" bis 5 = "sehr attraktiv")</a:t>
            </a:r>
          </a:p>
          <a:p>
            <a:endParaRPr lang="de-DE" sz="1400"/>
          </a:p>
          <a:p>
            <a:endParaRPr lang="de-DE" sz="1400"/>
          </a:p>
          <a:p>
            <a:r>
              <a:rPr lang="de-DE" sz="1400" smtClean="0"/>
              <a:t>B. </a:t>
            </a:r>
            <a:r>
              <a:rPr lang="de-DE" sz="1400"/>
              <a:t>Barrieren &amp; Bedenken</a:t>
            </a:r>
          </a:p>
          <a:p>
            <a:r>
              <a:rPr lang="de-DE" sz="1400" smtClean="0"/>
              <a:t>2. Frage</a:t>
            </a:r>
            <a:r>
              <a:rPr lang="de-DE" sz="1400"/>
              <a:t>: Welche Bedenken hätten Sie bei einem solchen Produkt?</a:t>
            </a:r>
          </a:p>
          <a:p>
            <a:r>
              <a:rPr lang="de-DE" sz="1400"/>
              <a:t>(Mehrfachauswahl: Unbekannte Zutat, kulturelle/religiöse Gründe, Geschmack, Allergien, Preis, Hygiene)</a:t>
            </a:r>
          </a:p>
          <a:p>
            <a:endParaRPr lang="de-DE" sz="1400"/>
          </a:p>
          <a:p>
            <a:r>
              <a:rPr lang="de-DE" sz="1400" smtClean="0"/>
              <a:t>3. Frage</a:t>
            </a:r>
            <a:r>
              <a:rPr lang="de-DE" sz="1400"/>
              <a:t>: Was müsste ein solches Produkt bieten, damit Sie es probieren würden?</a:t>
            </a:r>
          </a:p>
          <a:p>
            <a:r>
              <a:rPr lang="de-DE" sz="1400"/>
              <a:t>(Word Cloud: Transparenz, Zertifikate, Probiermöglichkeit, </a:t>
            </a:r>
            <a:r>
              <a:rPr lang="de-DE" sz="1400" smtClean="0"/>
              <a:t>überzeugender Geschmack, attraktiver </a:t>
            </a:r>
            <a:r>
              <a:rPr lang="de-DE" sz="1400"/>
              <a:t>Preis)</a:t>
            </a:r>
          </a:p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6330554" y="91807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/>
              <a:t>C</a:t>
            </a:r>
            <a:r>
              <a:rPr lang="de-DE" sz="1400" smtClean="0"/>
              <a:t>. </a:t>
            </a:r>
            <a:r>
              <a:rPr lang="de-DE" sz="1400"/>
              <a:t>Sensorische Erwartungen</a:t>
            </a:r>
          </a:p>
          <a:p>
            <a:endParaRPr lang="de-DE" sz="1400"/>
          </a:p>
          <a:p>
            <a:r>
              <a:rPr lang="de-DE" sz="1400" smtClean="0"/>
              <a:t>4. Frage</a:t>
            </a:r>
            <a:r>
              <a:rPr lang="de-DE" sz="1400"/>
              <a:t>: Wie ähnlich erwarten Sie Geschmack und Textur im Vergleich zu klassischem Hähnchen?</a:t>
            </a:r>
          </a:p>
          <a:p>
            <a:r>
              <a:rPr lang="de-DE" sz="1400"/>
              <a:t>(Skala: 1 = "völlig anders" bis 5 = "identisch")</a:t>
            </a:r>
          </a:p>
          <a:p>
            <a:endParaRPr lang="de-DE" sz="1400"/>
          </a:p>
          <a:p>
            <a:r>
              <a:rPr lang="de-DE" sz="1400" smtClean="0"/>
              <a:t>5. </a:t>
            </a:r>
            <a:r>
              <a:rPr lang="de-DE" sz="1400"/>
              <a:t>Kaufbereitschaft &amp; Preissensitivität</a:t>
            </a:r>
          </a:p>
          <a:p>
            <a:r>
              <a:rPr lang="de-DE" sz="1400"/>
              <a:t>Frage: Wären Sie bereit, für nachhaltige Hähnchenstreifen aus Insekten- und Erbsenprotein einen </a:t>
            </a:r>
            <a:r>
              <a:rPr lang="de-DE" sz="1400" smtClean="0"/>
              <a:t>Preis von 3,50 für 180g zu bezahlen?</a:t>
            </a:r>
            <a:endParaRPr lang="de-DE" sz="1400"/>
          </a:p>
          <a:p>
            <a:r>
              <a:rPr lang="de-DE" sz="1400"/>
              <a:t>(</a:t>
            </a:r>
            <a:r>
              <a:rPr lang="de-DE" sz="1400" smtClean="0"/>
              <a:t>Ja/Nein/)</a:t>
            </a:r>
            <a:endParaRPr lang="de-DE" sz="1400"/>
          </a:p>
          <a:p>
            <a:endParaRPr lang="de-DE" sz="1400"/>
          </a:p>
          <a:p>
            <a:r>
              <a:rPr lang="de-DE" sz="1400"/>
              <a:t>6</a:t>
            </a:r>
            <a:r>
              <a:rPr lang="de-DE" sz="1400" smtClean="0"/>
              <a:t>. Frage</a:t>
            </a:r>
            <a:r>
              <a:rPr lang="de-DE" sz="1400"/>
              <a:t>: Wie wahrscheinlich ist es, dass Sie das Produkt kaufen würden, wenn…</a:t>
            </a:r>
          </a:p>
          <a:p>
            <a:endParaRPr lang="de-DE" sz="1400"/>
          </a:p>
          <a:p>
            <a:endParaRPr lang="de-DE" sz="1400"/>
          </a:p>
          <a:p>
            <a:r>
              <a:rPr lang="de-DE" sz="1400"/>
              <a:t>…es 20 % günstiger als Bio-Hähnchen ist?</a:t>
            </a:r>
          </a:p>
          <a:p>
            <a:endParaRPr lang="de-DE" sz="1400"/>
          </a:p>
          <a:p>
            <a:r>
              <a:rPr lang="de-DE" sz="1400"/>
              <a:t>…es im </a:t>
            </a:r>
            <a:r>
              <a:rPr lang="de-DE" sz="1400" smtClean="0"/>
              <a:t>Laden </a:t>
            </a:r>
            <a:r>
              <a:rPr lang="de-DE" sz="1400"/>
              <a:t>als Probierportion angeboten wird?</a:t>
            </a:r>
          </a:p>
          <a:p>
            <a:r>
              <a:rPr lang="de-DE" sz="1400"/>
              <a:t>(Skala: 1 = "unwahrscheinlich" bis 5 = "sehr wahrscheinlich")</a:t>
            </a:r>
          </a:p>
        </p:txBody>
      </p:sp>
    </p:spTree>
    <p:extLst>
      <p:ext uri="{BB962C8B-B14F-4D97-AF65-F5344CB8AC3E}">
        <p14:creationId xmlns:p14="http://schemas.microsoft.com/office/powerpoint/2010/main" val="40062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phic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93776" y="3429000"/>
            <a:ext cx="3553142" cy="3584448"/>
          </a:xfrm>
          <a:prstGeom prst="rect">
            <a:avLst/>
          </a:prstGeom>
        </p:spPr>
      </p:pic>
      <p:pic>
        <p:nvPicPr>
          <p:cNvPr id="13" name="Picture 12" descr="Logo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52353" y="6102157"/>
            <a:ext cx="1887294" cy="486003"/>
          </a:xfrm>
          <a:prstGeom prst="rect">
            <a:avLst/>
          </a:prstGeom>
        </p:spPr>
      </p:pic>
      <p:pic>
        <p:nvPicPr>
          <p:cNvPr id="14" name="Picture 13" descr="Logo&#10;&#10;Description automatically generated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207816" y="6102157"/>
            <a:ext cx="1472737" cy="486003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0511" y="6041513"/>
            <a:ext cx="892646" cy="6072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1277659" y="6052836"/>
            <a:ext cx="1887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rPr>
              <a:t>The PRIMA programme is supported under Horizon 2020, the European Union’s Framework Programme for Research and Innovation</a:t>
            </a:r>
            <a:endParaRPr lang="en-US" sz="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029541" y="456719"/>
            <a:ext cx="4132917" cy="47645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9259824" y="6484366"/>
            <a:ext cx="2743200" cy="365125"/>
          </a:xfrm>
        </p:spPr>
        <p:txBody>
          <a:bodyPr/>
          <a:lstStyle/>
          <a:p>
            <a:pPr>
              <a:defRPr/>
            </a:pPr>
            <a:fld id="{C435896A-8735-4E8A-BAB2-4502C8B84B8C}" type="slidenum">
              <a:rPr lang="en-US"/>
              <a:t>15</a:t>
            </a:fld>
            <a:endParaRPr lang="en-US"/>
          </a:p>
        </p:txBody>
      </p:sp>
      <p:sp>
        <p:nvSpPr>
          <p:cNvPr id="2" name="Rechteck 1"/>
          <p:cNvSpPr/>
          <p:nvPr/>
        </p:nvSpPr>
        <p:spPr>
          <a:xfrm>
            <a:off x="2297846" y="2916295"/>
            <a:ext cx="33479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smtClean="0">
                <a:latin typeface="Bahnschrift" panose="020B0502040204020203" pitchFamily="34" charset="0"/>
              </a:rPr>
              <a:t>Unser Team and der HSWT:</a:t>
            </a:r>
            <a:endParaRPr lang="de-DE" sz="2000">
              <a:latin typeface="Bahnschrift" panose="020B0502040204020203" pitchFamily="34" charset="0"/>
            </a:endParaRPr>
          </a:p>
          <a:p>
            <a:pPr algn="ctr"/>
            <a:r>
              <a:rPr lang="de-DE" sz="2000">
                <a:latin typeface="Bahnschrift" panose="020B0502040204020203" pitchFamily="34" charset="0"/>
              </a:rPr>
              <a:t>Prof. Dr. Özlem Özmutlu </a:t>
            </a:r>
          </a:p>
          <a:p>
            <a:pPr algn="ctr"/>
            <a:r>
              <a:rPr lang="de-DE" sz="2000">
                <a:latin typeface="Bahnschrift" panose="020B0502040204020203" pitchFamily="34" charset="0"/>
              </a:rPr>
              <a:t>M. Sc. Patricia </a:t>
            </a:r>
            <a:r>
              <a:rPr lang="de-DE" sz="2000" smtClean="0">
                <a:latin typeface="Bahnschrift" panose="020B0502040204020203" pitchFamily="34" charset="0"/>
              </a:rPr>
              <a:t>Maag</a:t>
            </a:r>
            <a:r>
              <a:rPr lang="de-DE" sz="2000">
                <a:latin typeface="Bahnschrift" panose="020B0502040204020203" pitchFamily="34" charset="0"/>
              </a:rPr>
              <a:t/>
            </a:r>
            <a:br>
              <a:rPr lang="de-DE" sz="2000">
                <a:latin typeface="Bahnschrift" panose="020B0502040204020203" pitchFamily="34" charset="0"/>
              </a:rPr>
            </a:br>
            <a:r>
              <a:rPr lang="de-DE" sz="2000">
                <a:latin typeface="Bahnschrift" panose="020B0502040204020203" pitchFamily="34" charset="0"/>
              </a:rPr>
              <a:t>M. Eng. Lisa Ziegltrum </a:t>
            </a:r>
            <a:r>
              <a:rPr lang="de-DE" sz="2000" smtClean="0">
                <a:latin typeface="Bahnschrift" panose="020B0502040204020203" pitchFamily="34" charset="0"/>
              </a:rPr>
              <a:t>M</a:t>
            </a:r>
            <a:r>
              <a:rPr lang="de-DE" sz="2000">
                <a:latin typeface="Bahnschrift" panose="020B0502040204020203" pitchFamily="34" charset="0"/>
              </a:rPr>
              <a:t>. Eng. Simon Körber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auto">
          <a:xfrm>
            <a:off x="847922" y="33561"/>
            <a:ext cx="10515600" cy="1325563"/>
          </a:xfrm>
        </p:spPr>
        <p:txBody>
          <a:bodyPr/>
          <a:lstStyle/>
          <a:p>
            <a:pPr algn="ctr"/>
            <a:r>
              <a:rPr lang="de-DE">
                <a:solidFill>
                  <a:srgbClr val="FFC000"/>
                </a:solidFill>
                <a:latin typeface="Bahnschrift" panose="020B0502040204020203" pitchFamily="34" charset="0"/>
              </a:rPr>
              <a:t>D</a:t>
            </a:r>
            <a:r>
              <a:rPr lang="de-DE" smtClean="0">
                <a:solidFill>
                  <a:srgbClr val="FFC000"/>
                </a:solidFill>
                <a:latin typeface="Bahnschrift" panose="020B0502040204020203" pitchFamily="34" charset="0"/>
              </a:rPr>
              <a:t>anksagung</a:t>
            </a:r>
            <a:endParaRPr lang="en-US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9" name="Picture 13" descr="Logo&#10;&#10;Description automatically generated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694286" y="2547441"/>
            <a:ext cx="3256307" cy="1074581"/>
          </a:xfrm>
          <a:prstGeom prst="rect">
            <a:avLst/>
          </a:prstGeom>
        </p:spPr>
      </p:pic>
      <p:grpSp>
        <p:nvGrpSpPr>
          <p:cNvPr id="20" name="Group 54">
            <a:extLst>
              <a:ext uri="{FF2B5EF4-FFF2-40B4-BE49-F238E27FC236}">
                <a16:creationId xmlns:a16="http://schemas.microsoft.com/office/drawing/2014/main" id="{27931037-7528-F9A9-421A-116F8E898BCF}"/>
              </a:ext>
            </a:extLst>
          </p:cNvPr>
          <p:cNvGrpSpPr/>
          <p:nvPr/>
        </p:nvGrpSpPr>
        <p:grpSpPr>
          <a:xfrm>
            <a:off x="1929505" y="1792456"/>
            <a:ext cx="3716337" cy="1038899"/>
            <a:chOff x="440214" y="2023552"/>
            <a:chExt cx="3716337" cy="1038899"/>
          </a:xfrm>
        </p:grpSpPr>
        <p:sp>
          <p:nvSpPr>
            <p:cNvPr id="21" name="TextBox 1">
              <a:extLst>
                <a:ext uri="{FF2B5EF4-FFF2-40B4-BE49-F238E27FC236}">
                  <a16:creationId xmlns:a16="http://schemas.microsoft.com/office/drawing/2014/main" id="{C472EA5A-DD2E-FF08-8B83-DF88809BAA15}"/>
                </a:ext>
              </a:extLst>
            </p:cNvPr>
            <p:cNvSpPr txBox="1"/>
            <p:nvPr/>
          </p:nvSpPr>
          <p:spPr>
            <a:xfrm>
              <a:off x="440214" y="2508453"/>
              <a:ext cx="3716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>
                  <a:solidFill>
                    <a:schemeClr val="accent6">
                      <a:lumMod val="50000"/>
                    </a:schemeClr>
                  </a:solidFill>
                  <a:latin typeface="Mercury SSm A"/>
                </a:rPr>
                <a:t>University of Applied Sciences</a:t>
              </a:r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 Weihenstephan-Triesdorf</a:t>
              </a:r>
            </a:p>
          </p:txBody>
        </p:sp>
        <p:pic>
          <p:nvPicPr>
            <p:cNvPr id="22" name="Picture 4" descr="A green text on a black background&#10;&#10;Description automatically generated">
              <a:extLst>
                <a:ext uri="{FF2B5EF4-FFF2-40B4-BE49-F238E27FC236}">
                  <a16:creationId xmlns:a16="http://schemas.microsoft.com/office/drawing/2014/main" id="{DFD432C9-6577-7792-8EF3-2EAE37401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63" y="2023552"/>
              <a:ext cx="3495040" cy="473578"/>
            </a:xfrm>
            <a:prstGeom prst="rect">
              <a:avLst/>
            </a:prstGeom>
          </p:spPr>
        </p:pic>
      </p:grpSp>
      <p:sp>
        <p:nvSpPr>
          <p:cNvPr id="7" name="Rechteck 6"/>
          <p:cNvSpPr/>
          <p:nvPr/>
        </p:nvSpPr>
        <p:spPr>
          <a:xfrm>
            <a:off x="6475394" y="3617727"/>
            <a:ext cx="3686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>
                <a:latin typeface="Merriweather" panose="00000500000000000000" pitchFamily="2" charset="-94"/>
                <a:ea typeface="Calibri" panose="020F0502020204030204" pitchFamily="34" charset="0"/>
                <a:cs typeface="Arial" panose="020B0604020202020204" pitchFamily="34" charset="0"/>
              </a:rPr>
              <a:t>This study has received funding from the European Union's Horizon 202</a:t>
            </a:r>
            <a:r>
              <a:rPr lang="tr-TR" sz="1200">
                <a:latin typeface="Merriweather" panose="00000500000000000000" pitchFamily="2" charset="-94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GB" sz="1200">
                <a:latin typeface="Merriweather" panose="00000500000000000000" pitchFamily="2" charset="-94"/>
                <a:ea typeface="Calibri" panose="020F0502020204030204" pitchFamily="34" charset="0"/>
                <a:cs typeface="Arial" panose="020B0604020202020204" pitchFamily="34" charset="0"/>
              </a:rPr>
              <a:t>-PRIMA Section I Program under grant agreement #2232 (ProxIMed)</a:t>
            </a:r>
            <a:endParaRPr lang="en-GB" sz="1200" dirty="0">
              <a:latin typeface="Merriweather" panose="00000500000000000000" pitchFamily="2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63E115-105E-1FD1-6C72-ED2C0B89A0DB}"/>
              </a:ext>
            </a:extLst>
          </p:cNvPr>
          <p:cNvSpPr/>
          <p:nvPr/>
        </p:nvSpPr>
        <p:spPr bwMode="auto">
          <a:xfrm>
            <a:off x="6895841" y="1850727"/>
            <a:ext cx="2968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smtClean="0">
                <a:latin typeface="Bahnschrift" panose="020B0502040204020203" pitchFamily="34" charset="0"/>
              </a:rPr>
              <a:t>Förderung:</a:t>
            </a:r>
            <a:endParaRPr lang="de-DE" sz="200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07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8107397-BB2F-5C84-F28E-2F1D1200F6F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ADB52517-ADCE-579D-6A75-98A920F20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93776" y="3429000"/>
            <a:ext cx="3553142" cy="3584448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1B8726E-1A84-1A6E-47F0-76249303D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52353" y="6102157"/>
            <a:ext cx="1887294" cy="486003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A36C944-63A4-1E35-F520-D79B65376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207816" y="6102157"/>
            <a:ext cx="1472737" cy="48600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A1CC879-2A9F-2DCB-5B56-202E20317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0511" y="6041513"/>
            <a:ext cx="892646" cy="6072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1CB994-0F34-A5FB-7442-AE65ED928C82}"/>
              </a:ext>
            </a:extLst>
          </p:cNvPr>
          <p:cNvSpPr txBox="1"/>
          <p:nvPr/>
        </p:nvSpPr>
        <p:spPr bwMode="auto">
          <a:xfrm>
            <a:off x="1277659" y="6052836"/>
            <a:ext cx="1887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rPr>
              <a:t>The PRIMA programme is supported under Horizon 2020, the European Union’s Framework Programme for Research and Innovation</a:t>
            </a:r>
            <a:endParaRPr lang="en-US" sz="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854B9D8-589E-F9B5-E3BF-E73C12516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029541" y="456719"/>
            <a:ext cx="4132917" cy="4764505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9DED03-7294-F807-3790-18B2B323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259824" y="6484366"/>
            <a:ext cx="2743200" cy="365125"/>
          </a:xfrm>
        </p:spPr>
        <p:txBody>
          <a:bodyPr/>
          <a:lstStyle/>
          <a:p>
            <a:pPr>
              <a:defRPr/>
            </a:pPr>
            <a:fld id="{C435896A-8735-4E8A-BAB2-4502C8B84B8C}" type="slidenum">
              <a:rPr lang="en-US"/>
              <a:t>16</a:t>
            </a:fld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2E44EEC-FACD-5969-7234-B1B872315E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7922" y="33561"/>
            <a:ext cx="10515600" cy="1325563"/>
          </a:xfrm>
        </p:spPr>
        <p:txBody>
          <a:bodyPr/>
          <a:lstStyle/>
          <a:p>
            <a:pPr algn="ctr"/>
            <a:r>
              <a:rPr lang="de-DE">
                <a:solidFill>
                  <a:srgbClr val="FFC000"/>
                </a:solidFill>
                <a:latin typeface="Bahnschrift" panose="020B0502040204020203" pitchFamily="34" charset="0"/>
              </a:rPr>
              <a:t>Danksagung</a:t>
            </a:r>
            <a:endParaRPr lang="en-US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F8D1F31B-E248-58DC-7CD8-41A36DE76060}"/>
              </a:ext>
            </a:extLst>
          </p:cNvPr>
          <p:cNvGrpSpPr/>
          <p:nvPr/>
        </p:nvGrpSpPr>
        <p:grpSpPr>
          <a:xfrm>
            <a:off x="4455859" y="885415"/>
            <a:ext cx="3716337" cy="1833880"/>
            <a:chOff x="6841675" y="1106612"/>
            <a:chExt cx="3716337" cy="1833880"/>
          </a:xfrm>
        </p:grpSpPr>
        <p:pic>
          <p:nvPicPr>
            <p:cNvPr id="5" name="Picture 21" descr="A red and white circle with a black background&#10;&#10;Description automatically generated">
              <a:extLst>
                <a:ext uri="{FF2B5EF4-FFF2-40B4-BE49-F238E27FC236}">
                  <a16:creationId xmlns:a16="http://schemas.microsoft.com/office/drawing/2014/main" id="{6FBB9B7A-B4C1-9EBD-0F3A-ADC238BAE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872" y="1106612"/>
              <a:ext cx="3015944" cy="1833880"/>
            </a:xfrm>
            <a:prstGeom prst="rect">
              <a:avLst/>
            </a:prstGeom>
          </p:spPr>
        </p:pic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2FC8796B-285C-17B0-8145-DE3D69AE91B2}"/>
                </a:ext>
              </a:extLst>
            </p:cNvPr>
            <p:cNvSpPr txBox="1"/>
            <p:nvPr/>
          </p:nvSpPr>
          <p:spPr>
            <a:xfrm>
              <a:off x="6841675" y="2284952"/>
              <a:ext cx="3716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Middle East Technical University (METU) </a:t>
              </a:r>
              <a:endParaRPr lang="tr-TR" sz="1500" b="0" i="0">
                <a:solidFill>
                  <a:schemeClr val="accent6">
                    <a:lumMod val="50000"/>
                  </a:schemeClr>
                </a:solidFill>
                <a:effectLst/>
                <a:latin typeface="Mercury SSm A"/>
              </a:endParaRPr>
            </a:p>
            <a:p>
              <a:pPr algn="ctr"/>
              <a:r>
                <a:rPr lang="tr-TR" sz="1500">
                  <a:solidFill>
                    <a:schemeClr val="accent6">
                      <a:lumMod val="50000"/>
                    </a:schemeClr>
                  </a:solidFill>
                  <a:latin typeface="Mercury SSm A"/>
                </a:rPr>
                <a:t>TURKIYE</a:t>
              </a:r>
              <a:endParaRPr lang="en-US" sz="1500" b="0" i="0">
                <a:solidFill>
                  <a:schemeClr val="accent6">
                    <a:lumMod val="50000"/>
                  </a:schemeClr>
                </a:solidFill>
                <a:effectLst/>
                <a:latin typeface="Mercury SSm A"/>
              </a:endParaRPr>
            </a:p>
          </p:txBody>
        </p:sp>
      </p:grpSp>
      <p:grpSp>
        <p:nvGrpSpPr>
          <p:cNvPr id="12" name="Group 54">
            <a:extLst>
              <a:ext uri="{FF2B5EF4-FFF2-40B4-BE49-F238E27FC236}">
                <a16:creationId xmlns:a16="http://schemas.microsoft.com/office/drawing/2014/main" id="{9A4A52EC-6DA9-A259-59F7-4A9CA015B86E}"/>
              </a:ext>
            </a:extLst>
          </p:cNvPr>
          <p:cNvGrpSpPr/>
          <p:nvPr/>
        </p:nvGrpSpPr>
        <p:grpSpPr>
          <a:xfrm>
            <a:off x="438460" y="1565566"/>
            <a:ext cx="3716337" cy="1038899"/>
            <a:chOff x="440214" y="2023552"/>
            <a:chExt cx="3716337" cy="1038899"/>
          </a:xfrm>
        </p:grpSpPr>
        <p:sp>
          <p:nvSpPr>
            <p:cNvPr id="17" name="TextBox 1">
              <a:extLst>
                <a:ext uri="{FF2B5EF4-FFF2-40B4-BE49-F238E27FC236}">
                  <a16:creationId xmlns:a16="http://schemas.microsoft.com/office/drawing/2014/main" id="{82C10113-BF85-4C03-6FE5-310FCF9B7224}"/>
                </a:ext>
              </a:extLst>
            </p:cNvPr>
            <p:cNvSpPr txBox="1"/>
            <p:nvPr/>
          </p:nvSpPr>
          <p:spPr>
            <a:xfrm>
              <a:off x="440214" y="2508453"/>
              <a:ext cx="3716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Hochschule Weihenstephan-Triesdorf (HSWT)</a:t>
              </a:r>
              <a:endParaRPr lang="tr-TR" sz="1500">
                <a:solidFill>
                  <a:schemeClr val="accent6">
                    <a:lumMod val="50000"/>
                  </a:schemeClr>
                </a:solidFill>
                <a:latin typeface="Mercury SSm A"/>
              </a:endParaRPr>
            </a:p>
            <a:p>
              <a:pPr algn="ctr"/>
              <a:r>
                <a:rPr lang="tr-TR" sz="1500">
                  <a:solidFill>
                    <a:schemeClr val="accent6">
                      <a:lumMod val="50000"/>
                    </a:schemeClr>
                  </a:solidFill>
                  <a:latin typeface="Mercury SSm A"/>
                </a:rPr>
                <a:t>GERMANY</a:t>
              </a:r>
              <a:endParaRPr lang="en-US" sz="1500" b="0" i="0">
                <a:solidFill>
                  <a:schemeClr val="accent6">
                    <a:lumMod val="50000"/>
                  </a:schemeClr>
                </a:solidFill>
                <a:effectLst/>
                <a:latin typeface="Mercury SSm A"/>
              </a:endParaRPr>
            </a:p>
          </p:txBody>
        </p:sp>
        <p:pic>
          <p:nvPicPr>
            <p:cNvPr id="18" name="Picture 4" descr="A green text on a black background&#10;&#10;Description automatically generated">
              <a:extLst>
                <a:ext uri="{FF2B5EF4-FFF2-40B4-BE49-F238E27FC236}">
                  <a16:creationId xmlns:a16="http://schemas.microsoft.com/office/drawing/2014/main" id="{50687B64-908C-6ED7-FBC5-F8608124D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63" y="2023552"/>
              <a:ext cx="3495040" cy="473578"/>
            </a:xfrm>
            <a:prstGeom prst="rect">
              <a:avLst/>
            </a:prstGeom>
          </p:spPr>
        </p:pic>
      </p:grpSp>
      <p:grpSp>
        <p:nvGrpSpPr>
          <p:cNvPr id="23" name="Group 53">
            <a:extLst>
              <a:ext uri="{FF2B5EF4-FFF2-40B4-BE49-F238E27FC236}">
                <a16:creationId xmlns:a16="http://schemas.microsoft.com/office/drawing/2014/main" id="{BBBAC909-2210-4589-C297-E744D082A55D}"/>
              </a:ext>
            </a:extLst>
          </p:cNvPr>
          <p:cNvGrpSpPr/>
          <p:nvPr/>
        </p:nvGrpSpPr>
        <p:grpSpPr>
          <a:xfrm>
            <a:off x="8522393" y="1150811"/>
            <a:ext cx="3716337" cy="1466942"/>
            <a:chOff x="7720488" y="1608797"/>
            <a:chExt cx="3716337" cy="1466942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1C80B916-DEDE-68C7-1F94-3FE5C68AC8D3}"/>
                </a:ext>
              </a:extLst>
            </p:cNvPr>
            <p:cNvSpPr txBox="1"/>
            <p:nvPr/>
          </p:nvSpPr>
          <p:spPr>
            <a:xfrm>
              <a:off x="7720488" y="2521741"/>
              <a:ext cx="3716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Green Survey (GS)</a:t>
              </a:r>
              <a:endParaRPr lang="tr-TR" sz="1500" b="0" i="0">
                <a:solidFill>
                  <a:schemeClr val="accent6">
                    <a:lumMod val="50000"/>
                  </a:schemeClr>
                </a:solidFill>
                <a:effectLst/>
                <a:latin typeface="Mercury SSm A"/>
              </a:endParaRPr>
            </a:p>
            <a:p>
              <a:pPr algn="ctr"/>
              <a:r>
                <a:rPr lang="tr-TR" sz="1500">
                  <a:solidFill>
                    <a:schemeClr val="accent6">
                      <a:lumMod val="50000"/>
                    </a:schemeClr>
                  </a:solidFill>
                  <a:latin typeface="Mercury SSm A"/>
                </a:rPr>
                <a:t>GERMANY</a:t>
              </a:r>
              <a:endParaRPr lang="en-US" sz="1500" b="0" i="0">
                <a:solidFill>
                  <a:schemeClr val="accent6">
                    <a:lumMod val="50000"/>
                  </a:schemeClr>
                </a:solidFill>
                <a:effectLst/>
                <a:latin typeface="Mercury SSm A"/>
              </a:endParaRPr>
            </a:p>
          </p:txBody>
        </p:sp>
        <p:pic>
          <p:nvPicPr>
            <p:cNvPr id="25" name="Picture 52" descr="A black background with green and yellow text&#10;&#10;Description automatically generated">
              <a:extLst>
                <a:ext uri="{FF2B5EF4-FFF2-40B4-BE49-F238E27FC236}">
                  <a16:creationId xmlns:a16="http://schemas.microsoft.com/office/drawing/2014/main" id="{54FECF30-3A8E-63D9-85AC-9D39697D9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118" y="1608797"/>
              <a:ext cx="2505075" cy="1171575"/>
            </a:xfrm>
            <a:prstGeom prst="rect">
              <a:avLst/>
            </a:prstGeom>
          </p:spPr>
        </p:pic>
      </p:grpSp>
      <p:grpSp>
        <p:nvGrpSpPr>
          <p:cNvPr id="26" name="Group 60">
            <a:extLst>
              <a:ext uri="{FF2B5EF4-FFF2-40B4-BE49-F238E27FC236}">
                <a16:creationId xmlns:a16="http://schemas.microsoft.com/office/drawing/2014/main" id="{DCE0FD39-2520-A0F8-B10A-DE4F0C643523}"/>
              </a:ext>
            </a:extLst>
          </p:cNvPr>
          <p:cNvGrpSpPr/>
          <p:nvPr/>
        </p:nvGrpSpPr>
        <p:grpSpPr>
          <a:xfrm>
            <a:off x="-646672" y="3143645"/>
            <a:ext cx="3716337" cy="1229070"/>
            <a:chOff x="427257" y="3067892"/>
            <a:chExt cx="3716337" cy="1229070"/>
          </a:xfrm>
        </p:grpSpPr>
        <p:pic>
          <p:nvPicPr>
            <p:cNvPr id="27" name="Picture 59" descr="A red oval with white letters&#10;&#10;Description automatically generated">
              <a:extLst>
                <a:ext uri="{FF2B5EF4-FFF2-40B4-BE49-F238E27FC236}">
                  <a16:creationId xmlns:a16="http://schemas.microsoft.com/office/drawing/2014/main" id="{FCE00DBE-9945-7174-F92F-A832884DD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936" y="3067892"/>
              <a:ext cx="1296875" cy="952071"/>
            </a:xfrm>
            <a:prstGeom prst="rect">
              <a:avLst/>
            </a:prstGeom>
          </p:spPr>
        </p:pic>
        <p:sp>
          <p:nvSpPr>
            <p:cNvPr id="28" name="TextBox 56">
              <a:extLst>
                <a:ext uri="{FF2B5EF4-FFF2-40B4-BE49-F238E27FC236}">
                  <a16:creationId xmlns:a16="http://schemas.microsoft.com/office/drawing/2014/main" id="{2F421816-85F4-EF97-23FB-C6681B5D354E}"/>
                </a:ext>
              </a:extLst>
            </p:cNvPr>
            <p:cNvSpPr txBox="1"/>
            <p:nvPr/>
          </p:nvSpPr>
          <p:spPr>
            <a:xfrm>
              <a:off x="427257" y="3742964"/>
              <a:ext cx="3716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TAT Gıda </a:t>
              </a:r>
              <a:r>
                <a:rPr lang="tr-TR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Inc</a:t>
              </a:r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.</a:t>
              </a:r>
              <a:endParaRPr lang="tr-TR" sz="1500" b="0" i="0">
                <a:solidFill>
                  <a:schemeClr val="accent6">
                    <a:lumMod val="50000"/>
                  </a:schemeClr>
                </a:solidFill>
                <a:effectLst/>
                <a:latin typeface="Mercury SSm A"/>
              </a:endParaRPr>
            </a:p>
            <a:p>
              <a:pPr algn="ctr"/>
              <a:r>
                <a:rPr lang="tr-TR" sz="1500">
                  <a:solidFill>
                    <a:schemeClr val="accent6">
                      <a:lumMod val="50000"/>
                    </a:schemeClr>
                  </a:solidFill>
                  <a:latin typeface="Mercury SSm A"/>
                </a:rPr>
                <a:t>TURKIYE</a:t>
              </a:r>
              <a:endParaRPr lang="en-US" sz="1500" b="0" i="0">
                <a:solidFill>
                  <a:schemeClr val="accent6">
                    <a:lumMod val="50000"/>
                  </a:schemeClr>
                </a:solidFill>
                <a:effectLst/>
                <a:latin typeface="Mercury SSm A"/>
              </a:endParaRPr>
            </a:p>
          </p:txBody>
        </p:sp>
      </p:grpSp>
      <p:grpSp>
        <p:nvGrpSpPr>
          <p:cNvPr id="29" name="Group 69">
            <a:extLst>
              <a:ext uri="{FF2B5EF4-FFF2-40B4-BE49-F238E27FC236}">
                <a16:creationId xmlns:a16="http://schemas.microsoft.com/office/drawing/2014/main" id="{7D531E42-44F9-B432-2D3E-20D8FCEA1A6B}"/>
              </a:ext>
            </a:extLst>
          </p:cNvPr>
          <p:cNvGrpSpPr/>
          <p:nvPr/>
        </p:nvGrpSpPr>
        <p:grpSpPr>
          <a:xfrm>
            <a:off x="1695802" y="3093387"/>
            <a:ext cx="3716337" cy="1268470"/>
            <a:chOff x="2247583" y="3053774"/>
            <a:chExt cx="3716337" cy="1268470"/>
          </a:xfrm>
        </p:grpSpPr>
        <p:sp>
          <p:nvSpPr>
            <p:cNvPr id="30" name="TextBox 65">
              <a:extLst>
                <a:ext uri="{FF2B5EF4-FFF2-40B4-BE49-F238E27FC236}">
                  <a16:creationId xmlns:a16="http://schemas.microsoft.com/office/drawing/2014/main" id="{D339DFDB-B014-59FC-8647-E931A33DED04}"/>
                </a:ext>
              </a:extLst>
            </p:cNvPr>
            <p:cNvSpPr txBox="1"/>
            <p:nvPr/>
          </p:nvSpPr>
          <p:spPr>
            <a:xfrm>
              <a:off x="2247583" y="3768246"/>
              <a:ext cx="3716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University of Sfax (UoS) </a:t>
              </a:r>
              <a:endParaRPr lang="tr-TR" sz="1500" b="0" i="0">
                <a:solidFill>
                  <a:schemeClr val="accent6">
                    <a:lumMod val="50000"/>
                  </a:schemeClr>
                </a:solidFill>
                <a:effectLst/>
                <a:latin typeface="Mercury SSm A"/>
              </a:endParaRPr>
            </a:p>
            <a:p>
              <a:pPr algn="ctr"/>
              <a:r>
                <a:rPr lang="tr-TR" sz="1500">
                  <a:solidFill>
                    <a:schemeClr val="accent6">
                      <a:lumMod val="50000"/>
                    </a:schemeClr>
                  </a:solidFill>
                  <a:latin typeface="Mercury SSm A"/>
                </a:rPr>
                <a:t>TUNISIA</a:t>
              </a:r>
              <a:endParaRPr lang="en-US" sz="1500" b="0" i="0">
                <a:solidFill>
                  <a:schemeClr val="accent6">
                    <a:lumMod val="50000"/>
                  </a:schemeClr>
                </a:solidFill>
                <a:effectLst/>
                <a:latin typeface="Mercury SSm A"/>
              </a:endParaRPr>
            </a:p>
          </p:txBody>
        </p:sp>
        <p:pic>
          <p:nvPicPr>
            <p:cNvPr id="31" name="Picture 68" descr="A blue logo with a yellow light&#10;&#10;Description automatically generated">
              <a:extLst>
                <a:ext uri="{FF2B5EF4-FFF2-40B4-BE49-F238E27FC236}">
                  <a16:creationId xmlns:a16="http://schemas.microsoft.com/office/drawing/2014/main" id="{15C7D592-1AC9-36FA-5EF0-A859B7FB9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3619" y="3053774"/>
              <a:ext cx="764263" cy="779548"/>
            </a:xfrm>
            <a:prstGeom prst="rect">
              <a:avLst/>
            </a:prstGeom>
          </p:spPr>
        </p:pic>
      </p:grpSp>
      <p:grpSp>
        <p:nvGrpSpPr>
          <p:cNvPr id="32" name="Group 77">
            <a:extLst>
              <a:ext uri="{FF2B5EF4-FFF2-40B4-BE49-F238E27FC236}">
                <a16:creationId xmlns:a16="http://schemas.microsoft.com/office/drawing/2014/main" id="{50D6C998-0659-DC6C-4014-A65D310233AA}"/>
              </a:ext>
            </a:extLst>
          </p:cNvPr>
          <p:cNvGrpSpPr/>
          <p:nvPr/>
        </p:nvGrpSpPr>
        <p:grpSpPr>
          <a:xfrm>
            <a:off x="4622360" y="3006028"/>
            <a:ext cx="3716337" cy="1356855"/>
            <a:chOff x="4237830" y="3111774"/>
            <a:chExt cx="3716337" cy="1356855"/>
          </a:xfrm>
        </p:grpSpPr>
        <p:sp>
          <p:nvSpPr>
            <p:cNvPr id="33" name="TextBox 73">
              <a:extLst>
                <a:ext uri="{FF2B5EF4-FFF2-40B4-BE49-F238E27FC236}">
                  <a16:creationId xmlns:a16="http://schemas.microsoft.com/office/drawing/2014/main" id="{D73BFE0D-0185-AC8A-B504-151AFB48BB43}"/>
                </a:ext>
              </a:extLst>
            </p:cNvPr>
            <p:cNvSpPr txBox="1"/>
            <p:nvPr/>
          </p:nvSpPr>
          <p:spPr>
            <a:xfrm>
              <a:off x="4237830" y="3914631"/>
              <a:ext cx="3716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American University of Berut (AUB)</a:t>
              </a:r>
            </a:p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LEBANON</a:t>
              </a:r>
            </a:p>
          </p:txBody>
        </p:sp>
        <p:pic>
          <p:nvPicPr>
            <p:cNvPr id="34" name="Picture 76" descr="A red circle with a green tree and black text&#10;&#10;Description automatically generated">
              <a:extLst>
                <a:ext uri="{FF2B5EF4-FFF2-40B4-BE49-F238E27FC236}">
                  <a16:creationId xmlns:a16="http://schemas.microsoft.com/office/drawing/2014/main" id="{55DD4879-C6B4-A4E4-E529-F7E2DB5C1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474" y="3111774"/>
              <a:ext cx="807051" cy="815371"/>
            </a:xfrm>
            <a:prstGeom prst="rect">
              <a:avLst/>
            </a:prstGeom>
          </p:spPr>
        </p:pic>
      </p:grpSp>
      <p:grpSp>
        <p:nvGrpSpPr>
          <p:cNvPr id="35" name="Group 83">
            <a:extLst>
              <a:ext uri="{FF2B5EF4-FFF2-40B4-BE49-F238E27FC236}">
                <a16:creationId xmlns:a16="http://schemas.microsoft.com/office/drawing/2014/main" id="{C72C274D-E0F6-10DA-141C-FEFA0E33F321}"/>
              </a:ext>
            </a:extLst>
          </p:cNvPr>
          <p:cNvGrpSpPr/>
          <p:nvPr/>
        </p:nvGrpSpPr>
        <p:grpSpPr>
          <a:xfrm>
            <a:off x="8261521" y="3073276"/>
            <a:ext cx="3716337" cy="1289724"/>
            <a:chOff x="7550643" y="3184600"/>
            <a:chExt cx="3716337" cy="1289724"/>
          </a:xfrm>
        </p:grpSpPr>
        <p:sp>
          <p:nvSpPr>
            <p:cNvPr id="36" name="TextBox 79">
              <a:extLst>
                <a:ext uri="{FF2B5EF4-FFF2-40B4-BE49-F238E27FC236}">
                  <a16:creationId xmlns:a16="http://schemas.microsoft.com/office/drawing/2014/main" id="{D6BE7FD1-3391-2C92-322E-A8BA04BDCC8F}"/>
                </a:ext>
              </a:extLst>
            </p:cNvPr>
            <p:cNvSpPr txBox="1"/>
            <p:nvPr/>
          </p:nvSpPr>
          <p:spPr>
            <a:xfrm>
              <a:off x="7550643" y="3920326"/>
              <a:ext cx="3716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Aristotle University Thessaloniki (AUTh) </a:t>
              </a:r>
            </a:p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GREECE</a:t>
              </a:r>
            </a:p>
          </p:txBody>
        </p:sp>
        <p:pic>
          <p:nvPicPr>
            <p:cNvPr id="37" name="Picture 82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09ECBFC6-EB2D-D651-81FE-1235F54FB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161" y="3184600"/>
              <a:ext cx="2267301" cy="734700"/>
            </a:xfrm>
            <a:prstGeom prst="rect">
              <a:avLst/>
            </a:prstGeom>
          </p:spPr>
        </p:pic>
      </p:grpSp>
      <p:grpSp>
        <p:nvGrpSpPr>
          <p:cNvPr id="38" name="Group 97">
            <a:extLst>
              <a:ext uri="{FF2B5EF4-FFF2-40B4-BE49-F238E27FC236}">
                <a16:creationId xmlns:a16="http://schemas.microsoft.com/office/drawing/2014/main" id="{60FC8000-C71E-A415-8FBD-0A65D2BC73FF}"/>
              </a:ext>
            </a:extLst>
          </p:cNvPr>
          <p:cNvGrpSpPr/>
          <p:nvPr/>
        </p:nvGrpSpPr>
        <p:grpSpPr>
          <a:xfrm>
            <a:off x="-494617" y="4595116"/>
            <a:ext cx="3716337" cy="1143405"/>
            <a:chOff x="-494617" y="4695379"/>
            <a:chExt cx="3716337" cy="1143405"/>
          </a:xfrm>
        </p:grpSpPr>
        <p:sp>
          <p:nvSpPr>
            <p:cNvPr id="39" name="TextBox 94">
              <a:extLst>
                <a:ext uri="{FF2B5EF4-FFF2-40B4-BE49-F238E27FC236}">
                  <a16:creationId xmlns:a16="http://schemas.microsoft.com/office/drawing/2014/main" id="{1FFF7ACE-B909-E248-32FF-D257769C4CD8}"/>
                </a:ext>
              </a:extLst>
            </p:cNvPr>
            <p:cNvSpPr txBox="1"/>
            <p:nvPr/>
          </p:nvSpPr>
          <p:spPr>
            <a:xfrm>
              <a:off x="-494617" y="5284786"/>
              <a:ext cx="3716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Focus Foodlabs (FFL)</a:t>
              </a:r>
            </a:p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GERMANY</a:t>
              </a:r>
            </a:p>
          </p:txBody>
        </p:sp>
        <p:pic>
          <p:nvPicPr>
            <p:cNvPr id="40" name="Picture 96" descr="A close-up of a logo&#10;&#10;Description automatically generated">
              <a:extLst>
                <a:ext uri="{FF2B5EF4-FFF2-40B4-BE49-F238E27FC236}">
                  <a16:creationId xmlns:a16="http://schemas.microsoft.com/office/drawing/2014/main" id="{AC0CA8B9-1350-B3CD-003A-7E0A297F1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92" y="4695379"/>
              <a:ext cx="1562318" cy="638264"/>
            </a:xfrm>
            <a:prstGeom prst="rect">
              <a:avLst/>
            </a:prstGeom>
          </p:spPr>
        </p:pic>
      </p:grpSp>
      <p:grpSp>
        <p:nvGrpSpPr>
          <p:cNvPr id="41" name="Group 103">
            <a:extLst>
              <a:ext uri="{FF2B5EF4-FFF2-40B4-BE49-F238E27FC236}">
                <a16:creationId xmlns:a16="http://schemas.microsoft.com/office/drawing/2014/main" id="{0FF929A5-F596-0C52-987D-07B74BDDEF02}"/>
              </a:ext>
            </a:extLst>
          </p:cNvPr>
          <p:cNvGrpSpPr/>
          <p:nvPr/>
        </p:nvGrpSpPr>
        <p:grpSpPr>
          <a:xfrm>
            <a:off x="2422222" y="4364464"/>
            <a:ext cx="3716337" cy="1374057"/>
            <a:chOff x="2077932" y="4464727"/>
            <a:chExt cx="3716337" cy="1374057"/>
          </a:xfrm>
        </p:grpSpPr>
        <p:sp>
          <p:nvSpPr>
            <p:cNvPr id="42" name="TextBox 99">
              <a:extLst>
                <a:ext uri="{FF2B5EF4-FFF2-40B4-BE49-F238E27FC236}">
                  <a16:creationId xmlns:a16="http://schemas.microsoft.com/office/drawing/2014/main" id="{6D40509F-E21C-F845-1CE5-2435F3FFABB8}"/>
                </a:ext>
              </a:extLst>
            </p:cNvPr>
            <p:cNvSpPr txBox="1"/>
            <p:nvPr/>
          </p:nvSpPr>
          <p:spPr>
            <a:xfrm>
              <a:off x="2077932" y="5284786"/>
              <a:ext cx="3716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Assiut University (AU)</a:t>
              </a:r>
            </a:p>
            <a:p>
              <a:pPr algn="ctr"/>
              <a:r>
                <a:rPr lang="tr-TR" sz="1500">
                  <a:solidFill>
                    <a:schemeClr val="accent6">
                      <a:lumMod val="50000"/>
                    </a:schemeClr>
                  </a:solidFill>
                  <a:latin typeface="Mercury SSm A"/>
                </a:rPr>
                <a:t>EGYPT</a:t>
              </a:r>
              <a:endParaRPr lang="en-US" sz="1500" b="0" i="0">
                <a:solidFill>
                  <a:schemeClr val="accent6">
                    <a:lumMod val="50000"/>
                  </a:schemeClr>
                </a:solidFill>
                <a:effectLst/>
                <a:latin typeface="Mercury SSm A"/>
              </a:endParaRPr>
            </a:p>
          </p:txBody>
        </p:sp>
        <p:pic>
          <p:nvPicPr>
            <p:cNvPr id="43" name="Picture 102" descr="A logo with a sun and lines&#10;&#10;Description automatically generated">
              <a:extLst>
                <a:ext uri="{FF2B5EF4-FFF2-40B4-BE49-F238E27FC236}">
                  <a16:creationId xmlns:a16="http://schemas.microsoft.com/office/drawing/2014/main" id="{545D2E48-C465-2FDD-EA38-D8A024020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2043" y="4464727"/>
              <a:ext cx="628114" cy="876054"/>
            </a:xfrm>
            <a:prstGeom prst="rect">
              <a:avLst/>
            </a:prstGeom>
          </p:spPr>
        </p:pic>
      </p:grpSp>
      <p:grpSp>
        <p:nvGrpSpPr>
          <p:cNvPr id="44" name="Group 109">
            <a:extLst>
              <a:ext uri="{FF2B5EF4-FFF2-40B4-BE49-F238E27FC236}">
                <a16:creationId xmlns:a16="http://schemas.microsoft.com/office/drawing/2014/main" id="{966FB60C-4CAC-AEE6-78DE-D43DFED6035B}"/>
              </a:ext>
            </a:extLst>
          </p:cNvPr>
          <p:cNvGrpSpPr/>
          <p:nvPr/>
        </p:nvGrpSpPr>
        <p:grpSpPr>
          <a:xfrm>
            <a:off x="5339061" y="4521622"/>
            <a:ext cx="3716337" cy="1216899"/>
            <a:chOff x="4546998" y="4615418"/>
            <a:chExt cx="3716337" cy="1216899"/>
          </a:xfrm>
        </p:grpSpPr>
        <p:sp>
          <p:nvSpPr>
            <p:cNvPr id="45" name="TextBox 105">
              <a:extLst>
                <a:ext uri="{FF2B5EF4-FFF2-40B4-BE49-F238E27FC236}">
                  <a16:creationId xmlns:a16="http://schemas.microsoft.com/office/drawing/2014/main" id="{75BE8768-1307-DA29-94D4-7436F503905E}"/>
                </a:ext>
              </a:extLst>
            </p:cNvPr>
            <p:cNvSpPr txBox="1"/>
            <p:nvPr/>
          </p:nvSpPr>
          <p:spPr>
            <a:xfrm>
              <a:off x="4546998" y="5278319"/>
              <a:ext cx="3716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AINIA</a:t>
              </a:r>
              <a:endParaRPr lang="tr-TR" sz="1500" b="0" i="0">
                <a:solidFill>
                  <a:schemeClr val="accent6">
                    <a:lumMod val="50000"/>
                  </a:schemeClr>
                </a:solidFill>
                <a:effectLst/>
                <a:latin typeface="Mercury SSm A"/>
              </a:endParaRPr>
            </a:p>
            <a:p>
              <a:pPr algn="ctr"/>
              <a:r>
                <a:rPr lang="fr-FR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SPAIN</a:t>
              </a:r>
              <a:endParaRPr lang="en-US" sz="1500" b="0" i="0">
                <a:solidFill>
                  <a:schemeClr val="accent6">
                    <a:lumMod val="50000"/>
                  </a:schemeClr>
                </a:solidFill>
                <a:effectLst/>
                <a:latin typeface="Mercury SSm A"/>
              </a:endParaRPr>
            </a:p>
          </p:txBody>
        </p:sp>
        <p:pic>
          <p:nvPicPr>
            <p:cNvPr id="46" name="Picture 108" descr="A close up of a logo&#10;&#10;Description automatically generated">
              <a:extLst>
                <a:ext uri="{FF2B5EF4-FFF2-40B4-BE49-F238E27FC236}">
                  <a16:creationId xmlns:a16="http://schemas.microsoft.com/office/drawing/2014/main" id="{AF703FDE-1EC2-619F-BEA8-583A7913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211" y="4615418"/>
              <a:ext cx="1465910" cy="736396"/>
            </a:xfrm>
            <a:prstGeom prst="rect">
              <a:avLst/>
            </a:prstGeom>
          </p:spPr>
        </p:pic>
      </p:grpSp>
      <p:grpSp>
        <p:nvGrpSpPr>
          <p:cNvPr id="47" name="Group 115">
            <a:extLst>
              <a:ext uri="{FF2B5EF4-FFF2-40B4-BE49-F238E27FC236}">
                <a16:creationId xmlns:a16="http://schemas.microsoft.com/office/drawing/2014/main" id="{152ED6AD-19DE-3083-2799-5496B86EBE4B}"/>
              </a:ext>
            </a:extLst>
          </p:cNvPr>
          <p:cNvGrpSpPr/>
          <p:nvPr/>
        </p:nvGrpSpPr>
        <p:grpSpPr>
          <a:xfrm>
            <a:off x="8255899" y="4705195"/>
            <a:ext cx="3716337" cy="1033326"/>
            <a:chOff x="7710124" y="4731308"/>
            <a:chExt cx="3716337" cy="1033326"/>
          </a:xfrm>
        </p:grpSpPr>
        <p:sp>
          <p:nvSpPr>
            <p:cNvPr id="48" name="TextBox 111">
              <a:extLst>
                <a:ext uri="{FF2B5EF4-FFF2-40B4-BE49-F238E27FC236}">
                  <a16:creationId xmlns:a16="http://schemas.microsoft.com/office/drawing/2014/main" id="{D4D6463F-A427-1BB5-45F4-18DE246DEC04}"/>
                </a:ext>
              </a:extLst>
            </p:cNvPr>
            <p:cNvSpPr txBox="1"/>
            <p:nvPr/>
          </p:nvSpPr>
          <p:spPr>
            <a:xfrm>
              <a:off x="7710124" y="5210636"/>
              <a:ext cx="3716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Deutsche Institut für Lebensmittel (DIL)</a:t>
              </a:r>
            </a:p>
            <a:p>
              <a:pPr algn="ctr"/>
              <a:r>
                <a:rPr lang="de-DE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GERMANY</a:t>
              </a:r>
              <a:endParaRPr lang="en-US" sz="1500" b="0" i="0">
                <a:solidFill>
                  <a:schemeClr val="accent6">
                    <a:lumMod val="50000"/>
                  </a:schemeClr>
                </a:solidFill>
                <a:effectLst/>
                <a:latin typeface="Mercury SSm A"/>
              </a:endParaRPr>
            </a:p>
          </p:txBody>
        </p:sp>
        <p:pic>
          <p:nvPicPr>
            <p:cNvPr id="49" name="Picture 114" descr="A green letter d&#10;&#10;Description automatically generated">
              <a:extLst>
                <a:ext uri="{FF2B5EF4-FFF2-40B4-BE49-F238E27FC236}">
                  <a16:creationId xmlns:a16="http://schemas.microsoft.com/office/drawing/2014/main" id="{C46B86F6-EF6C-13E5-20E3-89C09F340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6290" y="4731308"/>
              <a:ext cx="1624005" cy="499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43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FC40B72-CA77-A313-F480-575635A67A4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B70F725-623A-DFBB-2EBE-7C14E549B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93776" y="3429000"/>
            <a:ext cx="3553142" cy="3584448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AA79072-7492-1248-D96E-304AAE28F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52353" y="6102157"/>
            <a:ext cx="1887294" cy="486003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3A1A6F5-57DC-C187-0A79-E7B7CD757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207816" y="6102157"/>
            <a:ext cx="1472737" cy="48600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BD85744-EA57-ACD2-FC32-1959457F2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0511" y="6041513"/>
            <a:ext cx="892646" cy="6072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D4B849-9043-8217-7181-88F0ADA0EEE2}"/>
              </a:ext>
            </a:extLst>
          </p:cNvPr>
          <p:cNvSpPr txBox="1"/>
          <p:nvPr/>
        </p:nvSpPr>
        <p:spPr bwMode="auto">
          <a:xfrm>
            <a:off x="1277659" y="6052836"/>
            <a:ext cx="1887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rPr>
              <a:t>The PRIMA programme is supported under Horizon 2020, the European Union’s Framework Programme for Research and Innovation</a:t>
            </a:r>
            <a:endParaRPr lang="en-US" sz="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588EE0C-2696-FAB0-95B7-656FF465FF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029541" y="456719"/>
            <a:ext cx="4132917" cy="4764505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FF2D02-F35E-E0C7-E988-FC7B9F05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259824" y="6484366"/>
            <a:ext cx="2743200" cy="365125"/>
          </a:xfrm>
        </p:spPr>
        <p:txBody>
          <a:bodyPr/>
          <a:lstStyle/>
          <a:p>
            <a:pPr>
              <a:defRPr/>
            </a:pPr>
            <a:fld id="{C435896A-8735-4E8A-BAB2-4502C8B84B8C}" type="slidenum">
              <a:rPr lang="en-US"/>
              <a:t>17</a:t>
            </a:fld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80134EF-EF9C-1E4C-1122-F5DB6A9EDE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7922" y="33561"/>
            <a:ext cx="10515600" cy="1325563"/>
          </a:xfrm>
        </p:spPr>
        <p:txBody>
          <a:bodyPr/>
          <a:lstStyle/>
          <a:p>
            <a:pPr algn="ctr"/>
            <a:r>
              <a:rPr lang="de-DE">
                <a:solidFill>
                  <a:srgbClr val="FFC000"/>
                </a:solidFill>
                <a:latin typeface="Bahnschrift" panose="020B0502040204020203" pitchFamily="34" charset="0"/>
              </a:rPr>
              <a:t>Danksagung</a:t>
            </a:r>
            <a:endParaRPr lang="en-US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EE300E45-05F8-5695-CEB9-EC24AF74D807}"/>
              </a:ext>
            </a:extLst>
          </p:cNvPr>
          <p:cNvGrpSpPr/>
          <p:nvPr/>
        </p:nvGrpSpPr>
        <p:grpSpPr>
          <a:xfrm>
            <a:off x="81280" y="1973230"/>
            <a:ext cx="3716337" cy="1681674"/>
            <a:chOff x="0" y="1935130"/>
            <a:chExt cx="3716337" cy="1681674"/>
          </a:xfrm>
        </p:grpSpPr>
        <p:pic>
          <p:nvPicPr>
            <p:cNvPr id="3" name="Picture 5" descr="A logo with text on it&#10;&#10;Description automatically generated">
              <a:extLst>
                <a:ext uri="{FF2B5EF4-FFF2-40B4-BE49-F238E27FC236}">
                  <a16:creationId xmlns:a16="http://schemas.microsoft.com/office/drawing/2014/main" id="{8676158E-7E4E-F0C3-6D8B-15F949E1C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03" y="1935130"/>
              <a:ext cx="2096930" cy="977302"/>
            </a:xfrm>
            <a:prstGeom prst="rect">
              <a:avLst/>
            </a:prstGeom>
          </p:spPr>
        </p:pic>
        <p:sp>
          <p:nvSpPr>
            <p:cNvPr id="5" name="TextBox 1">
              <a:extLst>
                <a:ext uri="{FF2B5EF4-FFF2-40B4-BE49-F238E27FC236}">
                  <a16:creationId xmlns:a16="http://schemas.microsoft.com/office/drawing/2014/main" id="{EAC58E5A-FBA6-EB46-8215-38AD929F085B}"/>
                </a:ext>
              </a:extLst>
            </p:cNvPr>
            <p:cNvSpPr txBox="1"/>
            <p:nvPr/>
          </p:nvSpPr>
          <p:spPr>
            <a:xfrm>
              <a:off x="0" y="2831974"/>
              <a:ext cx="371633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Malta College of Arts, Science and Technology (MCAST)</a:t>
              </a:r>
            </a:p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MALTA</a:t>
              </a:r>
            </a:p>
          </p:txBody>
        </p:sp>
      </p:grpSp>
      <p:grpSp>
        <p:nvGrpSpPr>
          <p:cNvPr id="7" name="Group 35">
            <a:extLst>
              <a:ext uri="{FF2B5EF4-FFF2-40B4-BE49-F238E27FC236}">
                <a16:creationId xmlns:a16="http://schemas.microsoft.com/office/drawing/2014/main" id="{1675B591-C084-D70F-4C12-7A2135CCAE8A}"/>
              </a:ext>
            </a:extLst>
          </p:cNvPr>
          <p:cNvGrpSpPr/>
          <p:nvPr/>
        </p:nvGrpSpPr>
        <p:grpSpPr>
          <a:xfrm>
            <a:off x="8374063" y="1936678"/>
            <a:ext cx="3716337" cy="1527401"/>
            <a:chOff x="8475663" y="1898578"/>
            <a:chExt cx="3716337" cy="1527401"/>
          </a:xfrm>
        </p:grpSpPr>
        <p:pic>
          <p:nvPicPr>
            <p:cNvPr id="8" name="Picture 34" descr="A logo with a white and green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2C4E2EB2-5D2C-95BD-AD42-CDD5C9042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247" y="1898578"/>
              <a:ext cx="1477168" cy="1134555"/>
            </a:xfrm>
            <a:prstGeom prst="rect">
              <a:avLst/>
            </a:prstGeom>
          </p:spPr>
        </p:pic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500E798-730A-87E0-D8FB-8B5D45F046BA}"/>
                </a:ext>
              </a:extLst>
            </p:cNvPr>
            <p:cNvSpPr txBox="1"/>
            <p:nvPr/>
          </p:nvSpPr>
          <p:spPr>
            <a:xfrm>
              <a:off x="8475663" y="2871981"/>
              <a:ext cx="3716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Proteinsecta (PS) </a:t>
              </a:r>
            </a:p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SPAIN</a:t>
              </a:r>
            </a:p>
          </p:txBody>
        </p:sp>
      </p:grpSp>
      <p:grpSp>
        <p:nvGrpSpPr>
          <p:cNvPr id="12" name="Group 36">
            <a:extLst>
              <a:ext uri="{FF2B5EF4-FFF2-40B4-BE49-F238E27FC236}">
                <a16:creationId xmlns:a16="http://schemas.microsoft.com/office/drawing/2014/main" id="{6D99E1BF-E7B1-84C4-4FE5-87B43B93F4EF}"/>
              </a:ext>
            </a:extLst>
          </p:cNvPr>
          <p:cNvGrpSpPr/>
          <p:nvPr/>
        </p:nvGrpSpPr>
        <p:grpSpPr>
          <a:xfrm>
            <a:off x="4237830" y="2023386"/>
            <a:ext cx="3716337" cy="1404088"/>
            <a:chOff x="4237830" y="1985286"/>
            <a:chExt cx="3716337" cy="1404088"/>
          </a:xfrm>
        </p:grpSpPr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814EAE13-7C16-58EF-3876-AF5143B7CA12}"/>
                </a:ext>
              </a:extLst>
            </p:cNvPr>
            <p:cNvSpPr txBox="1"/>
            <p:nvPr/>
          </p:nvSpPr>
          <p:spPr>
            <a:xfrm>
              <a:off x="4237830" y="2835376"/>
              <a:ext cx="3716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Uluova Dairy Company (UL)</a:t>
              </a:r>
            </a:p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T</a:t>
              </a:r>
              <a:r>
                <a:rPr lang="tr-TR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U</a:t>
              </a:r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RK</a:t>
              </a:r>
              <a:r>
                <a:rPr lang="tr-TR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I</a:t>
              </a:r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YE</a:t>
              </a:r>
            </a:p>
          </p:txBody>
        </p:sp>
        <p:pic>
          <p:nvPicPr>
            <p:cNvPr id="18" name="Picture 31" descr="A white and orange label with black text&#10;&#10;Description automatically generated">
              <a:extLst>
                <a:ext uri="{FF2B5EF4-FFF2-40B4-BE49-F238E27FC236}">
                  <a16:creationId xmlns:a16="http://schemas.microsoft.com/office/drawing/2014/main" id="{F7114F55-7097-771C-87DC-5273BBD9D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806" y="1985286"/>
              <a:ext cx="814387" cy="857249"/>
            </a:xfrm>
            <a:prstGeom prst="rect">
              <a:avLst/>
            </a:prstGeom>
          </p:spPr>
        </p:pic>
      </p:grpSp>
      <p:grpSp>
        <p:nvGrpSpPr>
          <p:cNvPr id="19" name="Group 40">
            <a:extLst>
              <a:ext uri="{FF2B5EF4-FFF2-40B4-BE49-F238E27FC236}">
                <a16:creationId xmlns:a16="http://schemas.microsoft.com/office/drawing/2014/main" id="{7E8A1C3B-0807-AFA6-1882-84A4379A54DF}"/>
              </a:ext>
            </a:extLst>
          </p:cNvPr>
          <p:cNvGrpSpPr/>
          <p:nvPr/>
        </p:nvGrpSpPr>
        <p:grpSpPr>
          <a:xfrm>
            <a:off x="8374063" y="4120983"/>
            <a:ext cx="3716337" cy="1537324"/>
            <a:chOff x="8475663" y="4082883"/>
            <a:chExt cx="3716337" cy="1537324"/>
          </a:xfrm>
        </p:grpSpPr>
        <p:sp>
          <p:nvSpPr>
            <p:cNvPr id="20" name="TextBox 26">
              <a:extLst>
                <a:ext uri="{FF2B5EF4-FFF2-40B4-BE49-F238E27FC236}">
                  <a16:creationId xmlns:a16="http://schemas.microsoft.com/office/drawing/2014/main" id="{AED4B493-B767-DB87-2E0A-F42BD6E2C552}"/>
                </a:ext>
              </a:extLst>
            </p:cNvPr>
            <p:cNvSpPr txBox="1"/>
            <p:nvPr/>
          </p:nvSpPr>
          <p:spPr>
            <a:xfrm>
              <a:off x="8475663" y="5066209"/>
              <a:ext cx="3716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Arid Regions Institute (</a:t>
              </a:r>
              <a:r>
                <a:rPr lang="tr-TR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IRA</a:t>
              </a:r>
              <a:r>
                <a:rPr lang="pt-BR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) </a:t>
              </a:r>
            </a:p>
            <a:p>
              <a:pPr algn="ctr"/>
              <a:r>
                <a:rPr lang="pt-BR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TUN</a:t>
              </a:r>
              <a:r>
                <a:rPr lang="tr-TR" sz="1500">
                  <a:solidFill>
                    <a:schemeClr val="accent6">
                      <a:lumMod val="50000"/>
                    </a:schemeClr>
                  </a:solidFill>
                  <a:latin typeface="Mercury SSm A"/>
                </a:rPr>
                <a:t>I</a:t>
              </a:r>
              <a:r>
                <a:rPr lang="pt-BR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SIA</a:t>
              </a:r>
              <a:endParaRPr lang="en-US" sz="1500" b="0" i="0">
                <a:solidFill>
                  <a:schemeClr val="accent6">
                    <a:lumMod val="50000"/>
                  </a:schemeClr>
                </a:solidFill>
                <a:effectLst/>
                <a:latin typeface="Mercury SSm A"/>
              </a:endParaRPr>
            </a:p>
          </p:txBody>
        </p:sp>
        <p:pic>
          <p:nvPicPr>
            <p:cNvPr id="21" name="Picture 39" descr="A circular logo with a camel and palm tree&#10;&#10;Description automatically generated">
              <a:extLst>
                <a:ext uri="{FF2B5EF4-FFF2-40B4-BE49-F238E27FC236}">
                  <a16:creationId xmlns:a16="http://schemas.microsoft.com/office/drawing/2014/main" id="{EB5AEF09-1BA3-9DAB-74D4-8DCBA5263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1099" y="4082883"/>
              <a:ext cx="865464" cy="964632"/>
            </a:xfrm>
            <a:prstGeom prst="rect">
              <a:avLst/>
            </a:prstGeom>
          </p:spPr>
        </p:pic>
      </p:grpSp>
      <p:grpSp>
        <p:nvGrpSpPr>
          <p:cNvPr id="22" name="Group 47">
            <a:extLst>
              <a:ext uri="{FF2B5EF4-FFF2-40B4-BE49-F238E27FC236}">
                <a16:creationId xmlns:a16="http://schemas.microsoft.com/office/drawing/2014/main" id="{3E4F32AF-B70B-0B78-0BFB-4EDBF3EEEB2C}"/>
              </a:ext>
            </a:extLst>
          </p:cNvPr>
          <p:cNvGrpSpPr/>
          <p:nvPr/>
        </p:nvGrpSpPr>
        <p:grpSpPr>
          <a:xfrm>
            <a:off x="4237831" y="3925386"/>
            <a:ext cx="3716337" cy="1714227"/>
            <a:chOff x="4237831" y="3887286"/>
            <a:chExt cx="3716337" cy="1714227"/>
          </a:xfrm>
        </p:grpSpPr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EC09C246-B26A-6773-27B5-C036924A2E6C}"/>
                </a:ext>
              </a:extLst>
            </p:cNvPr>
            <p:cNvSpPr txBox="1"/>
            <p:nvPr/>
          </p:nvSpPr>
          <p:spPr>
            <a:xfrm>
              <a:off x="4237831" y="5047515"/>
              <a:ext cx="3716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Universidade Catolica Portuguesa (UCP)</a:t>
              </a:r>
            </a:p>
            <a:p>
              <a:pPr algn="ctr"/>
              <a:r>
                <a:rPr lang="pt-BR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PORTUGAL</a:t>
              </a:r>
              <a:endParaRPr lang="en-US" sz="1500" b="0" i="0">
                <a:solidFill>
                  <a:schemeClr val="accent6">
                    <a:lumMod val="50000"/>
                  </a:schemeClr>
                </a:solidFill>
                <a:effectLst/>
                <a:latin typeface="Mercury SSm A"/>
              </a:endParaRPr>
            </a:p>
          </p:txBody>
        </p:sp>
        <p:pic>
          <p:nvPicPr>
            <p:cNvPr id="24" name="Picture 42" descr="A blue circle with a person with arms outstretched&#10;&#10;Description automatically generated">
              <a:extLst>
                <a:ext uri="{FF2B5EF4-FFF2-40B4-BE49-F238E27FC236}">
                  <a16:creationId xmlns:a16="http://schemas.microsoft.com/office/drawing/2014/main" id="{62BFE56C-9D2E-48DE-EAAE-D068B46B4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266" y="3887286"/>
              <a:ext cx="1401463" cy="1235282"/>
            </a:xfrm>
            <a:prstGeom prst="rect">
              <a:avLst/>
            </a:prstGeom>
          </p:spPr>
        </p:pic>
      </p:grpSp>
      <p:grpSp>
        <p:nvGrpSpPr>
          <p:cNvPr id="25" name="Group 46">
            <a:extLst>
              <a:ext uri="{FF2B5EF4-FFF2-40B4-BE49-F238E27FC236}">
                <a16:creationId xmlns:a16="http://schemas.microsoft.com/office/drawing/2014/main" id="{5B3B4BCF-84D6-FFD4-5417-B0B77F88ED42}"/>
              </a:ext>
            </a:extLst>
          </p:cNvPr>
          <p:cNvGrpSpPr/>
          <p:nvPr/>
        </p:nvGrpSpPr>
        <p:grpSpPr>
          <a:xfrm>
            <a:off x="81280" y="3961949"/>
            <a:ext cx="3716337" cy="1538197"/>
            <a:chOff x="-213360" y="3923849"/>
            <a:chExt cx="3716337" cy="1538197"/>
          </a:xfrm>
        </p:grpSpPr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9B04E2A4-192E-0903-AC27-2AC6B60A9B99}"/>
                </a:ext>
              </a:extLst>
            </p:cNvPr>
            <p:cNvSpPr txBox="1"/>
            <p:nvPr/>
          </p:nvSpPr>
          <p:spPr>
            <a:xfrm>
              <a:off x="-213360" y="4908048"/>
              <a:ext cx="3716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University of Parma (UNIPR)</a:t>
              </a:r>
            </a:p>
            <a:p>
              <a:pPr algn="ctr"/>
              <a:r>
                <a:rPr lang="en-US" sz="1500" b="0" i="0">
                  <a:solidFill>
                    <a:schemeClr val="accent6">
                      <a:lumMod val="50000"/>
                    </a:schemeClr>
                  </a:solidFill>
                  <a:effectLst/>
                  <a:latin typeface="Mercury SSm A"/>
                </a:rPr>
                <a:t>ITALY</a:t>
              </a:r>
            </a:p>
          </p:txBody>
        </p:sp>
        <p:pic>
          <p:nvPicPr>
            <p:cNvPr id="27" name="Picture 45" descr="A logo of a university&#10;&#10;Description automatically generated">
              <a:extLst>
                <a:ext uri="{FF2B5EF4-FFF2-40B4-BE49-F238E27FC236}">
                  <a16:creationId xmlns:a16="http://schemas.microsoft.com/office/drawing/2014/main" id="{5778E703-E881-C933-9371-94C7D0D24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857" y="3923849"/>
              <a:ext cx="987902" cy="955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0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60B4A7D-2457-A8BC-82D4-6EADFE7CB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61" y="2115509"/>
            <a:ext cx="3586239" cy="923504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6087F20-515B-6C55-E879-6426A7E34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9" y="2163261"/>
            <a:ext cx="3051597" cy="100702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7120EC-E123-9885-252F-86FBFABCFC33}"/>
              </a:ext>
            </a:extLst>
          </p:cNvPr>
          <p:cNvGrpSpPr/>
          <p:nvPr/>
        </p:nvGrpSpPr>
        <p:grpSpPr>
          <a:xfrm>
            <a:off x="544358" y="3443151"/>
            <a:ext cx="3145314" cy="900247"/>
            <a:chOff x="4834008" y="5653296"/>
            <a:chExt cx="2764442" cy="53256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6F21C33-3969-E007-096D-599A94F35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834008" y="5674757"/>
              <a:ext cx="892646" cy="4972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75C619-7D8F-2DB1-FC49-D8165AB0D5FB}"/>
                </a:ext>
              </a:extLst>
            </p:cNvPr>
            <p:cNvSpPr txBox="1"/>
            <p:nvPr/>
          </p:nvSpPr>
          <p:spPr>
            <a:xfrm>
              <a:off x="5711156" y="5653296"/>
              <a:ext cx="1887294" cy="532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r-TR" sz="1050" dirty="0" err="1">
                  <a:latin typeface="Mercury SSm A"/>
                  <a:cs typeface="Arial" panose="020B0604020202020204" pitchFamily="34" charset="0"/>
                </a:rPr>
                <a:t>The</a:t>
              </a:r>
              <a:r>
                <a:rPr lang="tr-TR" sz="1050" dirty="0">
                  <a:latin typeface="Mercury SSm A"/>
                  <a:cs typeface="Arial" panose="020B0604020202020204" pitchFamily="34" charset="0"/>
                </a:rPr>
                <a:t> </a:t>
              </a:r>
              <a:r>
                <a:rPr lang="tr-TR" sz="1050" dirty="0" err="1">
                  <a:latin typeface="Mercury SSm A"/>
                  <a:cs typeface="Arial" panose="020B0604020202020204" pitchFamily="34" charset="0"/>
                </a:rPr>
                <a:t>PRIMA</a:t>
              </a:r>
              <a:r>
                <a:rPr lang="tr-TR" sz="1050" dirty="0">
                  <a:latin typeface="Mercury SSm A"/>
                  <a:cs typeface="Arial" panose="020B0604020202020204" pitchFamily="34" charset="0"/>
                </a:rPr>
                <a:t> </a:t>
              </a:r>
              <a:r>
                <a:rPr lang="tr-TR" sz="1050" dirty="0" err="1">
                  <a:latin typeface="Mercury SSm A"/>
                  <a:cs typeface="Arial" panose="020B0604020202020204" pitchFamily="34" charset="0"/>
                </a:rPr>
                <a:t>programme</a:t>
              </a:r>
              <a:r>
                <a:rPr lang="tr-TR" sz="1050" dirty="0">
                  <a:latin typeface="Mercury SSm A"/>
                  <a:cs typeface="Arial" panose="020B0604020202020204" pitchFamily="34" charset="0"/>
                </a:rPr>
                <a:t> is </a:t>
              </a:r>
              <a:r>
                <a:rPr lang="tr-TR" sz="1050" dirty="0" err="1">
                  <a:latin typeface="Mercury SSm A"/>
                  <a:cs typeface="Arial" panose="020B0604020202020204" pitchFamily="34" charset="0"/>
                </a:rPr>
                <a:t>supported</a:t>
              </a:r>
              <a:r>
                <a:rPr lang="tr-TR" sz="1050" dirty="0">
                  <a:latin typeface="Mercury SSm A"/>
                  <a:cs typeface="Arial" panose="020B0604020202020204" pitchFamily="34" charset="0"/>
                </a:rPr>
                <a:t> </a:t>
              </a:r>
              <a:r>
                <a:rPr lang="tr-TR" sz="1050" dirty="0" err="1">
                  <a:latin typeface="Mercury SSm A"/>
                  <a:cs typeface="Arial" panose="020B0604020202020204" pitchFamily="34" charset="0"/>
                </a:rPr>
                <a:t>under</a:t>
              </a:r>
              <a:r>
                <a:rPr lang="tr-TR" sz="1050" dirty="0">
                  <a:latin typeface="Mercury SSm A"/>
                  <a:cs typeface="Arial" panose="020B0604020202020204" pitchFamily="34" charset="0"/>
                </a:rPr>
                <a:t> Horizon 2020, </a:t>
              </a:r>
              <a:r>
                <a:rPr lang="tr-TR" sz="1050" dirty="0" err="1">
                  <a:latin typeface="Mercury SSm A"/>
                  <a:cs typeface="Arial" panose="020B0604020202020204" pitchFamily="34" charset="0"/>
                </a:rPr>
                <a:t>the</a:t>
              </a:r>
              <a:r>
                <a:rPr lang="tr-TR" sz="1050" dirty="0">
                  <a:latin typeface="Mercury SSm A"/>
                  <a:cs typeface="Arial" panose="020B0604020202020204" pitchFamily="34" charset="0"/>
                </a:rPr>
                <a:t> </a:t>
              </a:r>
              <a:r>
                <a:rPr lang="tr-TR" sz="1050" dirty="0" err="1">
                  <a:latin typeface="Mercury SSm A"/>
                  <a:cs typeface="Arial" panose="020B0604020202020204" pitchFamily="34" charset="0"/>
                </a:rPr>
                <a:t>European</a:t>
              </a:r>
              <a:r>
                <a:rPr lang="tr-TR" sz="1050" dirty="0">
                  <a:latin typeface="Mercury SSm A"/>
                  <a:cs typeface="Arial" panose="020B0604020202020204" pitchFamily="34" charset="0"/>
                </a:rPr>
                <a:t> </a:t>
              </a:r>
              <a:r>
                <a:rPr lang="tr-TR" sz="1050" dirty="0" err="1">
                  <a:latin typeface="Mercury SSm A"/>
                  <a:cs typeface="Arial" panose="020B0604020202020204" pitchFamily="34" charset="0"/>
                </a:rPr>
                <a:t>Union’s</a:t>
              </a:r>
              <a:r>
                <a:rPr lang="tr-TR" sz="1050" dirty="0">
                  <a:latin typeface="Mercury SSm A"/>
                  <a:cs typeface="Arial" panose="020B0604020202020204" pitchFamily="34" charset="0"/>
                </a:rPr>
                <a:t> Framework </a:t>
              </a:r>
              <a:r>
                <a:rPr lang="tr-TR" sz="1050" dirty="0" err="1">
                  <a:latin typeface="Mercury SSm A"/>
                  <a:cs typeface="Arial" panose="020B0604020202020204" pitchFamily="34" charset="0"/>
                </a:rPr>
                <a:t>Programme</a:t>
              </a:r>
              <a:r>
                <a:rPr lang="tr-TR" sz="1050" dirty="0">
                  <a:latin typeface="Mercury SSm A"/>
                  <a:cs typeface="Arial" panose="020B0604020202020204" pitchFamily="34" charset="0"/>
                </a:rPr>
                <a:t> </a:t>
              </a:r>
              <a:r>
                <a:rPr lang="tr-TR" sz="1050" dirty="0" err="1">
                  <a:latin typeface="Mercury SSm A"/>
                  <a:cs typeface="Arial" panose="020B0604020202020204" pitchFamily="34" charset="0"/>
                </a:rPr>
                <a:t>for</a:t>
              </a:r>
              <a:r>
                <a:rPr lang="tr-TR" sz="1050" dirty="0">
                  <a:latin typeface="Mercury SSm A"/>
                  <a:cs typeface="Arial" panose="020B0604020202020204" pitchFamily="34" charset="0"/>
                </a:rPr>
                <a:t> </a:t>
              </a:r>
              <a:r>
                <a:rPr lang="tr-TR" sz="1050" dirty="0" err="1">
                  <a:latin typeface="Mercury SSm A"/>
                  <a:cs typeface="Arial" panose="020B0604020202020204" pitchFamily="34" charset="0"/>
                </a:rPr>
                <a:t>Research</a:t>
              </a:r>
              <a:r>
                <a:rPr lang="tr-TR" sz="1050" dirty="0">
                  <a:latin typeface="Mercury SSm A"/>
                  <a:cs typeface="Arial" panose="020B0604020202020204" pitchFamily="34" charset="0"/>
                </a:rPr>
                <a:t> </a:t>
              </a:r>
              <a:r>
                <a:rPr lang="tr-TR" sz="1050" dirty="0" err="1">
                  <a:latin typeface="Mercury SSm A"/>
                  <a:cs typeface="Arial" panose="020B0604020202020204" pitchFamily="34" charset="0"/>
                </a:rPr>
                <a:t>and</a:t>
              </a:r>
              <a:r>
                <a:rPr lang="tr-TR" sz="1050" dirty="0">
                  <a:latin typeface="Mercury SSm A"/>
                  <a:cs typeface="Arial" panose="020B0604020202020204" pitchFamily="34" charset="0"/>
                </a:rPr>
                <a:t> </a:t>
              </a:r>
              <a:r>
                <a:rPr lang="tr-TR" sz="1050" dirty="0" err="1">
                  <a:latin typeface="Mercury SSm A"/>
                  <a:cs typeface="Arial" panose="020B0604020202020204" pitchFamily="34" charset="0"/>
                </a:rPr>
                <a:t>Innovation</a:t>
              </a:r>
              <a:endParaRPr lang="en-US" sz="1050" dirty="0">
                <a:latin typeface="Mercury SSm A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CC25E31-88AF-6163-AE67-B85335A65326}"/>
              </a:ext>
            </a:extLst>
          </p:cNvPr>
          <p:cNvSpPr txBox="1"/>
          <p:nvPr/>
        </p:nvSpPr>
        <p:spPr>
          <a:xfrm>
            <a:off x="2476107" y="320738"/>
            <a:ext cx="7077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smtClean="0">
                <a:solidFill>
                  <a:schemeClr val="accent6">
                    <a:lumMod val="50000"/>
                  </a:schemeClr>
                </a:solidFill>
                <a:latin typeface="Mercury SSm A"/>
              </a:rPr>
              <a:t>Vielen Dank für die Aufmerksamkeit.</a:t>
            </a:r>
            <a:endParaRPr lang="de-DE" sz="3200" b="1">
              <a:solidFill>
                <a:schemeClr val="accent6">
                  <a:lumMod val="50000"/>
                </a:schemeClr>
              </a:solidFill>
              <a:latin typeface="Mercury SSm A"/>
            </a:endParaRPr>
          </a:p>
          <a:p>
            <a:pPr algn="ctr"/>
            <a:r>
              <a:rPr lang="de-DE" sz="3200" b="1" smtClean="0">
                <a:solidFill>
                  <a:schemeClr val="accent6">
                    <a:lumMod val="50000"/>
                  </a:schemeClr>
                </a:solidFill>
                <a:latin typeface="Mercury SSm A"/>
              </a:rPr>
              <a:t>Gerne stellen wir uns euren Fragen</a:t>
            </a:r>
            <a:endParaRPr lang="tr-TR" sz="3200" b="1">
              <a:solidFill>
                <a:schemeClr val="accent6">
                  <a:lumMod val="50000"/>
                </a:schemeClr>
              </a:solidFill>
              <a:latin typeface="Mercury SSm A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774386" y="3258485"/>
            <a:ext cx="2784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hlinkClick r:id="rId7"/>
              </a:rPr>
              <a:t>https://proximedprima.eu/</a:t>
            </a:r>
            <a:r>
              <a:rPr lang="de-DE"/>
              <a:t>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7669" y="3170288"/>
            <a:ext cx="2781762" cy="274461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9"/>
          <a:srcRect b="11908"/>
          <a:stretch/>
        </p:blipFill>
        <p:spPr>
          <a:xfrm>
            <a:off x="5380083" y="2163261"/>
            <a:ext cx="1270016" cy="10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18849125-DA05-1D57-660B-51E2DD932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0227" y="5924145"/>
            <a:ext cx="13074823" cy="1254868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9FAF453D-EA7B-797B-62C9-9E49F2AEF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53" y="6102157"/>
            <a:ext cx="1887294" cy="486003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CA116EE-6051-6D98-5FC1-8925B253DC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16" y="6102157"/>
            <a:ext cx="1472737" cy="48600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754A797-5402-0DAC-874B-65C334870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11" y="6041513"/>
            <a:ext cx="892646" cy="6072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B17023F-F0DD-BD15-ABFB-3DEFDB0A0D32}"/>
              </a:ext>
            </a:extLst>
          </p:cNvPr>
          <p:cNvSpPr txBox="1"/>
          <p:nvPr/>
        </p:nvSpPr>
        <p:spPr>
          <a:xfrm>
            <a:off x="1277659" y="6052836"/>
            <a:ext cx="1887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800" dirty="0" err="1">
                <a:latin typeface="Mercury SSm A"/>
                <a:cs typeface="Arial" panose="020B0604020202020204" pitchFamily="34" charset="0"/>
              </a:rPr>
              <a:t>The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PRIMA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programme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is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supported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under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Horizon 2020,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the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European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Union’s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Framework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Programme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for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Research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and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Innovation</a:t>
            </a:r>
            <a:endParaRPr lang="en-US" sz="800" dirty="0">
              <a:latin typeface="Mercury SSm 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075ACA-AE8A-E415-E5D1-F4A912C5D6C1}"/>
              </a:ext>
            </a:extLst>
          </p:cNvPr>
          <p:cNvSpPr txBox="1"/>
          <p:nvPr/>
        </p:nvSpPr>
        <p:spPr>
          <a:xfrm>
            <a:off x="400511" y="818749"/>
            <a:ext cx="524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600" b="1" smtClean="0">
                <a:solidFill>
                  <a:schemeClr val="bg1"/>
                </a:solidFill>
                <a:latin typeface="Mercury SSm A"/>
              </a:rPr>
              <a:t>Unsere Arbeitsliste</a:t>
            </a:r>
            <a:endParaRPr lang="en-US" sz="3600" b="1" dirty="0">
              <a:solidFill>
                <a:schemeClr val="bg1"/>
              </a:solidFill>
              <a:latin typeface="Mercury SSm A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252254" y="6405597"/>
            <a:ext cx="2743200" cy="365125"/>
          </a:xfrm>
        </p:spPr>
        <p:txBody>
          <a:bodyPr/>
          <a:lstStyle/>
          <a:p>
            <a:pPr>
              <a:defRPr/>
            </a:pPr>
            <a:fld id="{43D6D7D4-A95C-4018-A843-FAD0DFD5D651}" type="slidenum">
              <a:rPr lang="de-DE" smtClean="0"/>
              <a:t>2</a:t>
            </a:fld>
            <a:endParaRPr lang="de-DE"/>
          </a:p>
        </p:txBody>
      </p:sp>
      <p:pic>
        <p:nvPicPr>
          <p:cNvPr id="15" name="Main graphic"/>
          <p:cNvPicPr/>
          <p:nvPr/>
        </p:nvPicPr>
        <p:blipFill>
          <a:blip r:embed="rId7"/>
          <a:stretch/>
        </p:blipFill>
        <p:spPr>
          <a:xfrm>
            <a:off x="4698749" y="220305"/>
            <a:ext cx="7423454" cy="5792846"/>
          </a:xfrm>
          <a:prstGeom prst="rect">
            <a:avLst/>
          </a:prstGeom>
          <a:ln>
            <a:noFill/>
          </a:ln>
        </p:spPr>
      </p:pic>
      <p:pic>
        <p:nvPicPr>
          <p:cNvPr id="16" name="Journal Logo"/>
          <p:cNvPicPr/>
          <p:nvPr/>
        </p:nvPicPr>
        <p:blipFill>
          <a:blip r:embed="rId8"/>
          <a:stretch/>
        </p:blipFill>
        <p:spPr>
          <a:xfrm>
            <a:off x="219232" y="5142367"/>
            <a:ext cx="3085283" cy="368937"/>
          </a:xfrm>
          <a:prstGeom prst="rect">
            <a:avLst/>
          </a:prstGeom>
          <a:ln>
            <a:noFill/>
          </a:ln>
        </p:spPr>
      </p:pic>
      <p:pic>
        <p:nvPicPr>
          <p:cNvPr id="21" name="Graphic 25">
            <a:extLst>
              <a:ext uri="{FF2B5EF4-FFF2-40B4-BE49-F238E27FC236}">
                <a16:creationId xmlns:a16="http://schemas.microsoft.com/office/drawing/2014/main" id="{6AFF8CC5-E6DB-CDFE-CC0D-A943E44ED4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547688"/>
            <a:ext cx="4807391" cy="69263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570841"/>
            <a:ext cx="3991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</a:rPr>
              <a:t>Planetaren Grenzen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04571" y="1848798"/>
            <a:ext cx="38155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mtClean="0"/>
              <a:t>„Die </a:t>
            </a:r>
            <a:r>
              <a:rPr lang="de-DE"/>
              <a:t>Erde jenseits von sechs der neun planetaren </a:t>
            </a:r>
            <a:r>
              <a:rPr lang="de-DE" smtClean="0"/>
              <a:t>Grenzen“</a:t>
            </a:r>
          </a:p>
          <a:p>
            <a:endParaRPr lang="de-DE"/>
          </a:p>
          <a:p>
            <a:r>
              <a:rPr lang="en-US"/>
              <a:t>Katherine Richardson </a:t>
            </a:r>
            <a:r>
              <a:rPr lang="en-US" i="1"/>
              <a:t>et al.</a:t>
            </a:r>
            <a:endParaRPr lang="en-US"/>
          </a:p>
          <a:p>
            <a:r>
              <a:rPr lang="en-US"/>
              <a:t>Earth beyond six of nine planetary boundaries.</a:t>
            </a:r>
            <a:r>
              <a:rPr lang="en-US" i="1"/>
              <a:t>Sci. Adv.</a:t>
            </a:r>
            <a:r>
              <a:rPr lang="en-US" b="1"/>
              <a:t>9</a:t>
            </a:r>
            <a:r>
              <a:rPr lang="en-US"/>
              <a:t>,eadh2458(2023</a:t>
            </a:r>
            <a:r>
              <a:rPr lang="en-US" smtClean="0"/>
              <a:t>).</a:t>
            </a:r>
          </a:p>
          <a:p>
            <a:r>
              <a:rPr lang="en-US" smtClean="0"/>
              <a:t>DOI:</a:t>
            </a:r>
            <a:r>
              <a:rPr lang="en-US" smtClean="0">
                <a:hlinkClick r:id="rId10"/>
              </a:rPr>
              <a:t>10.1126/sciadv.adh2458 </a:t>
            </a:r>
            <a:endParaRPr lang="en-US"/>
          </a:p>
          <a:p>
            <a:endParaRPr lang="de-DE"/>
          </a:p>
          <a:p>
            <a:endParaRPr lang="de-DE"/>
          </a:p>
        </p:txBody>
      </p:sp>
      <p:sp>
        <p:nvSpPr>
          <p:cNvPr id="10" name="AutoShape 2" descr="data:image/png;base64,iVBORw0KGgoAAAANSUhEUgAAABAAAAAQCAYAAAAf8/9hAAAAGXRFWHRTb2Z0d2FyZQBBZG9iZSBJbWFnZVJlYWR5ccllPAAAAUlJREFUeNpiZEADV7XlEoBUPBA7oEkdAOKF2lcfLUAWZETSqACk1gOxgUBACAOvkzsDMy8fWO7v508Mn/ftZPiwYQ2IewGIA4EGPUC2VQGI398N9vj//frV/7gASA6kBqQWaiHcgPMgiT+fPsIVv1009/+DhLD/zzsa/v96+hguDlIDNeQ83M9AjGIzSDNIDIZvWOigGA5SC5VLYAIFGMjPHBpacBeB/IwMQPyPEP+DAUgtSA9IL8gAB1CAIQNeJzd4AMLAj5tX0dSA9TiADMBQDLJB/fhlBq0rDxmEYpPAYqxSsihqYHqYGAgAZl5+iAHSMljlmbD5GRl82LgabBvIW+jhAjPgACiRYAPPaooZfj99wiDV2ovhTaieA1ijEZZgQNH3fsNqrAkKFo1YE9KnvTv/P60uQklAOBMSpUmZ4szESGl2BggwAJR/ZVgK6XqqAAAAAElFTkSuQmCC"/>
          <p:cNvSpPr>
            <a:spLocks noChangeAspect="1" noChangeArrowheads="1"/>
          </p:cNvSpPr>
          <p:nvPr/>
        </p:nvSpPr>
        <p:spPr bwMode="auto">
          <a:xfrm>
            <a:off x="10629900" y="274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6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18849125-DA05-1D57-660B-51E2DD932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0227" y="5924145"/>
            <a:ext cx="13074823" cy="1254868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9FAF453D-EA7B-797B-62C9-9E49F2AEF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53" y="6102157"/>
            <a:ext cx="1887294" cy="486003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CA116EE-6051-6D98-5FC1-8925B253DC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16" y="6102157"/>
            <a:ext cx="1472737" cy="48600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754A797-5402-0DAC-874B-65C334870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11" y="6041513"/>
            <a:ext cx="892646" cy="6072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B17023F-F0DD-BD15-ABFB-3DEFDB0A0D32}"/>
              </a:ext>
            </a:extLst>
          </p:cNvPr>
          <p:cNvSpPr txBox="1"/>
          <p:nvPr/>
        </p:nvSpPr>
        <p:spPr>
          <a:xfrm>
            <a:off x="1277659" y="6052836"/>
            <a:ext cx="1887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800" dirty="0" err="1">
                <a:latin typeface="Mercury SSm A"/>
                <a:cs typeface="Arial" panose="020B0604020202020204" pitchFamily="34" charset="0"/>
              </a:rPr>
              <a:t>The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PRIMA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programme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is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supported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under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Horizon 2020,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the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European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Union’s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Framework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Programme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for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Research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and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Innovation</a:t>
            </a:r>
            <a:endParaRPr lang="en-US" sz="800" dirty="0">
              <a:latin typeface="Mercury SSm 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075ACA-AE8A-E415-E5D1-F4A912C5D6C1}"/>
              </a:ext>
            </a:extLst>
          </p:cNvPr>
          <p:cNvSpPr txBox="1"/>
          <p:nvPr/>
        </p:nvSpPr>
        <p:spPr>
          <a:xfrm>
            <a:off x="400511" y="818749"/>
            <a:ext cx="524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600" b="1" smtClean="0">
                <a:solidFill>
                  <a:schemeClr val="bg1"/>
                </a:solidFill>
                <a:latin typeface="Mercury SSm A"/>
              </a:rPr>
              <a:t>Unsere Arbeitsliste</a:t>
            </a:r>
            <a:endParaRPr lang="en-US" sz="3600" b="1" dirty="0">
              <a:solidFill>
                <a:schemeClr val="bg1"/>
              </a:solidFill>
              <a:latin typeface="Mercury SSm A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252254" y="6405597"/>
            <a:ext cx="2743200" cy="365125"/>
          </a:xfrm>
        </p:spPr>
        <p:txBody>
          <a:bodyPr/>
          <a:lstStyle/>
          <a:p>
            <a:pPr>
              <a:defRPr/>
            </a:pPr>
            <a:fld id="{43D6D7D4-A95C-4018-A843-FAD0DFD5D651}" type="slidenum">
              <a:rPr lang="de-DE" smtClean="0"/>
              <a:t>3</a:t>
            </a:fld>
            <a:endParaRPr lang="de-DE"/>
          </a:p>
        </p:txBody>
      </p:sp>
      <p:pic>
        <p:nvPicPr>
          <p:cNvPr id="21" name="Graphic 25">
            <a:extLst>
              <a:ext uri="{FF2B5EF4-FFF2-40B4-BE49-F238E27FC236}">
                <a16:creationId xmlns:a16="http://schemas.microsoft.com/office/drawing/2014/main" id="{6AFF8CC5-E6DB-CDFE-CC0D-A943E44ED4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547688"/>
            <a:ext cx="4508627" cy="69263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570841"/>
            <a:ext cx="3969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>
                <a:solidFill>
                  <a:schemeClr val="bg1"/>
                </a:solidFill>
              </a:rPr>
              <a:t>Klimaauswirkungen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575207" y="416952"/>
            <a:ext cx="7349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smtClean="0"/>
              <a:t>Klimaauswirkungen</a:t>
            </a:r>
            <a:endParaRPr lang="de-DE" sz="2800" b="1"/>
          </a:p>
          <a:p>
            <a:pPr algn="ctr"/>
            <a:r>
              <a:rPr lang="de-DE" sz="2800" b="1" smtClean="0"/>
              <a:t>von Ernährungssystemen und Tierproduktion</a:t>
            </a:r>
            <a:endParaRPr lang="de-DE" sz="2800" b="1"/>
          </a:p>
        </p:txBody>
      </p:sp>
      <p:sp>
        <p:nvSpPr>
          <p:cNvPr id="10" name="AutoShape 2" descr="data:image/png;base64,iVBORw0KGgoAAAANSUhEUgAAABAAAAAQCAYAAAAf8/9hAAAAGXRFWHRTb2Z0d2FyZQBBZG9iZSBJbWFnZVJlYWR5ccllPAAAAUlJREFUeNpiZEADV7XlEoBUPBA7oEkdAOKF2lcfLUAWZETSqACk1gOxgUBACAOvkzsDMy8fWO7v508Mn/ftZPiwYQ2IewGIA4EGPUC2VQGI398N9vj//frV/7gASA6kBqQWaiHcgPMgiT+fPsIVv1009/+DhLD/zzsa/v96+hguDlIDNeQ83M9AjGIzSDNIDIZvWOigGA5SC5VLYAIFGMjPHBpacBeB/IwMQPyPEP+DAUgtSA9IL8gAB1CAIQNeJzd4AMLAj5tX0dSA9TiADMBQDLJB/fhlBq0rDxmEYpPAYqxSsihqYHqYGAgAZl5+iAHSMljlmbD5GRl82LgabBvIW+jhAjPgACiRYAPPaooZfj99wiDV2ovhTaieA1ijEZZgQNH3fsNqrAkKFo1YE9KnvTv/P60uQklAOBMSpUmZ4szESGl2BggwAJR/ZVgK6XqqAAAAAElFTkSuQmCC"/>
          <p:cNvSpPr>
            <a:spLocks noChangeAspect="1" noChangeArrowheads="1"/>
          </p:cNvSpPr>
          <p:nvPr/>
        </p:nvSpPr>
        <p:spPr bwMode="auto">
          <a:xfrm>
            <a:off x="10629900" y="274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988" y="1476403"/>
            <a:ext cx="4754743" cy="341383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14558" y="4977661"/>
            <a:ext cx="5466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/>
              <a:t>Das Ernährungssystem ist für etwa ein Drittel der globalen Treibhausgasemissionen verantwortlich.  </a:t>
            </a:r>
          </a:p>
          <a:p>
            <a:r>
              <a:rPr lang="de-DE" sz="1600"/>
              <a:t>Quelle: M. Crippa et al., Nature Food 2, 198-209 (2021)</a:t>
            </a:r>
          </a:p>
        </p:txBody>
      </p:sp>
      <p:sp>
        <p:nvSpPr>
          <p:cNvPr id="6" name="Rechteck 5"/>
          <p:cNvSpPr/>
          <p:nvPr/>
        </p:nvSpPr>
        <p:spPr>
          <a:xfrm>
            <a:off x="7432000" y="4670859"/>
            <a:ext cx="3821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/>
              <a:t>20 % aller menschengemachten </a:t>
            </a:r>
            <a:r>
              <a:rPr lang="de-DE" smtClean="0"/>
              <a:t>Treibhausgasemissionen</a:t>
            </a:r>
          </a:p>
          <a:p>
            <a:r>
              <a:rPr lang="de-DE" smtClean="0"/>
              <a:t>Icon: The Noun Project</a:t>
            </a:r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8093245" y="234826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/>
              <a:t>Tierproduktion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5879" y="2861247"/>
            <a:ext cx="1695687" cy="16671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808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992A1F-E611-495D-B340-D4F58E4860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8635187" y="3098024"/>
            <a:ext cx="6369043" cy="457200"/>
          </a:xfrm>
        </p:spPr>
        <p:txBody>
          <a:bodyPr/>
          <a:lstStyle/>
          <a:p>
            <a:r>
              <a:rPr lang="de-DE" sz="2133" dirty="0">
                <a:hlinkClick r:id="rId2"/>
              </a:rPr>
              <a:t>https://sustainabledevelopment.un.org/sdgs</a:t>
            </a:r>
            <a:endParaRPr lang="de-DE" sz="2133" dirty="0"/>
          </a:p>
          <a:p>
            <a:endParaRPr lang="de-DE" sz="2133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12" y="888110"/>
            <a:ext cx="10985497" cy="55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18849125-DA05-1D57-660B-51E2DD932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0227" y="5924145"/>
            <a:ext cx="13074823" cy="1254868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9FAF453D-EA7B-797B-62C9-9E49F2AEF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53" y="6102157"/>
            <a:ext cx="1887294" cy="486003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CA116EE-6051-6D98-5FC1-8925B253DC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16" y="6102157"/>
            <a:ext cx="1472737" cy="48600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754A797-5402-0DAC-874B-65C334870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11" y="6041513"/>
            <a:ext cx="892646" cy="6072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B17023F-F0DD-BD15-ABFB-3DEFDB0A0D32}"/>
              </a:ext>
            </a:extLst>
          </p:cNvPr>
          <p:cNvSpPr txBox="1"/>
          <p:nvPr/>
        </p:nvSpPr>
        <p:spPr>
          <a:xfrm>
            <a:off x="1277659" y="6052836"/>
            <a:ext cx="1887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800" dirty="0" err="1">
                <a:latin typeface="Mercury SSm A"/>
                <a:cs typeface="Arial" panose="020B0604020202020204" pitchFamily="34" charset="0"/>
              </a:rPr>
              <a:t>The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PRIMA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programme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is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supported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under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Horizon 2020,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the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European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Union’s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Framework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Programme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for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Research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and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Innovation</a:t>
            </a:r>
            <a:endParaRPr lang="en-US" sz="800" dirty="0">
              <a:latin typeface="Mercury SSm 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075ACA-AE8A-E415-E5D1-F4A912C5D6C1}"/>
              </a:ext>
            </a:extLst>
          </p:cNvPr>
          <p:cNvSpPr txBox="1"/>
          <p:nvPr/>
        </p:nvSpPr>
        <p:spPr>
          <a:xfrm>
            <a:off x="400511" y="818749"/>
            <a:ext cx="524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600" b="1" smtClean="0">
                <a:solidFill>
                  <a:schemeClr val="bg1"/>
                </a:solidFill>
                <a:latin typeface="Mercury SSm A"/>
              </a:rPr>
              <a:t>Unsere Arbeitsliste</a:t>
            </a:r>
            <a:endParaRPr lang="en-US" sz="3600" b="1" dirty="0">
              <a:solidFill>
                <a:schemeClr val="bg1"/>
              </a:solidFill>
              <a:latin typeface="Mercury SSm A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252254" y="6405597"/>
            <a:ext cx="2743200" cy="365125"/>
          </a:xfrm>
        </p:spPr>
        <p:txBody>
          <a:bodyPr/>
          <a:lstStyle/>
          <a:p>
            <a:pPr>
              <a:defRPr/>
            </a:pPr>
            <a:fld id="{43D6D7D4-A95C-4018-A843-FAD0DFD5D651}" type="slidenum">
              <a:rPr lang="de-DE" smtClean="0"/>
              <a:t>5</a:t>
            </a:fld>
            <a:endParaRPr lang="de-DE"/>
          </a:p>
        </p:txBody>
      </p:sp>
      <p:pic>
        <p:nvPicPr>
          <p:cNvPr id="21" name="Graphic 25">
            <a:extLst>
              <a:ext uri="{FF2B5EF4-FFF2-40B4-BE49-F238E27FC236}">
                <a16:creationId xmlns:a16="http://schemas.microsoft.com/office/drawing/2014/main" id="{6AFF8CC5-E6DB-CDFE-CC0D-A943E44ED4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547688"/>
            <a:ext cx="4879623" cy="69263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570841"/>
            <a:ext cx="4479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smtClean="0">
                <a:solidFill>
                  <a:schemeClr val="bg1"/>
                </a:solidFill>
              </a:rPr>
              <a:t>Ernährung Umstellung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0" name="AutoShape 2" descr="data:image/png;base64,iVBORw0KGgoAAAANSUhEUgAAABAAAAAQCAYAAAAf8/9hAAAAGXRFWHRTb2Z0d2FyZQBBZG9iZSBJbWFnZVJlYWR5ccllPAAAAUlJREFUeNpiZEADV7XlEoBUPBA7oEkdAOKF2lcfLUAWZETSqACk1gOxgUBACAOvkzsDMy8fWO7v508Mn/ftZPiwYQ2IewGIA4EGPUC2VQGI398N9vj//frV/7gASA6kBqQWaiHcgPMgiT+fPsIVv1009/+DhLD/zzsa/v96+hguDlIDNeQ83M9AjGIzSDNIDIZvWOigGA5SC5VLYAIFGMjPHBpacBeB/IwMQPyPEP+DAUgtSA9IL8gAB1CAIQNeJzd4AMLAj5tX0dSA9TiADMBQDLJB/fhlBq0rDxmEYpPAYqxSsihqYHqYGAgAZl5+iAHSMljlmbD5GRl82LgabBvIW+jhAjPgACiRYAPPaooZfj99wiDV2ovhTaieA1ijEZZgQNH3fsNqrAkKFo1YE9KnvTv/P60uQklAOBMSpUmZ4szESGl2BggwAJR/ZVgK6XqqAAAAAElFTkSuQmCC"/>
          <p:cNvSpPr>
            <a:spLocks noChangeAspect="1" noChangeArrowheads="1"/>
          </p:cNvSpPr>
          <p:nvPr/>
        </p:nvSpPr>
        <p:spPr bwMode="auto">
          <a:xfrm>
            <a:off x="10629900" y="274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2495" y="275532"/>
            <a:ext cx="6232862" cy="5777304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223319" y="1866797"/>
            <a:ext cx="43848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/>
              <a:t>Die Umstellung der Ernährung wird zunehmend als </a:t>
            </a:r>
            <a:r>
              <a:rPr lang="de-DE" b="1"/>
              <a:t>wichtige Lösung </a:t>
            </a:r>
            <a:r>
              <a:rPr lang="de-DE"/>
              <a:t>anerkannt, um die wachsende Weltbevölkerung innerhalb der </a:t>
            </a:r>
            <a:r>
              <a:rPr lang="de-DE" b="1"/>
              <a:t>planetaren Grenzen </a:t>
            </a:r>
            <a:r>
              <a:rPr lang="de-DE"/>
              <a:t>zu </a:t>
            </a:r>
            <a:r>
              <a:rPr lang="de-DE" b="1" smtClean="0"/>
              <a:t>ernähren!</a:t>
            </a:r>
            <a:endParaRPr lang="de-DE" b="1"/>
          </a:p>
        </p:txBody>
      </p:sp>
      <p:sp>
        <p:nvSpPr>
          <p:cNvPr id="16" name="Rechteck 15"/>
          <p:cNvSpPr/>
          <p:nvPr/>
        </p:nvSpPr>
        <p:spPr>
          <a:xfrm>
            <a:off x="223319" y="3508931"/>
            <a:ext cx="38779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Quelle: </a:t>
            </a:r>
          </a:p>
          <a:p>
            <a:r>
              <a:rPr lang="en-US" smtClean="0"/>
              <a:t>Parodi </a:t>
            </a:r>
            <a:r>
              <a:rPr lang="en-US" i="1" smtClean="0"/>
              <a:t>et al</a:t>
            </a:r>
            <a:r>
              <a:rPr lang="en-US" smtClean="0"/>
              <a:t>. The </a:t>
            </a:r>
            <a:r>
              <a:rPr lang="en-US"/>
              <a:t>potential of future foods for sustainable and healthy diets</a:t>
            </a:r>
          </a:p>
          <a:p>
            <a:r>
              <a:rPr lang="en-US"/>
              <a:t>December 2018</a:t>
            </a:r>
          </a:p>
          <a:p>
            <a:r>
              <a:rPr lang="en-US">
                <a:hlinkClick r:id="rId9"/>
              </a:rPr>
              <a:t>Nature Sustainability</a:t>
            </a:r>
            <a:r>
              <a:rPr lang="en-US"/>
              <a:t> 1(12):782–789</a:t>
            </a:r>
          </a:p>
        </p:txBody>
      </p:sp>
    </p:spTree>
    <p:extLst>
      <p:ext uri="{BB962C8B-B14F-4D97-AF65-F5344CB8AC3E}">
        <p14:creationId xmlns:p14="http://schemas.microsoft.com/office/powerpoint/2010/main" val="459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52353" y="6102157"/>
            <a:ext cx="1887294" cy="486003"/>
          </a:xfrm>
          <a:prstGeom prst="rect">
            <a:avLst/>
          </a:prstGeom>
        </p:spPr>
      </p:pic>
      <p:pic>
        <p:nvPicPr>
          <p:cNvPr id="14" name="Picture 13" descr="Logo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207816" y="6102157"/>
            <a:ext cx="1472737" cy="486003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00511" y="6041513"/>
            <a:ext cx="892646" cy="6072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1277659" y="6052836"/>
            <a:ext cx="1887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800" b="0" i="0" u="none" strike="noStrike" cap="none" spc="0">
                <a:ln>
                  <a:noFill/>
                </a:ln>
                <a:latin typeface="Arial"/>
                <a:ea typeface="+mn-ea"/>
                <a:cs typeface="Arial"/>
              </a:rPr>
              <a:t>The PRIMA programme is supported under Horizon 2020, the European Union’s Framework Programme for Research and Innovation</a:t>
            </a:r>
            <a:endParaRPr lang="en-US" sz="800" b="0" i="0" u="none" strike="noStrike" cap="none" spc="0">
              <a:ln>
                <a:noFill/>
              </a:ln>
              <a:latin typeface="Calibri"/>
              <a:ea typeface="+mn-ea"/>
            </a:endParaRP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29541" y="456719"/>
            <a:ext cx="4132917" cy="47645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9259824" y="6484366"/>
            <a:ext cx="2743200" cy="365125"/>
          </a:xfrm>
        </p:spPr>
        <p:txBody>
          <a:bodyPr/>
          <a:lstStyle/>
          <a:p>
            <a:pPr>
              <a:defRPr/>
            </a:pPr>
            <a:fld id="{C435896A-8735-4E8A-BAB2-4502C8B84B8C}" type="slidenum">
              <a:rPr lang="en-US">
                <a:solidFill>
                  <a:schemeClr val="tx1"/>
                </a:solidFill>
              </a:r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0"/>
          <p:cNvSpPr/>
          <p:nvPr/>
        </p:nvSpPr>
        <p:spPr>
          <a:xfrm>
            <a:off x="308445" y="179538"/>
            <a:ext cx="5713016" cy="379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 rtl="0"/>
            <a:r>
              <a:rPr lang="de-DE" sz="2800" kern="1200" smtClean="0">
                <a:solidFill>
                  <a:srgbClr val="FFC000"/>
                </a:solidFill>
                <a:latin typeface="Bahnschrift" panose="020B0502040204020203" pitchFamily="34" charset="0"/>
                <a:ea typeface="DM Sans Semi Bold" pitchFamily="34" charset="-122"/>
              </a:rPr>
              <a:t>Starting Mentimeter</a:t>
            </a:r>
            <a:endParaRPr lang="en-US" sz="2800" kern="1200" dirty="0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08445" y="836330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>
                <a:latin typeface="Bahnschrift" panose="020B0502040204020203" pitchFamily="34" charset="0"/>
              </a:rPr>
              <a:t>1) </a:t>
            </a:r>
            <a:r>
              <a:rPr lang="en-US" sz="1200" smtClean="0">
                <a:latin typeface="Bahnschrift" panose="020B0502040204020203" pitchFamily="34" charset="0"/>
              </a:rPr>
              <a:t>Zu welcher </a:t>
            </a:r>
            <a:r>
              <a:rPr lang="de-DE" sz="1200" smtClean="0">
                <a:latin typeface="Bahnschrift" panose="020B0502040204020203" pitchFamily="34" charset="0"/>
              </a:rPr>
              <a:t>Altersgruppe gehören Sie?</a:t>
            </a:r>
          </a:p>
          <a:p>
            <a:pPr marL="228600" indent="-228600">
              <a:buAutoNum type="alphaLcPeriod"/>
            </a:pPr>
            <a:r>
              <a:rPr lang="de-DE" sz="1200" smtClean="0">
                <a:latin typeface="Bahnschrift" panose="020B0502040204020203" pitchFamily="34" charset="0"/>
              </a:rPr>
              <a:t>18–25</a:t>
            </a:r>
          </a:p>
          <a:p>
            <a:pPr marL="228600" indent="-228600">
              <a:buAutoNum type="alphaLcPeriod"/>
            </a:pPr>
            <a:r>
              <a:rPr lang="de-DE" sz="1200">
                <a:latin typeface="Bahnschrift" panose="020B0502040204020203" pitchFamily="34" charset="0"/>
              </a:rPr>
              <a:t> 26–40 </a:t>
            </a:r>
            <a:endParaRPr lang="de-DE" sz="1200" smtClean="0">
              <a:latin typeface="Bahnschrift" panose="020B0502040204020203" pitchFamily="34" charset="0"/>
            </a:endParaRPr>
          </a:p>
          <a:p>
            <a:pPr marL="228600" indent="-228600">
              <a:buAutoNum type="alphaLcPeriod"/>
            </a:pPr>
            <a:r>
              <a:rPr lang="de-DE" sz="1200" smtClean="0">
                <a:latin typeface="Bahnschrift" panose="020B0502040204020203" pitchFamily="34" charset="0"/>
              </a:rPr>
              <a:t>41–60</a:t>
            </a:r>
          </a:p>
          <a:p>
            <a:pPr marL="228600" indent="-228600">
              <a:buAutoNum type="alphaLcPeriod"/>
            </a:pPr>
            <a:r>
              <a:rPr lang="de-DE" sz="1200">
                <a:latin typeface="Bahnschrift" panose="020B0502040204020203" pitchFamily="34" charset="0"/>
              </a:rPr>
              <a:t>60</a:t>
            </a:r>
            <a:r>
              <a:rPr lang="de-DE" sz="1200" smtClean="0">
                <a:latin typeface="Bahnschrift" panose="020B0502040204020203" pitchFamily="34" charset="0"/>
              </a:rPr>
              <a:t>+</a:t>
            </a:r>
            <a:endParaRPr lang="en-US" sz="1200" smtClean="0">
              <a:latin typeface="Bahnschrift" panose="020B0502040204020203" pitchFamily="34" charset="0"/>
            </a:endParaRPr>
          </a:p>
          <a:p>
            <a:r>
              <a:rPr lang="de-DE" sz="1200" smtClean="0">
                <a:latin typeface="Bahnschrift" panose="020B0502040204020203" pitchFamily="34" charset="0"/>
              </a:rPr>
              <a:t>2) Zu </a:t>
            </a:r>
            <a:r>
              <a:rPr lang="de-DE" sz="1200">
                <a:latin typeface="Bahnschrift" panose="020B0502040204020203" pitchFamily="34" charset="0"/>
              </a:rPr>
              <a:t>welcher Konsumentenkategorie gehören Sie?</a:t>
            </a:r>
          </a:p>
          <a:p>
            <a:r>
              <a:rPr lang="de-DE" sz="1200">
                <a:latin typeface="Bahnschrift" panose="020B0502040204020203" pitchFamily="34" charset="0"/>
              </a:rPr>
              <a:t>a. Omnivor</a:t>
            </a:r>
          </a:p>
          <a:p>
            <a:r>
              <a:rPr lang="de-DE" sz="1200">
                <a:latin typeface="Bahnschrift" panose="020B0502040204020203" pitchFamily="34" charset="0"/>
              </a:rPr>
              <a:t>b. Vegan</a:t>
            </a:r>
          </a:p>
          <a:p>
            <a:r>
              <a:rPr lang="de-DE" sz="1200">
                <a:latin typeface="Bahnschrift" panose="020B0502040204020203" pitchFamily="34" charset="0"/>
              </a:rPr>
              <a:t>c. Vegetarisch</a:t>
            </a:r>
          </a:p>
          <a:p>
            <a:r>
              <a:rPr lang="de-DE" sz="1200">
                <a:latin typeface="Bahnschrift" panose="020B0502040204020203" pitchFamily="34" charset="0"/>
              </a:rPr>
              <a:t>d. </a:t>
            </a:r>
            <a:r>
              <a:rPr lang="de-DE" sz="1200" smtClean="0">
                <a:latin typeface="Bahnschrift" panose="020B0502040204020203" pitchFamily="34" charset="0"/>
              </a:rPr>
              <a:t>Flexitarisch</a:t>
            </a:r>
          </a:p>
          <a:p>
            <a:r>
              <a:rPr lang="de-DE" sz="1200" smtClean="0">
                <a:latin typeface="Bahnschrift" panose="020B0502040204020203" pitchFamily="34" charset="0"/>
              </a:rPr>
              <a:t>3</a:t>
            </a:r>
            <a:r>
              <a:rPr lang="de-DE" sz="1200">
                <a:latin typeface="Bahnschrift" panose="020B0502040204020203" pitchFamily="34" charset="0"/>
              </a:rPr>
              <a:t>) Wie oft essen Sie pflanzliche Proteine? </a:t>
            </a:r>
            <a:endParaRPr lang="de-DE" sz="1200" smtClean="0">
              <a:latin typeface="Bahnschrift" panose="020B0502040204020203" pitchFamily="34" charset="0"/>
            </a:endParaRPr>
          </a:p>
          <a:p>
            <a:r>
              <a:rPr lang="de-DE" sz="1200" smtClean="0">
                <a:latin typeface="Bahnschrift" panose="020B0502040204020203" pitchFamily="34" charset="0"/>
              </a:rPr>
              <a:t>a.	</a:t>
            </a:r>
            <a:r>
              <a:rPr lang="de-DE" sz="1200">
                <a:latin typeface="Bahnschrift" panose="020B0502040204020203" pitchFamily="34" charset="0"/>
              </a:rPr>
              <a:t>Täglich</a:t>
            </a:r>
            <a:endParaRPr lang="de-DE" sz="1200" smtClean="0">
              <a:latin typeface="Bahnschrift" panose="020B0502040204020203" pitchFamily="34" charset="0"/>
            </a:endParaRPr>
          </a:p>
          <a:p>
            <a:r>
              <a:rPr lang="de-DE" sz="1200" smtClean="0">
                <a:latin typeface="Bahnschrift" panose="020B0502040204020203" pitchFamily="34" charset="0"/>
              </a:rPr>
              <a:t>b.	</a:t>
            </a:r>
            <a:r>
              <a:rPr lang="de-DE" sz="1200">
                <a:latin typeface="Bahnschrift" panose="020B0502040204020203" pitchFamily="34" charset="0"/>
              </a:rPr>
              <a:t>Wöchentlich</a:t>
            </a:r>
            <a:endParaRPr lang="de-DE" sz="1200" smtClean="0">
              <a:latin typeface="Bahnschrift" panose="020B0502040204020203" pitchFamily="34" charset="0"/>
            </a:endParaRPr>
          </a:p>
          <a:p>
            <a:r>
              <a:rPr lang="de-DE" sz="1200" smtClean="0">
                <a:latin typeface="Bahnschrift" panose="020B0502040204020203" pitchFamily="34" charset="0"/>
              </a:rPr>
              <a:t>c.	</a:t>
            </a:r>
            <a:r>
              <a:rPr lang="de-DE" sz="1200">
                <a:latin typeface="Bahnschrift" panose="020B0502040204020203" pitchFamily="34" charset="0"/>
              </a:rPr>
              <a:t>Selten</a:t>
            </a:r>
            <a:endParaRPr lang="de-DE" sz="1200" smtClean="0">
              <a:latin typeface="Bahnschrift" panose="020B0502040204020203" pitchFamily="34" charset="0"/>
            </a:endParaRPr>
          </a:p>
          <a:p>
            <a:r>
              <a:rPr lang="de-DE" sz="1200" smtClean="0">
                <a:latin typeface="Bahnschrift" panose="020B0502040204020203" pitchFamily="34" charset="0"/>
              </a:rPr>
              <a:t>d.	</a:t>
            </a:r>
            <a:r>
              <a:rPr lang="de-DE" sz="1200">
                <a:latin typeface="Bahnschrift" panose="020B0502040204020203" pitchFamily="34" charset="0"/>
              </a:rPr>
              <a:t> Nie</a:t>
            </a:r>
            <a:endParaRPr lang="en-US" sz="1200" smtClean="0">
              <a:latin typeface="Bahnschrift" panose="020B0502040204020203" pitchFamily="34" charset="0"/>
            </a:endParaRPr>
          </a:p>
          <a:p>
            <a:r>
              <a:rPr lang="en-US" sz="1200">
                <a:latin typeface="Bahnschrift" panose="020B0502040204020203" pitchFamily="34" charset="0"/>
              </a:rPr>
              <a:t>4</a:t>
            </a:r>
            <a:r>
              <a:rPr lang="en-US" sz="1200" smtClean="0">
                <a:latin typeface="Bahnschrift" panose="020B0502040204020203" pitchFamily="34" charset="0"/>
              </a:rPr>
              <a:t>) </a:t>
            </a:r>
            <a:r>
              <a:rPr lang="de-DE" sz="1200">
                <a:latin typeface="Bahnschrift" panose="020B0502040204020203" pitchFamily="34" charset="0"/>
              </a:rPr>
              <a:t>Wie offen sind Sie für den Konsum von alternativen proteinbasierten Lebensmitteln (z. B. pflanzliche Milch, Fleischalternativen, angereichertes Brot, Mykoprotein)?</a:t>
            </a:r>
          </a:p>
          <a:p>
            <a:pPr marL="685800" lvl="1" indent="-228600">
              <a:buAutoNum type="alphaLcPeriod"/>
            </a:pPr>
            <a:r>
              <a:rPr lang="de-DE" sz="1200" smtClean="0">
                <a:latin typeface="Bahnschrift" panose="020B0502040204020203" pitchFamily="34" charset="0"/>
              </a:rPr>
              <a:t>Skala 1–5</a:t>
            </a:r>
            <a:r>
              <a:rPr lang="en-US" sz="1200">
                <a:latin typeface="Bahnschrift" panose="020B0502040204020203" pitchFamily="34" charset="0"/>
              </a:rPr>
              <a:t>	</a:t>
            </a:r>
            <a:endParaRPr lang="en-US" sz="1200" smtClean="0">
              <a:latin typeface="Bahnschrift" panose="020B0502040204020203" pitchFamily="34" charset="0"/>
            </a:endParaRPr>
          </a:p>
          <a:p>
            <a:r>
              <a:rPr lang="en-US" sz="1200" smtClean="0">
                <a:latin typeface="Bahnschrift" panose="020B0502040204020203" pitchFamily="34" charset="0"/>
              </a:rPr>
              <a:t>5) </a:t>
            </a:r>
            <a:r>
              <a:rPr lang="de-DE" sz="1200" smtClean="0">
                <a:latin typeface="Bahnschrift" panose="020B0502040204020203" pitchFamily="34" charset="0"/>
              </a:rPr>
              <a:t>Welche </a:t>
            </a:r>
            <a:r>
              <a:rPr lang="de-DE" sz="1200">
                <a:latin typeface="Bahnschrift" panose="020B0502040204020203" pitchFamily="34" charset="0"/>
              </a:rPr>
              <a:t>Eigenschaften sind Ihnen am wichtigsten, wenn </a:t>
            </a:r>
            <a:r>
              <a:rPr lang="de-DE" sz="1200" smtClean="0">
                <a:latin typeface="Bahnschrift" panose="020B0502040204020203" pitchFamily="34" charset="0"/>
              </a:rPr>
              <a:t>Sie Produkte mit  alternativen Proteinen bewerten</a:t>
            </a:r>
            <a:r>
              <a:rPr lang="de-DE" sz="1200">
                <a:latin typeface="Bahnschrift" panose="020B0502040204020203" pitchFamily="34" charset="0"/>
              </a:rPr>
              <a:t>?</a:t>
            </a:r>
          </a:p>
          <a:p>
            <a:r>
              <a:rPr lang="de-DE" sz="1200">
                <a:latin typeface="Bahnschrift" panose="020B0502040204020203" pitchFamily="34" charset="0"/>
              </a:rPr>
              <a:t>a. Geschmack &amp; Textur</a:t>
            </a:r>
          </a:p>
          <a:p>
            <a:r>
              <a:rPr lang="de-DE" sz="1200">
                <a:latin typeface="Bahnschrift" panose="020B0502040204020203" pitchFamily="34" charset="0"/>
              </a:rPr>
              <a:t>b. </a:t>
            </a:r>
            <a:r>
              <a:rPr lang="de-DE" sz="1200" smtClean="0">
                <a:latin typeface="Bahnschrift" panose="020B0502040204020203" pitchFamily="34" charset="0"/>
              </a:rPr>
              <a:t>Nährwert (Protein, Fett, Kohlenhydrate)</a:t>
            </a:r>
            <a:endParaRPr lang="de-DE" sz="1200">
              <a:latin typeface="Bahnschrift" panose="020B0502040204020203" pitchFamily="34" charset="0"/>
            </a:endParaRPr>
          </a:p>
          <a:p>
            <a:r>
              <a:rPr lang="de-DE" sz="1200">
                <a:latin typeface="Bahnschrift" panose="020B0502040204020203" pitchFamily="34" charset="0"/>
              </a:rPr>
              <a:t>c. </a:t>
            </a:r>
            <a:r>
              <a:rPr lang="de-DE" sz="1200" smtClean="0">
                <a:latin typeface="Bahnschrift" panose="020B0502040204020203" pitchFamily="34" charset="0"/>
              </a:rPr>
              <a:t>Umweltauswirkungen (Nachhaltigkeit)</a:t>
            </a:r>
          </a:p>
          <a:p>
            <a:r>
              <a:rPr lang="de-DE" sz="1200" smtClean="0">
                <a:latin typeface="Bahnschrift" panose="020B0502040204020203" pitchFamily="34" charset="0"/>
              </a:rPr>
              <a:t>d. Regionalität</a:t>
            </a:r>
          </a:p>
          <a:p>
            <a:r>
              <a:rPr lang="de-DE" sz="1200" smtClean="0">
                <a:latin typeface="Bahnschrift" panose="020B0502040204020203" pitchFamily="34" charset="0"/>
              </a:rPr>
              <a:t>e. Gesundheitsnutzen </a:t>
            </a:r>
          </a:p>
          <a:p>
            <a:r>
              <a:rPr lang="de-DE" sz="1200" smtClean="0">
                <a:latin typeface="Bahnschrift" panose="020B0502040204020203" pitchFamily="34" charset="0"/>
              </a:rPr>
              <a:t>f. Innovation</a:t>
            </a:r>
          </a:p>
          <a:p>
            <a:r>
              <a:rPr lang="de-DE" sz="1200" smtClean="0">
                <a:latin typeface="Bahnschrift" panose="020B0502040204020203" pitchFamily="34" charset="0"/>
              </a:rPr>
              <a:t>g. Preis</a:t>
            </a:r>
            <a:endParaRPr lang="en-US" sz="1200">
              <a:latin typeface="Bahnschrift" panose="020B0502040204020203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211824" y="1021178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smtClean="0">
                <a:latin typeface="Bahnschrift" panose="020B0502040204020203" pitchFamily="34" charset="0"/>
              </a:rPr>
              <a:t>6)Welche </a:t>
            </a:r>
            <a:r>
              <a:rPr lang="de-DE" sz="1200">
                <a:latin typeface="Bahnschrift" panose="020B0502040204020203" pitchFamily="34" charset="0"/>
              </a:rPr>
              <a:t>Art von Produkt würden Sie bevorzugt kaufen, wenn es auf dem Markt verfügbar wäre?</a:t>
            </a:r>
          </a:p>
          <a:p>
            <a:r>
              <a:rPr lang="de-DE" sz="1200">
                <a:latin typeface="Bahnschrift" panose="020B0502040204020203" pitchFamily="34" charset="0"/>
              </a:rPr>
              <a:t>a. </a:t>
            </a:r>
            <a:r>
              <a:rPr lang="de-DE" sz="1200" smtClean="0">
                <a:latin typeface="Bahnschrift" panose="020B0502040204020203" pitchFamily="34" charset="0"/>
              </a:rPr>
              <a:t>Insekten </a:t>
            </a:r>
            <a:r>
              <a:rPr lang="de-DE" sz="1200">
                <a:latin typeface="Bahnschrift" panose="020B0502040204020203" pitchFamily="34" charset="0"/>
              </a:rPr>
              <a:t>(z. B. in Brot oder direkt als Lebensmittel)</a:t>
            </a:r>
          </a:p>
          <a:p>
            <a:r>
              <a:rPr lang="de-DE" sz="1200">
                <a:latin typeface="Bahnschrift" panose="020B0502040204020203" pitchFamily="34" charset="0"/>
              </a:rPr>
              <a:t>b. Algenprodukte</a:t>
            </a:r>
          </a:p>
          <a:p>
            <a:r>
              <a:rPr lang="de-DE" sz="1200">
                <a:latin typeface="Bahnschrift" panose="020B0502040204020203" pitchFamily="34" charset="0"/>
              </a:rPr>
              <a:t>c. </a:t>
            </a:r>
            <a:r>
              <a:rPr lang="de-DE" sz="1200" smtClean="0">
                <a:latin typeface="Bahnschrift" panose="020B0502040204020203" pitchFamily="34" charset="0"/>
              </a:rPr>
              <a:t>Hülsenfrucht basierte </a:t>
            </a:r>
            <a:r>
              <a:rPr lang="de-DE" sz="1200">
                <a:latin typeface="Bahnschrift" panose="020B0502040204020203" pitchFamily="34" charset="0"/>
              </a:rPr>
              <a:t>Lebensmittel</a:t>
            </a:r>
          </a:p>
          <a:p>
            <a:r>
              <a:rPr lang="de-DE" sz="1200">
                <a:latin typeface="Bahnschrift" panose="020B0502040204020203" pitchFamily="34" charset="0"/>
              </a:rPr>
              <a:t>d. Mykoprotein</a:t>
            </a:r>
          </a:p>
          <a:p>
            <a:r>
              <a:rPr lang="de-DE" sz="1200">
                <a:latin typeface="Bahnschrift" panose="020B0502040204020203" pitchFamily="34" charset="0"/>
              </a:rPr>
              <a:t>e. Tierfutter aus pflanzlichem Protein</a:t>
            </a:r>
          </a:p>
          <a:p>
            <a:r>
              <a:rPr lang="de-DE" sz="1200">
                <a:latin typeface="Bahnschrift" panose="020B0502040204020203" pitchFamily="34" charset="0"/>
              </a:rPr>
              <a:t>f. Alles davon</a:t>
            </a:r>
          </a:p>
          <a:p>
            <a:r>
              <a:rPr lang="de-DE" sz="1200">
                <a:latin typeface="Bahnschrift" panose="020B0502040204020203" pitchFamily="34" charset="0"/>
              </a:rPr>
              <a:t>g. Keine der oben genannten Optionen</a:t>
            </a:r>
          </a:p>
          <a:p>
            <a:endParaRPr lang="de-DE" sz="1200">
              <a:latin typeface="Bahnschrift" panose="020B0502040204020203" pitchFamily="34" charset="0"/>
            </a:endParaRPr>
          </a:p>
          <a:p>
            <a:r>
              <a:rPr lang="de-DE" sz="1200" smtClean="0">
                <a:latin typeface="Bahnschrift" panose="020B0502040204020203" pitchFamily="34" charset="0"/>
              </a:rPr>
              <a:t>7)Welche </a:t>
            </a:r>
            <a:r>
              <a:rPr lang="de-DE" sz="1200">
                <a:latin typeface="Bahnschrift" panose="020B0502040204020203" pitchFamily="34" charset="0"/>
              </a:rPr>
              <a:t>Interessengruppe sollte Ihrer Meinung nach die führende Rolle bei der Förderung alternativer proteinbasierter </a:t>
            </a:r>
            <a:r>
              <a:rPr lang="de-DE" sz="1200" smtClean="0">
                <a:latin typeface="Bahnschrift" panose="020B0502040204020203" pitchFamily="34" charset="0"/>
              </a:rPr>
              <a:t>Lebensmittel übernehmen</a:t>
            </a:r>
            <a:r>
              <a:rPr lang="de-DE" sz="1200">
                <a:latin typeface="Bahnschrift" panose="020B0502040204020203" pitchFamily="34" charset="0"/>
              </a:rPr>
              <a:t>?</a:t>
            </a:r>
          </a:p>
          <a:p>
            <a:r>
              <a:rPr lang="de-DE" sz="1200">
                <a:latin typeface="Bahnschrift" panose="020B0502040204020203" pitchFamily="34" charset="0"/>
              </a:rPr>
              <a:t>a. Landwirte</a:t>
            </a:r>
          </a:p>
          <a:p>
            <a:r>
              <a:rPr lang="de-DE" sz="1200">
                <a:latin typeface="Bahnschrift" panose="020B0502040204020203" pitchFamily="34" charset="0"/>
              </a:rPr>
              <a:t>b. Industrie/Verarbeiter</a:t>
            </a:r>
          </a:p>
          <a:p>
            <a:r>
              <a:rPr lang="de-DE" sz="1200">
                <a:latin typeface="Bahnschrift" panose="020B0502040204020203" pitchFamily="34" charset="0"/>
              </a:rPr>
              <a:t>c. Forschende</a:t>
            </a:r>
          </a:p>
          <a:p>
            <a:r>
              <a:rPr lang="de-DE" sz="1200">
                <a:latin typeface="Bahnschrift" panose="020B0502040204020203" pitchFamily="34" charset="0"/>
              </a:rPr>
              <a:t>d. Politik</a:t>
            </a:r>
          </a:p>
          <a:p>
            <a:r>
              <a:rPr lang="de-DE" sz="1200">
                <a:latin typeface="Bahnschrift" panose="020B0502040204020203" pitchFamily="34" charset="0"/>
              </a:rPr>
              <a:t>e. </a:t>
            </a:r>
            <a:r>
              <a:rPr lang="de-DE" sz="1200" smtClean="0">
                <a:latin typeface="Bahnschrift" panose="020B0502040204020203" pitchFamily="34" charset="0"/>
              </a:rPr>
              <a:t>Verbraucher (Sie)</a:t>
            </a:r>
            <a:endParaRPr lang="de-DE" sz="1200">
              <a:latin typeface="Bahnschrift" panose="020B0502040204020203" pitchFamily="34" charset="0"/>
            </a:endParaRPr>
          </a:p>
          <a:p>
            <a:endParaRPr lang="de-DE" sz="1200">
              <a:latin typeface="Bahnschrift" panose="020B0502040204020203" pitchFamily="34" charset="0"/>
            </a:endParaRPr>
          </a:p>
          <a:p>
            <a:r>
              <a:rPr lang="de-DE" sz="1200" smtClean="0">
                <a:latin typeface="Bahnschrift" panose="020B0502040204020203" pitchFamily="34" charset="0"/>
              </a:rPr>
              <a:t>8)Welche </a:t>
            </a:r>
            <a:r>
              <a:rPr lang="de-DE" sz="1200">
                <a:latin typeface="Bahnschrift" panose="020B0502040204020203" pitchFamily="34" charset="0"/>
              </a:rPr>
              <a:t>Hindernisse sehen Sie für den schnellen Übergang zu einem alternativen, proteinbasierten Lebensmittel- und Futtermittelsystem?</a:t>
            </a:r>
          </a:p>
          <a:p>
            <a:r>
              <a:rPr lang="de-DE" sz="1200">
                <a:latin typeface="Bahnschrift" panose="020B0502040204020203" pitchFamily="34" charset="0"/>
              </a:rPr>
              <a:t>a. Technologische</a:t>
            </a:r>
          </a:p>
          <a:p>
            <a:r>
              <a:rPr lang="de-DE" sz="1200">
                <a:latin typeface="Bahnschrift" panose="020B0502040204020203" pitchFamily="34" charset="0"/>
              </a:rPr>
              <a:t>b. Rohstoffpreise</a:t>
            </a:r>
          </a:p>
          <a:p>
            <a:r>
              <a:rPr lang="de-DE" sz="1200">
                <a:latin typeface="Bahnschrift" panose="020B0502040204020203" pitchFamily="34" charset="0"/>
              </a:rPr>
              <a:t>c. Zurückhaltung/Widerstand der Verbraucher</a:t>
            </a:r>
          </a:p>
          <a:p>
            <a:r>
              <a:rPr lang="de-DE" sz="1200">
                <a:latin typeface="Bahnschrift" panose="020B0502040204020203" pitchFamily="34" charset="0"/>
              </a:rPr>
              <a:t>d. Lücken </a:t>
            </a:r>
            <a:r>
              <a:rPr lang="de-DE" sz="1200" smtClean="0">
                <a:latin typeface="Bahnschrift" panose="020B0502040204020203" pitchFamily="34" charset="0"/>
              </a:rPr>
              <a:t>im gesetzlichen </a:t>
            </a:r>
            <a:r>
              <a:rPr lang="de-DE" sz="1200">
                <a:latin typeface="Bahnschrift" panose="020B0502040204020203" pitchFamily="34" charset="0"/>
              </a:rPr>
              <a:t>Rahmens und der Politik</a:t>
            </a:r>
          </a:p>
          <a:p>
            <a:endParaRPr lang="de-DE" sz="1200">
              <a:latin typeface="Bahnschrift" panose="020B0502040204020203" pitchFamily="34" charset="0"/>
            </a:endParaRPr>
          </a:p>
          <a:p>
            <a:r>
              <a:rPr lang="de-DE" sz="1200" smtClean="0">
                <a:latin typeface="Bahnschrift" panose="020B0502040204020203" pitchFamily="34" charset="0"/>
              </a:rPr>
              <a:t>9)Wie </a:t>
            </a:r>
            <a:r>
              <a:rPr lang="de-DE" sz="1200">
                <a:latin typeface="Bahnschrift" panose="020B0502040204020203" pitchFamily="34" charset="0"/>
              </a:rPr>
              <a:t>vielversprechend sind alternative proteinbasierte Produkte?</a:t>
            </a:r>
          </a:p>
          <a:p>
            <a:r>
              <a:rPr lang="de-DE" sz="1200">
                <a:latin typeface="Bahnschrift" panose="020B0502040204020203" pitchFamily="34" charset="0"/>
              </a:rPr>
              <a:t>a. Bewertungsskala 1–5</a:t>
            </a:r>
            <a:endParaRPr lang="en-US" sz="120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1CB43D7-3B7D-E331-09D3-36DF90442F6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16"/>
          <a:stretch/>
        </p:blipFill>
        <p:spPr>
          <a:xfrm>
            <a:off x="0" y="5350264"/>
            <a:ext cx="12192000" cy="1507736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72FF172F-52DD-A8A9-4A3F-DC9D78421AF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7967"/>
          <a:stretch/>
        </p:blipFill>
        <p:spPr>
          <a:xfrm rot="10800000">
            <a:off x="0" y="-1"/>
            <a:ext cx="12192000" cy="478403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AEDF63F-F9D6-E660-59AA-DEFB62304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19357" y="1182432"/>
            <a:ext cx="3024827" cy="3447105"/>
          </a:xfrm>
          <a:prstGeom prst="rect">
            <a:avLst/>
          </a:prstGeom>
        </p:spPr>
      </p:pic>
      <p:pic>
        <p:nvPicPr>
          <p:cNvPr id="3" name="Picture 2" descr="A yellow and green letters on a black background&#10;&#10;Description automatically generated">
            <a:extLst>
              <a:ext uri="{FF2B5EF4-FFF2-40B4-BE49-F238E27FC236}">
                <a16:creationId xmlns:a16="http://schemas.microsoft.com/office/drawing/2014/main" id="{8C331FFE-6800-F46D-6A6B-B053FA681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34" y="1182432"/>
            <a:ext cx="5346814" cy="146890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9FAF453D-EA7B-797B-62C9-9E49F2AEF7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53" y="6102157"/>
            <a:ext cx="1887294" cy="486003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CA116EE-6051-6D98-5FC1-8925B253DC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16" y="6102157"/>
            <a:ext cx="1472737" cy="48600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754A797-5402-0DAC-874B-65C334870D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00511" y="6041513"/>
            <a:ext cx="892646" cy="6072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B17023F-F0DD-BD15-ABFB-3DEFDB0A0D32}"/>
              </a:ext>
            </a:extLst>
          </p:cNvPr>
          <p:cNvSpPr txBox="1"/>
          <p:nvPr/>
        </p:nvSpPr>
        <p:spPr>
          <a:xfrm>
            <a:off x="1277659" y="6052836"/>
            <a:ext cx="1887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800" dirty="0" err="1">
                <a:latin typeface="Mercury SSm A"/>
                <a:cs typeface="Arial" panose="020B0604020202020204" pitchFamily="34" charset="0"/>
              </a:rPr>
              <a:t>The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PRIMA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programme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is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supported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under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Horizon 2020,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the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European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Union’s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Framework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Programme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for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Research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and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Innovation</a:t>
            </a:r>
            <a:endParaRPr lang="en-US" sz="800" dirty="0">
              <a:latin typeface="Mercury SSm 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582ADE-5AD3-9BA3-79C1-8D7A1AF12AF3}"/>
              </a:ext>
            </a:extLst>
          </p:cNvPr>
          <p:cNvSpPr txBox="1"/>
          <p:nvPr/>
        </p:nvSpPr>
        <p:spPr>
          <a:xfrm>
            <a:off x="846835" y="2342623"/>
            <a:ext cx="5249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Mercury SSm A"/>
              </a:rPr>
              <a:t>E</a:t>
            </a:r>
            <a:r>
              <a:rPr lang="en-US" sz="2800" b="1">
                <a:solidFill>
                  <a:srgbClr val="F29D15"/>
                </a:solidFill>
                <a:latin typeface="Mercury SSm A"/>
              </a:rPr>
              <a:t>x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Mercury SSm A"/>
              </a:rPr>
              <a:t>ploration and </a:t>
            </a:r>
            <a:r>
              <a:rPr lang="en-US" sz="2800" b="1">
                <a:solidFill>
                  <a:srgbClr val="F29D15"/>
                </a:solidFill>
                <a:latin typeface="Mercury SSm A"/>
              </a:rPr>
              <a:t>I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Mercury SSm A"/>
              </a:rPr>
              <a:t>mplementation of Products with Alternative </a:t>
            </a:r>
            <a:r>
              <a:rPr lang="en-US" sz="2800" b="1">
                <a:solidFill>
                  <a:srgbClr val="F29D15"/>
                </a:solidFill>
                <a:latin typeface="Mercury SSm A"/>
              </a:rPr>
              <a:t>Pro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Mercury SSm A"/>
              </a:rPr>
              <a:t>teins in </a:t>
            </a:r>
            <a:r>
              <a:rPr lang="en-US" sz="2800" b="1">
                <a:solidFill>
                  <a:srgbClr val="F29D15"/>
                </a:solidFill>
                <a:latin typeface="Mercury SSm A"/>
              </a:rPr>
              <a:t>Med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Mercury SSm A"/>
              </a:rPr>
              <a:t>iterranean Region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Mercury SSm 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5D7F11-3366-5B14-8074-4519AAC340EC}"/>
              </a:ext>
            </a:extLst>
          </p:cNvPr>
          <p:cNvSpPr txBox="1"/>
          <p:nvPr/>
        </p:nvSpPr>
        <p:spPr>
          <a:xfrm>
            <a:off x="846835" y="4143005"/>
            <a:ext cx="5249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chemeClr val="accent6">
                    <a:lumMod val="50000"/>
                  </a:schemeClr>
                </a:solidFill>
                <a:latin typeface="Mercury SSm A"/>
              </a:rPr>
              <a:t>Transformation der  </a:t>
            </a:r>
            <a:r>
              <a:rPr lang="en-US" sz="2800" b="1" i="1">
                <a:solidFill>
                  <a:schemeClr val="accent6">
                    <a:lumMod val="50000"/>
                  </a:schemeClr>
                </a:solidFill>
                <a:latin typeface="Mercury SSm A"/>
              </a:rPr>
              <a:t>Protein </a:t>
            </a:r>
            <a:r>
              <a:rPr lang="en-US" sz="2800" b="1" i="1" smtClean="0">
                <a:solidFill>
                  <a:schemeClr val="accent6">
                    <a:lumMod val="50000"/>
                  </a:schemeClr>
                </a:solidFill>
                <a:latin typeface="Mercury SSm A"/>
              </a:rPr>
              <a:t>Landschaft im Mittelmeerraum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  <a:latin typeface="Mercury SSm A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245600" y="6492875"/>
            <a:ext cx="2743200" cy="365125"/>
          </a:xfrm>
        </p:spPr>
        <p:txBody>
          <a:bodyPr/>
          <a:lstStyle/>
          <a:p>
            <a:pPr>
              <a:defRPr/>
            </a:pPr>
            <a:fld id="{43D6D7D4-A95C-4018-A843-FAD0DFD5D65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0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18849125-DA05-1D57-660B-51E2DD932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0227" y="5924145"/>
            <a:ext cx="13074823" cy="1254868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9FAF453D-EA7B-797B-62C9-9E49F2AEF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53" y="6102157"/>
            <a:ext cx="1887294" cy="486003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CA116EE-6051-6D98-5FC1-8925B253DC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16" y="6102157"/>
            <a:ext cx="1472737" cy="48600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754A797-5402-0DAC-874B-65C334870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11" y="6041513"/>
            <a:ext cx="892646" cy="6072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B17023F-F0DD-BD15-ABFB-3DEFDB0A0D32}"/>
              </a:ext>
            </a:extLst>
          </p:cNvPr>
          <p:cNvSpPr txBox="1"/>
          <p:nvPr/>
        </p:nvSpPr>
        <p:spPr>
          <a:xfrm>
            <a:off x="1277659" y="6052836"/>
            <a:ext cx="1887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800" dirty="0" err="1">
                <a:latin typeface="Mercury SSm A"/>
                <a:cs typeface="Arial" panose="020B0604020202020204" pitchFamily="34" charset="0"/>
              </a:rPr>
              <a:t>The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PRIMA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programme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is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supported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under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Horizon 2020,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the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European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Union’s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Framework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Programme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for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Research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and</a:t>
            </a:r>
            <a:r>
              <a:rPr lang="tr-TR" sz="800" dirty="0">
                <a:latin typeface="Mercury SSm A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Mercury SSm A"/>
                <a:cs typeface="Arial" panose="020B0604020202020204" pitchFamily="34" charset="0"/>
              </a:rPr>
              <a:t>Innovation</a:t>
            </a:r>
            <a:endParaRPr lang="en-US" sz="800" dirty="0">
              <a:latin typeface="Mercury SSm A"/>
            </a:endParaRPr>
          </a:p>
        </p:txBody>
      </p:sp>
      <p:pic>
        <p:nvPicPr>
          <p:cNvPr id="25" name="Picture 24" descr="A screenshot of a video game&#10;&#10;Description automatically generated">
            <a:extLst>
              <a:ext uri="{FF2B5EF4-FFF2-40B4-BE49-F238E27FC236}">
                <a16:creationId xmlns:a16="http://schemas.microsoft.com/office/drawing/2014/main" id="{60C96FED-C2D0-3211-80BF-7DA6B5258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3" y="2015192"/>
            <a:ext cx="11006753" cy="367770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AFF8CC5-E6DB-CDFE-CC0D-A943E44ED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547687"/>
            <a:ext cx="5862321" cy="119983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1075ACA-AE8A-E415-E5D1-F4A912C5D6C1}"/>
              </a:ext>
            </a:extLst>
          </p:cNvPr>
          <p:cNvSpPr txBox="1"/>
          <p:nvPr/>
        </p:nvSpPr>
        <p:spPr>
          <a:xfrm>
            <a:off x="400511" y="818749"/>
            <a:ext cx="524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600" b="1" smtClean="0">
                <a:solidFill>
                  <a:schemeClr val="bg1"/>
                </a:solidFill>
                <a:latin typeface="Mercury SSm A"/>
              </a:rPr>
              <a:t>Unsere Arbeitsliste</a:t>
            </a:r>
            <a:endParaRPr lang="en-US" sz="3600" b="1" dirty="0">
              <a:solidFill>
                <a:schemeClr val="bg1"/>
              </a:solidFill>
              <a:latin typeface="Mercury SSm A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683491" y="2253672"/>
            <a:ext cx="5589011" cy="708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9479" y="3668510"/>
            <a:ext cx="1447800" cy="39052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252254" y="6405597"/>
            <a:ext cx="2743200" cy="365125"/>
          </a:xfrm>
        </p:spPr>
        <p:txBody>
          <a:bodyPr/>
          <a:lstStyle/>
          <a:p>
            <a:pPr>
              <a:defRPr/>
            </a:pPr>
            <a:fld id="{43D6D7D4-A95C-4018-A843-FAD0DFD5D651}" type="slidenum">
              <a:rPr lang="de-DE" smtClean="0"/>
              <a:t>8</a:t>
            </a:fld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6272502" y="3509646"/>
            <a:ext cx="5589011" cy="708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B9B8334-3C9B-CD5F-B323-415979F68AE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E4D31A4-EBAB-E74D-EB1F-B22D1B53C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-334305" y="5597081"/>
            <a:ext cx="1611963" cy="1316096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40722113-6CFA-1860-DA37-8CAD6D6C75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8516"/>
          <a:stretch/>
        </p:blipFill>
        <p:spPr bwMode="auto">
          <a:xfrm>
            <a:off x="0" y="5350264"/>
            <a:ext cx="12192000" cy="150773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F56CB9F-2A04-717F-15AD-1C0C24359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915461" y="6102157"/>
            <a:ext cx="1887294" cy="48600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A61791B-6F9D-88EA-3BE7-E20FB1EB69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400511" y="6041513"/>
            <a:ext cx="892646" cy="607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548370-AC3A-1329-39CC-9E4F215DA971}"/>
              </a:ext>
            </a:extLst>
          </p:cNvPr>
          <p:cNvSpPr txBox="1"/>
          <p:nvPr/>
        </p:nvSpPr>
        <p:spPr bwMode="auto">
          <a:xfrm>
            <a:off x="1277659" y="6052836"/>
            <a:ext cx="1887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rPr>
              <a:t>The PRIMA programme is supported under Horizon 2020, the European Union’s Framework Programme for Research and Innovation</a:t>
            </a:r>
            <a:endParaRPr lang="en-US" sz="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021F1922-353A-F129-87A3-7590B87173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" b="57967"/>
          <a:stretch/>
        </p:blipFill>
        <p:spPr bwMode="auto">
          <a:xfrm rot="10800000">
            <a:off x="0" y="0"/>
            <a:ext cx="12192000" cy="478403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2F6B381-7112-8BE1-3412-5AB9384AAD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207816" y="6102157"/>
            <a:ext cx="1472737" cy="486003"/>
          </a:xfrm>
          <a:prstGeom prst="rect">
            <a:avLst/>
          </a:prstGeom>
        </p:spPr>
      </p:pic>
      <p:pic>
        <p:nvPicPr>
          <p:cNvPr id="9" name="Bild 6">
            <a:extLst>
              <a:ext uri="{FF2B5EF4-FFF2-40B4-BE49-F238E27FC236}">
                <a16:creationId xmlns:a16="http://schemas.microsoft.com/office/drawing/2014/main" id="{AE3A33EF-51E9-544B-A707-8BF6B75E82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249289" y="168133"/>
            <a:ext cx="5201181" cy="69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phic 13">
            <a:extLst>
              <a:ext uri="{FF2B5EF4-FFF2-40B4-BE49-F238E27FC236}">
                <a16:creationId xmlns:a16="http://schemas.microsoft.com/office/drawing/2014/main" id="{A4ED08EF-3085-E0A1-75B6-4351963E68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/>
        </p:blipFill>
        <p:spPr bwMode="auto">
          <a:xfrm>
            <a:off x="8327372" y="1754982"/>
            <a:ext cx="3053889" cy="343618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D09F105-CB6F-F3DB-9904-F8BCC12D932A}"/>
              </a:ext>
            </a:extLst>
          </p:cNvPr>
          <p:cNvSpPr txBox="1"/>
          <p:nvPr/>
        </p:nvSpPr>
        <p:spPr bwMode="auto">
          <a:xfrm flipH="1">
            <a:off x="1214284" y="1518691"/>
            <a:ext cx="648047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342900">
              <a:defRPr/>
            </a:pPr>
            <a:r>
              <a:rPr lang="de-DE" sz="2800" b="1" smtClean="0">
                <a:solidFill>
                  <a:srgbClr val="8E3335"/>
                </a:solidFill>
                <a:latin typeface="Arial"/>
                <a:ea typeface="Fira Sans"/>
              </a:rPr>
              <a:t> </a:t>
            </a:r>
          </a:p>
          <a:p>
            <a:pPr lvl="0" algn="ctr" defTabSz="342900">
              <a:defRPr/>
            </a:pPr>
            <a:r>
              <a:rPr lang="de-DE" sz="3600" b="1" smtClean="0">
                <a:solidFill>
                  <a:srgbClr val="8E3335"/>
                </a:solidFill>
                <a:latin typeface="Arial"/>
                <a:ea typeface="Fira Sans"/>
              </a:rPr>
              <a:t>Produktkonzepte </a:t>
            </a:r>
          </a:p>
          <a:p>
            <a:pPr lvl="0" algn="ctr" defTabSz="342900">
              <a:defRPr/>
            </a:pPr>
            <a:r>
              <a:rPr lang="de-DE" sz="3600" b="1" smtClean="0">
                <a:solidFill>
                  <a:srgbClr val="8E3335"/>
                </a:solidFill>
                <a:latin typeface="Arial"/>
                <a:ea typeface="Fira Sans"/>
              </a:rPr>
              <a:t>für die </a:t>
            </a:r>
          </a:p>
          <a:p>
            <a:pPr lvl="0" algn="ctr" defTabSz="342900">
              <a:defRPr/>
            </a:pPr>
            <a:r>
              <a:rPr lang="de-DE" sz="3600" b="1" smtClean="0">
                <a:solidFill>
                  <a:srgbClr val="8E3335"/>
                </a:solidFill>
                <a:latin typeface="Arial"/>
                <a:ea typeface="Fira Sans"/>
              </a:rPr>
              <a:t>Proteinrevolution </a:t>
            </a:r>
          </a:p>
          <a:p>
            <a:pPr lvl="0" algn="ctr" defTabSz="342900">
              <a:defRPr/>
            </a:pPr>
            <a:r>
              <a:rPr lang="de-DE" sz="3600" b="1" smtClean="0">
                <a:solidFill>
                  <a:srgbClr val="8E3335"/>
                </a:solidFill>
                <a:latin typeface="Arial"/>
                <a:ea typeface="Fira Sans"/>
              </a:rPr>
              <a:t>im </a:t>
            </a:r>
          </a:p>
          <a:p>
            <a:pPr lvl="0" algn="ctr" defTabSz="342900">
              <a:defRPr/>
            </a:pPr>
            <a:r>
              <a:rPr lang="de-DE" sz="3600" b="1" smtClean="0">
                <a:solidFill>
                  <a:srgbClr val="8E3335"/>
                </a:solidFill>
                <a:latin typeface="Arial"/>
                <a:ea typeface="Fira Sans"/>
              </a:rPr>
              <a:t>Mittelmeerraum </a:t>
            </a:r>
            <a:endParaRPr lang="de-DE" sz="3600" b="1">
              <a:solidFill>
                <a:srgbClr val="F39E16"/>
              </a:solidFill>
              <a:latin typeface="Arial"/>
              <a:ea typeface="Fira Sans"/>
            </a:endParaRPr>
          </a:p>
          <a:p>
            <a:pPr lvl="0" algn="ctr" defTabSz="342900">
              <a:defRPr/>
            </a:pPr>
            <a:endParaRPr lang="de-DE" sz="2000" b="1" smtClean="0">
              <a:solidFill>
                <a:srgbClr val="F39E16"/>
              </a:solidFill>
              <a:latin typeface="Arial"/>
              <a:ea typeface="Fira Sans"/>
            </a:endParaRPr>
          </a:p>
          <a:p>
            <a:pPr lvl="0" algn="ctr" defTabSz="342900">
              <a:defRPr/>
            </a:pPr>
            <a:endParaRPr lang="de-DE" sz="2000" b="1" i="0" u="none" strike="noStrike" cap="none" spc="0">
              <a:ln>
                <a:noFill/>
              </a:ln>
              <a:solidFill>
                <a:srgbClr val="F39E16"/>
              </a:solidFill>
              <a:latin typeface="Arial"/>
              <a:ea typeface="Fira Sans"/>
              <a:cs typeface="Arial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6FD300D-CF7E-66F3-F31C-E6BCE749C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250680" y="6420358"/>
            <a:ext cx="2743200" cy="365125"/>
          </a:xfrm>
        </p:spPr>
        <p:txBody>
          <a:bodyPr/>
          <a:lstStyle/>
          <a:p>
            <a:pPr>
              <a:defRPr/>
            </a:pPr>
            <a:fld id="{C435896A-8735-4E8A-BAB2-4502C8B84B8C}" type="slidenum">
              <a:rPr lang="en-US">
                <a:solidFill>
                  <a:schemeClr val="tx1"/>
                </a:solidFill>
              </a:rPr>
              <a:t>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1867</Words>
  <Application>Microsoft Office PowerPoint</Application>
  <PresentationFormat>Breitbild</PresentationFormat>
  <Paragraphs>311</Paragraphs>
  <Slides>18</Slides>
  <Notes>17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9" baseType="lpstr">
      <vt:lpstr>Arial</vt:lpstr>
      <vt:lpstr>Bahnschrift</vt:lpstr>
      <vt:lpstr>Bodoni Poster</vt:lpstr>
      <vt:lpstr>Calibri</vt:lpstr>
      <vt:lpstr>Calibri Light</vt:lpstr>
      <vt:lpstr>DM Sans Semi Bold</vt:lpstr>
      <vt:lpstr>Fira Sans</vt:lpstr>
      <vt:lpstr>Google Sans Text</vt:lpstr>
      <vt:lpstr>Mercury SSm A</vt:lpstr>
      <vt:lpstr>Merriweather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Danksagung</vt:lpstr>
      <vt:lpstr>Danksagung</vt:lpstr>
      <vt:lpstr>Danksagung</vt:lpstr>
      <vt:lpstr>PowerPoint-Präsentation</vt:lpstr>
    </vt:vector>
  </TitlesOfParts>
  <Company>HSWT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3.2: Production of proteins from duckweed (also known as water lentil), chia seed, and lentil (HSWT1)</dc:title>
  <dc:creator>${UNAME}</dc:creator>
  <cp:lastModifiedBy>Özmutlu</cp:lastModifiedBy>
  <cp:revision>209</cp:revision>
  <cp:lastPrinted>2024-11-10T21:29:52Z</cp:lastPrinted>
  <dcterms:created xsi:type="dcterms:W3CDTF">2024-07-04T13:18:42Z</dcterms:created>
  <dcterms:modified xsi:type="dcterms:W3CDTF">2025-05-24T14:41:35Z</dcterms:modified>
</cp:coreProperties>
</file>