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Poppins" pitchFamily="2" charset="77"/>
      <p:regular r:id="rId28"/>
      <p:bold r:id="rId29"/>
      <p:italic r:id="rId30"/>
      <p:boldItalic r:id="rId31"/>
    </p:embeddedFont>
    <p:embeddedFont>
      <p:font typeface="Poppins Bold" pitchFamily="2" charset="77"/>
      <p:regular r:id="rId32"/>
      <p:bold r:id="rId33"/>
    </p:embeddedFont>
    <p:embeddedFont>
      <p:font typeface="Poppins Bold Italics" pitchFamily="2" charset="77"/>
      <p:regular r:id="rId34"/>
      <p:bold r:id="rId35"/>
      <p:italic r:id="rId36"/>
      <p:boldItalic r:id="rId37"/>
    </p:embeddedFont>
    <p:embeddedFont>
      <p:font typeface="Poppins Italics" pitchFamily="2" charset="77"/>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84202" autoAdjust="0"/>
  </p:normalViewPr>
  <p:slideViewPr>
    <p:cSldViewPr>
      <p:cViewPr varScale="1">
        <p:scale>
          <a:sx n="60" d="100"/>
          <a:sy n="60" d="100"/>
        </p:scale>
        <p:origin x="130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7A0014-1C91-6244-8A51-6A49B25C7142}" type="datetimeFigureOut">
              <a:rPr lang="en-US" smtClean="0"/>
              <a:t>6/17/25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9BC2CE-FCE8-8044-A9C5-7215F60EDDDE}" type="slidenum">
              <a:rPr lang="en-US" smtClean="0"/>
              <a:t>‹#›</a:t>
            </a:fld>
            <a:endParaRPr lang="en-US"/>
          </a:p>
        </p:txBody>
      </p:sp>
    </p:spTree>
    <p:extLst>
      <p:ext uri="{BB962C8B-B14F-4D97-AF65-F5344CB8AC3E}">
        <p14:creationId xmlns:p14="http://schemas.microsoft.com/office/powerpoint/2010/main" val="1949618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Tomatoes are a widely consumed vegetable and are known to contain beneficial components such as lycopene, phenolics, organic acids, and vitamins. In addition to being used as a fresh vegetable, tomatoes are also processed into various products such as paste, juice, sauce, puree, and ketchup.</a:t>
            </a:r>
          </a:p>
        </p:txBody>
      </p:sp>
      <p:sp>
        <p:nvSpPr>
          <p:cNvPr id="4" name="Slide Number Placeholder 3"/>
          <p:cNvSpPr>
            <a:spLocks noGrp="1"/>
          </p:cNvSpPr>
          <p:nvPr>
            <p:ph type="sldNum" sz="quarter" idx="5"/>
          </p:nvPr>
        </p:nvSpPr>
        <p:spPr/>
        <p:txBody>
          <a:bodyPr/>
          <a:lstStyle/>
          <a:p>
            <a:fld id="{709BC2CE-FCE8-8044-A9C5-7215F60EDDDE}" type="slidenum">
              <a:rPr lang="en-US" smtClean="0"/>
              <a:t>3</a:t>
            </a:fld>
            <a:endParaRPr lang="en-US"/>
          </a:p>
        </p:txBody>
      </p:sp>
    </p:spTree>
    <p:extLst>
      <p:ext uri="{BB962C8B-B14F-4D97-AF65-F5344CB8AC3E}">
        <p14:creationId xmlns:p14="http://schemas.microsoft.com/office/powerpoint/2010/main" val="368008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Fermentation was conducted at 30 degree pH 5 and 200 rpm. </a:t>
            </a:r>
            <a:r>
              <a:rPr lang="en-US" dirty="0" err="1"/>
              <a:t>Saccharomyce</a:t>
            </a:r>
            <a:r>
              <a:rPr lang="en-US" dirty="0"/>
              <a:t> cerevisiae was used as microorganism. Once the fermentation was completed, centrifugation was performed to collect biomass and it is dried for further analysis. </a:t>
            </a:r>
          </a:p>
        </p:txBody>
      </p:sp>
      <p:sp>
        <p:nvSpPr>
          <p:cNvPr id="4" name="Slide Number Placeholder 3"/>
          <p:cNvSpPr>
            <a:spLocks noGrp="1"/>
          </p:cNvSpPr>
          <p:nvPr>
            <p:ph type="sldNum" sz="quarter" idx="5"/>
          </p:nvPr>
        </p:nvSpPr>
        <p:spPr/>
        <p:txBody>
          <a:bodyPr/>
          <a:lstStyle/>
          <a:p>
            <a:fld id="{709BC2CE-FCE8-8044-A9C5-7215F60EDDDE}" type="slidenum">
              <a:rPr lang="en-US" smtClean="0"/>
              <a:t>12</a:t>
            </a:fld>
            <a:endParaRPr lang="en-US"/>
          </a:p>
        </p:txBody>
      </p:sp>
    </p:spTree>
    <p:extLst>
      <p:ext uri="{BB962C8B-B14F-4D97-AF65-F5344CB8AC3E}">
        <p14:creationId xmlns:p14="http://schemas.microsoft.com/office/powerpoint/2010/main" val="2699591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took samples everyday including second and forth days. Each day reducing sugar analysis and optical density analysis were conducted. For reducing sugar analysis, DNS method is used. Optical density measured at 600 nm and later converted to dry cell weight using the standard curve which is generated using diluted growth media between 0,05 and 1.0 OD. Cellulase acetate filters were used to collect cells and weigh is measured after drying. When the fermentation was completed, biomass was collected by centrifuge and dried. Weight of final biomass was recorded and total protein content was measured by Kjeldahl.</a:t>
            </a:r>
          </a:p>
        </p:txBody>
      </p:sp>
      <p:sp>
        <p:nvSpPr>
          <p:cNvPr id="4" name="Slide Number Placeholder 3"/>
          <p:cNvSpPr>
            <a:spLocks noGrp="1"/>
          </p:cNvSpPr>
          <p:nvPr>
            <p:ph type="sldNum" sz="quarter" idx="5"/>
          </p:nvPr>
        </p:nvSpPr>
        <p:spPr/>
        <p:txBody>
          <a:bodyPr/>
          <a:lstStyle/>
          <a:p>
            <a:fld id="{709BC2CE-FCE8-8044-A9C5-7215F60EDDDE}" type="slidenum">
              <a:rPr lang="en-US" smtClean="0"/>
              <a:t>13</a:t>
            </a:fld>
            <a:endParaRPr lang="en-US"/>
          </a:p>
        </p:txBody>
      </p:sp>
    </p:spTree>
    <p:extLst>
      <p:ext uri="{BB962C8B-B14F-4D97-AF65-F5344CB8AC3E}">
        <p14:creationId xmlns:p14="http://schemas.microsoft.com/office/powerpoint/2010/main" val="4060352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share my results. </a:t>
            </a:r>
          </a:p>
        </p:txBody>
      </p:sp>
      <p:sp>
        <p:nvSpPr>
          <p:cNvPr id="4" name="Slide Number Placeholder 3"/>
          <p:cNvSpPr>
            <a:spLocks noGrp="1"/>
          </p:cNvSpPr>
          <p:nvPr>
            <p:ph type="sldNum" sz="quarter" idx="5"/>
          </p:nvPr>
        </p:nvSpPr>
        <p:spPr/>
        <p:txBody>
          <a:bodyPr/>
          <a:lstStyle/>
          <a:p>
            <a:fld id="{709BC2CE-FCE8-8044-A9C5-7215F60EDDDE}" type="slidenum">
              <a:rPr lang="en-US" smtClean="0"/>
              <a:t>14</a:t>
            </a:fld>
            <a:endParaRPr lang="en-US"/>
          </a:p>
        </p:txBody>
      </p:sp>
    </p:spTree>
    <p:extLst>
      <p:ext uri="{BB962C8B-B14F-4D97-AF65-F5344CB8AC3E}">
        <p14:creationId xmlns:p14="http://schemas.microsoft.com/office/powerpoint/2010/main" val="2136086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collected each inoculum and fermentation data under same solid load to compare inoculum volume results. When I use 3% inoculum volume the trend in the graph shows growth plateaus or declines due to substrate depletion or accumulation of inhibitory compounds after 3 days of fermentation. Slow increase in biomass concentration of 2% inoculum usage may be caused by low initial reducing sugar content compared to other batches. The highest biomass concentration was obtained for 5% solid </a:t>
            </a:r>
            <a:r>
              <a:rPr lang="en-US" dirty="0" err="1"/>
              <a:t>laod</a:t>
            </a:r>
            <a:r>
              <a:rPr lang="en-US" dirty="0"/>
              <a:t> when I use 1% inoculum volume after 5 days fermentation.</a:t>
            </a:r>
          </a:p>
        </p:txBody>
      </p:sp>
      <p:sp>
        <p:nvSpPr>
          <p:cNvPr id="4" name="Slide Number Placeholder 3"/>
          <p:cNvSpPr>
            <a:spLocks noGrp="1"/>
          </p:cNvSpPr>
          <p:nvPr>
            <p:ph type="sldNum" sz="quarter" idx="5"/>
          </p:nvPr>
        </p:nvSpPr>
        <p:spPr/>
        <p:txBody>
          <a:bodyPr/>
          <a:lstStyle/>
          <a:p>
            <a:fld id="{709BC2CE-FCE8-8044-A9C5-7215F60EDDDE}" type="slidenum">
              <a:rPr lang="en-US" smtClean="0"/>
              <a:t>15</a:t>
            </a:fld>
            <a:endParaRPr lang="en-US"/>
          </a:p>
        </p:txBody>
      </p:sp>
    </p:spTree>
    <p:extLst>
      <p:ext uri="{BB962C8B-B14F-4D97-AF65-F5344CB8AC3E}">
        <p14:creationId xmlns:p14="http://schemas.microsoft.com/office/powerpoint/2010/main" val="4126580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use 10% solid load in the fermentation, all the initial reducing sugars were close to each other. Again biomass concentration started decrease after 4 days of fermentation with 3% inoculum volume usage. After 1 day fermentation reducing sugar concentrations were decreased for 1 and 3 % inoculum usage. On the other hand, when 2% inoculum volume was used, reducing sugar concentration continued to decrease on second day of fermentation. So, the biomass production continued and I obtained highest biomass concentration under these conditions. I have started a batch under these conditions to test whether I will obtain same results or not. It is the second day of fermentation and reducing sugar continues to decrease while I can observe rapid biomass growth. </a:t>
            </a:r>
          </a:p>
        </p:txBody>
      </p:sp>
      <p:sp>
        <p:nvSpPr>
          <p:cNvPr id="4" name="Slide Number Placeholder 3"/>
          <p:cNvSpPr>
            <a:spLocks noGrp="1"/>
          </p:cNvSpPr>
          <p:nvPr>
            <p:ph type="sldNum" sz="quarter" idx="5"/>
          </p:nvPr>
        </p:nvSpPr>
        <p:spPr/>
        <p:txBody>
          <a:bodyPr/>
          <a:lstStyle/>
          <a:p>
            <a:fld id="{709BC2CE-FCE8-8044-A9C5-7215F60EDDDE}" type="slidenum">
              <a:rPr lang="en-US" smtClean="0"/>
              <a:t>16</a:t>
            </a:fld>
            <a:endParaRPr lang="en-US"/>
          </a:p>
        </p:txBody>
      </p:sp>
    </p:spTree>
    <p:extLst>
      <p:ext uri="{BB962C8B-B14F-4D97-AF65-F5344CB8AC3E}">
        <p14:creationId xmlns:p14="http://schemas.microsoft.com/office/powerpoint/2010/main" val="941483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use 15% solid load, the obtained biomass concentration was not higher than 10% solid load. 3% inoculum consumed more sugar and decrease in reducing sugar continued on second day too. biomass accumulation is positively correlated with fermentation time up to an optimal duration (around 4–5 days), after which growth slows or declines, especially at higher solid loads.</a:t>
            </a:r>
          </a:p>
        </p:txBody>
      </p:sp>
      <p:sp>
        <p:nvSpPr>
          <p:cNvPr id="4" name="Slide Number Placeholder 3"/>
          <p:cNvSpPr>
            <a:spLocks noGrp="1"/>
          </p:cNvSpPr>
          <p:nvPr>
            <p:ph type="sldNum" sz="quarter" idx="5"/>
          </p:nvPr>
        </p:nvSpPr>
        <p:spPr/>
        <p:txBody>
          <a:bodyPr/>
          <a:lstStyle/>
          <a:p>
            <a:fld id="{709BC2CE-FCE8-8044-A9C5-7215F60EDDDE}" type="slidenum">
              <a:rPr lang="en-US" smtClean="0"/>
              <a:t>17</a:t>
            </a:fld>
            <a:endParaRPr lang="en-US"/>
          </a:p>
        </p:txBody>
      </p:sp>
    </p:spTree>
    <p:extLst>
      <p:ext uri="{BB962C8B-B14F-4D97-AF65-F5344CB8AC3E}">
        <p14:creationId xmlns:p14="http://schemas.microsoft.com/office/powerpoint/2010/main" val="1417239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continue with effects of each parameters starting from solid load. Solid load from 5% to 15% (w/v) generally led to higher biomass concentrations and greater final collected biomass. The highest biomass concentration was obtained as 16.459 g/L at 10% solid load, with 2% inoculum and 5 days of fermentation. Final collected biomass was 10.77 g and 42,7% protein was found in this biomass. At 15% solid load and 2% inoculum, after 5 days 9.641 biomass concentration was obtained lower than the maximum observed at 10%. Extremely high solid loads (e.g., 15%) did not always result in proportional increases in biomass, possibly due to mass substrate inhibition. This suggests that there is an optimal solid load for maximizing biomass production, beyond which efficiency declines. However, statistically, no significant differences were observed among 5%, 10%, and 15% solid loads on biomass concentration, while it is significant factor for reducing sugar concentration.</a:t>
            </a:r>
          </a:p>
        </p:txBody>
      </p:sp>
      <p:sp>
        <p:nvSpPr>
          <p:cNvPr id="4" name="Slide Number Placeholder 3"/>
          <p:cNvSpPr>
            <a:spLocks noGrp="1"/>
          </p:cNvSpPr>
          <p:nvPr>
            <p:ph type="sldNum" sz="quarter" idx="5"/>
          </p:nvPr>
        </p:nvSpPr>
        <p:spPr/>
        <p:txBody>
          <a:bodyPr/>
          <a:lstStyle/>
          <a:p>
            <a:fld id="{709BC2CE-FCE8-8044-A9C5-7215F60EDDDE}" type="slidenum">
              <a:rPr lang="en-US" smtClean="0"/>
              <a:t>18</a:t>
            </a:fld>
            <a:endParaRPr lang="en-US"/>
          </a:p>
        </p:txBody>
      </p:sp>
    </p:spTree>
    <p:extLst>
      <p:ext uri="{BB962C8B-B14F-4D97-AF65-F5344CB8AC3E}">
        <p14:creationId xmlns:p14="http://schemas.microsoft.com/office/powerpoint/2010/main" val="2498977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continue with the effects of inoculum volume. At each solid load, increasing the inoculum from 1% to 2% (v/v) improved biomass concentration and protein content, especially at shorter fermentation periods. At 10% solid load and 2% inoculum, the biomass concentration after 5 days was 16.459, compared to 11.425 with 1% inoculum. Higher inoculum volumes can enhance substrate utilization and accelerate fermentation kinetics, though excessively high inoculum may lead to nutrient competition and decreased yield. Statistically, inoculum volume (1%, 2%, 3%) did not significantly influence biomass concentration and reducing sugar concentration.</a:t>
            </a:r>
          </a:p>
        </p:txBody>
      </p:sp>
      <p:sp>
        <p:nvSpPr>
          <p:cNvPr id="4" name="Slide Number Placeholder 3"/>
          <p:cNvSpPr>
            <a:spLocks noGrp="1"/>
          </p:cNvSpPr>
          <p:nvPr>
            <p:ph type="sldNum" sz="quarter" idx="5"/>
          </p:nvPr>
        </p:nvSpPr>
        <p:spPr/>
        <p:txBody>
          <a:bodyPr/>
          <a:lstStyle/>
          <a:p>
            <a:fld id="{709BC2CE-FCE8-8044-A9C5-7215F60EDDDE}" type="slidenum">
              <a:rPr lang="en-US" smtClean="0"/>
              <a:t>19</a:t>
            </a:fld>
            <a:endParaRPr lang="en-US"/>
          </a:p>
        </p:txBody>
      </p:sp>
    </p:spTree>
    <p:extLst>
      <p:ext uri="{BB962C8B-B14F-4D97-AF65-F5344CB8AC3E}">
        <p14:creationId xmlns:p14="http://schemas.microsoft.com/office/powerpoint/2010/main" val="1392224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the effects of fermentation period. After 1 day of fermentation, the reducing sugar decreased significantly almost like halved. Selection of the periods 1, 3 and 5 days didn’t show the decrease in reducing sugar. Mostly, I can see the reducing sugar change from initial to first day. Hydrolysis of complex carbohydrates may increase reducing sugar concentration at intermediate time points. So, we can see some increases in reducing sugar after 2 days. A significant difference (</a:t>
            </a:r>
            <a:r>
              <a:rPr lang="en-US" i="1" dirty="0">
                <a:effectLst/>
              </a:rPr>
              <a:t>p &lt; 0.05</a:t>
            </a:r>
            <a:r>
              <a:rPr lang="en-US" dirty="0"/>
              <a:t>) was detected between 1 day and longer periods (3 days, 5 days). This confirms that extended fermentation enhances biomass yield. </a:t>
            </a:r>
          </a:p>
        </p:txBody>
      </p:sp>
      <p:sp>
        <p:nvSpPr>
          <p:cNvPr id="4" name="Slide Number Placeholder 3"/>
          <p:cNvSpPr>
            <a:spLocks noGrp="1"/>
          </p:cNvSpPr>
          <p:nvPr>
            <p:ph type="sldNum" sz="quarter" idx="5"/>
          </p:nvPr>
        </p:nvSpPr>
        <p:spPr/>
        <p:txBody>
          <a:bodyPr/>
          <a:lstStyle/>
          <a:p>
            <a:fld id="{709BC2CE-FCE8-8044-A9C5-7215F60EDDDE}" type="slidenum">
              <a:rPr lang="en-US" smtClean="0"/>
              <a:t>20</a:t>
            </a:fld>
            <a:endParaRPr lang="en-US"/>
          </a:p>
        </p:txBody>
      </p:sp>
    </p:spTree>
    <p:extLst>
      <p:ext uri="{BB962C8B-B14F-4D97-AF65-F5344CB8AC3E}">
        <p14:creationId xmlns:p14="http://schemas.microsoft.com/office/powerpoint/2010/main" val="3843980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these 6 months, fermentation using tomato pomace has been studied to produce biomass in 3-L bioreactor. The results demonstrate that an optimal solid load (around 10% w/v) maximizes biomass production without causing substrate inhibition. Inoculum volume with a 2% (v/v) inoculum leading to efficient substrate utilization and biomass accumulation. Furthermore, the fermentation period significantly influences biomass yield, with an optimal duration of approximately 4-5 days, beyond which growth plateaus or declines due to substrate depletion or accumulation of inhibitory compounds. The highest biomass concentration was obtained as 16.46 g/L with 42.7% protein content.</a:t>
            </a:r>
          </a:p>
        </p:txBody>
      </p:sp>
      <p:sp>
        <p:nvSpPr>
          <p:cNvPr id="4" name="Slide Number Placeholder 3"/>
          <p:cNvSpPr>
            <a:spLocks noGrp="1"/>
          </p:cNvSpPr>
          <p:nvPr>
            <p:ph type="sldNum" sz="quarter" idx="5"/>
          </p:nvPr>
        </p:nvSpPr>
        <p:spPr/>
        <p:txBody>
          <a:bodyPr/>
          <a:lstStyle/>
          <a:p>
            <a:fld id="{709BC2CE-FCE8-8044-A9C5-7215F60EDDDE}" type="slidenum">
              <a:rPr lang="en-US" smtClean="0"/>
              <a:t>22</a:t>
            </a:fld>
            <a:endParaRPr lang="en-US"/>
          </a:p>
        </p:txBody>
      </p:sp>
    </p:spTree>
    <p:extLst>
      <p:ext uri="{BB962C8B-B14F-4D97-AF65-F5344CB8AC3E}">
        <p14:creationId xmlns:p14="http://schemas.microsoft.com/office/powerpoint/2010/main" val="4163351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processing of these products, a by-product called tomato pomace is generated, which mainly consists of peels, seeds, and a small amount of pulp. On average, tomato pomace accounts for around 3-5% of the raw material used.</a:t>
            </a:r>
          </a:p>
        </p:txBody>
      </p:sp>
      <p:sp>
        <p:nvSpPr>
          <p:cNvPr id="4" name="Slide Number Placeholder 3"/>
          <p:cNvSpPr>
            <a:spLocks noGrp="1"/>
          </p:cNvSpPr>
          <p:nvPr>
            <p:ph type="sldNum" sz="quarter" idx="5"/>
          </p:nvPr>
        </p:nvSpPr>
        <p:spPr/>
        <p:txBody>
          <a:bodyPr/>
          <a:lstStyle/>
          <a:p>
            <a:fld id="{709BC2CE-FCE8-8044-A9C5-7215F60EDDDE}" type="slidenum">
              <a:rPr lang="en-US" smtClean="0"/>
              <a:t>4</a:t>
            </a:fld>
            <a:endParaRPr lang="en-US"/>
          </a:p>
        </p:txBody>
      </p:sp>
    </p:spTree>
    <p:extLst>
      <p:ext uri="{BB962C8B-B14F-4D97-AF65-F5344CB8AC3E}">
        <p14:creationId xmlns:p14="http://schemas.microsoft.com/office/powerpoint/2010/main" val="238783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we are talking about tomato pomace. Because over 80% of consumed tomatoes are processed products and as a result, an estimated 5.4-9.0 million </a:t>
            </a:r>
            <a:r>
              <a:rPr lang="en-US" dirty="0" err="1"/>
              <a:t>tonnes</a:t>
            </a:r>
            <a:r>
              <a:rPr lang="en-US" dirty="0"/>
              <a:t> of tomato pomace are produced globally, which presents a challenge for disposal or utilization in the food industry. Improper disposal can lead to environmental burdens and waste of resources due to the high water content and nutrient richness of tomato pomace. However, the rational utilization of tomato pomace can transform it into usable resources</a:t>
            </a:r>
          </a:p>
        </p:txBody>
      </p:sp>
      <p:sp>
        <p:nvSpPr>
          <p:cNvPr id="4" name="Slide Number Placeholder 3"/>
          <p:cNvSpPr>
            <a:spLocks noGrp="1"/>
          </p:cNvSpPr>
          <p:nvPr>
            <p:ph type="sldNum" sz="quarter" idx="5"/>
          </p:nvPr>
        </p:nvSpPr>
        <p:spPr/>
        <p:txBody>
          <a:bodyPr/>
          <a:lstStyle/>
          <a:p>
            <a:fld id="{709BC2CE-FCE8-8044-A9C5-7215F60EDDDE}" type="slidenum">
              <a:rPr lang="en-US" smtClean="0"/>
              <a:t>5</a:t>
            </a:fld>
            <a:endParaRPr lang="en-US"/>
          </a:p>
        </p:txBody>
      </p:sp>
    </p:spTree>
    <p:extLst>
      <p:ext uri="{BB962C8B-B14F-4D97-AF65-F5344CB8AC3E}">
        <p14:creationId xmlns:p14="http://schemas.microsoft.com/office/powerpoint/2010/main" val="107210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bio-refinery.</a:t>
            </a:r>
          </a:p>
        </p:txBody>
      </p:sp>
      <p:sp>
        <p:nvSpPr>
          <p:cNvPr id="4" name="Slide Number Placeholder 3"/>
          <p:cNvSpPr>
            <a:spLocks noGrp="1"/>
          </p:cNvSpPr>
          <p:nvPr>
            <p:ph type="sldNum" sz="quarter" idx="5"/>
          </p:nvPr>
        </p:nvSpPr>
        <p:spPr/>
        <p:txBody>
          <a:bodyPr/>
          <a:lstStyle/>
          <a:p>
            <a:fld id="{709BC2CE-FCE8-8044-A9C5-7215F60EDDDE}" type="slidenum">
              <a:rPr lang="en-US" smtClean="0"/>
              <a:t>6</a:t>
            </a:fld>
            <a:endParaRPr lang="en-US"/>
          </a:p>
        </p:txBody>
      </p:sp>
    </p:spTree>
    <p:extLst>
      <p:ext uri="{BB962C8B-B14F-4D97-AF65-F5344CB8AC3E}">
        <p14:creationId xmlns:p14="http://schemas.microsoft.com/office/powerpoint/2010/main" val="2853115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Tomato pomace has already had protein in the composition due to containing seeds. Dried tomato pomace is composed of 38% dietary fiber, 21% protein, 13% fat. However, more protein can be obtained from tomato pomace by using it as raw material to conduct fermentation and produce single-cell protein.</a:t>
            </a:r>
          </a:p>
        </p:txBody>
      </p:sp>
      <p:sp>
        <p:nvSpPr>
          <p:cNvPr id="4" name="Slide Number Placeholder 3"/>
          <p:cNvSpPr>
            <a:spLocks noGrp="1"/>
          </p:cNvSpPr>
          <p:nvPr>
            <p:ph type="sldNum" sz="quarter" idx="5"/>
          </p:nvPr>
        </p:nvSpPr>
        <p:spPr/>
        <p:txBody>
          <a:bodyPr/>
          <a:lstStyle/>
          <a:p>
            <a:fld id="{709BC2CE-FCE8-8044-A9C5-7215F60EDDDE}" type="slidenum">
              <a:rPr lang="en-US" smtClean="0"/>
              <a:t>7</a:t>
            </a:fld>
            <a:endParaRPr lang="en-US"/>
          </a:p>
        </p:txBody>
      </p:sp>
    </p:spTree>
    <p:extLst>
      <p:ext uri="{BB962C8B-B14F-4D97-AF65-F5344CB8AC3E}">
        <p14:creationId xmlns:p14="http://schemas.microsoft.com/office/powerpoint/2010/main" val="3336322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Saccharomyces cerevisiae was known as the most widely used yeast for biological studies and applications as well as single cell protein production. Aeration is a main important factor in S. cerevisiae growth. S. cerevisiae has fermentative capabilities to utilize sucrose, glucose, fructose, and maltose as carbon sources and produce alcohol under anaerobic conditions. It has become a significant research interest because it is GRAS (generally recognized as safe) microorganism. </a:t>
            </a:r>
          </a:p>
        </p:txBody>
      </p:sp>
      <p:sp>
        <p:nvSpPr>
          <p:cNvPr id="4" name="Slide Number Placeholder 3"/>
          <p:cNvSpPr>
            <a:spLocks noGrp="1"/>
          </p:cNvSpPr>
          <p:nvPr>
            <p:ph type="sldNum" sz="quarter" idx="5"/>
          </p:nvPr>
        </p:nvSpPr>
        <p:spPr/>
        <p:txBody>
          <a:bodyPr/>
          <a:lstStyle/>
          <a:p>
            <a:fld id="{709BC2CE-FCE8-8044-A9C5-7215F60EDDDE}" type="slidenum">
              <a:rPr lang="en-US" smtClean="0"/>
              <a:t>8</a:t>
            </a:fld>
            <a:endParaRPr lang="en-US"/>
          </a:p>
        </p:txBody>
      </p:sp>
    </p:spTree>
    <p:extLst>
      <p:ext uri="{BB962C8B-B14F-4D97-AF65-F5344CB8AC3E}">
        <p14:creationId xmlns:p14="http://schemas.microsoft.com/office/powerpoint/2010/main" val="2529323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study, tomato pomace is used as carbon source in the fermentation to produce single cell protein by using Saccharomyces cerevisiae. </a:t>
            </a:r>
          </a:p>
        </p:txBody>
      </p:sp>
      <p:sp>
        <p:nvSpPr>
          <p:cNvPr id="4" name="Slide Number Placeholder 3"/>
          <p:cNvSpPr>
            <a:spLocks noGrp="1"/>
          </p:cNvSpPr>
          <p:nvPr>
            <p:ph type="sldNum" sz="quarter" idx="5"/>
          </p:nvPr>
        </p:nvSpPr>
        <p:spPr/>
        <p:txBody>
          <a:bodyPr/>
          <a:lstStyle/>
          <a:p>
            <a:fld id="{709BC2CE-FCE8-8044-A9C5-7215F60EDDDE}" type="slidenum">
              <a:rPr lang="en-US" smtClean="0"/>
              <a:t>9</a:t>
            </a:fld>
            <a:endParaRPr lang="en-US"/>
          </a:p>
        </p:txBody>
      </p:sp>
    </p:spTree>
    <p:extLst>
      <p:ext uri="{BB962C8B-B14F-4D97-AF65-F5344CB8AC3E}">
        <p14:creationId xmlns:p14="http://schemas.microsoft.com/office/powerpoint/2010/main" val="3750782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ground tomato pomace was hydrothermally pretreated at 121 degree 15 min in autoclave. After pretreatment and enzymatic hydrolysis was applied at 50 degree 75 rpm for 18 hours with the addition of cellulase and pectinase enzymes. After hydrolysis, we obtained a slurry and filtration was conducted to obtain sugar solved liquid as fermentation media. Then, centrifugation was done to remove </a:t>
            </a:r>
            <a:r>
              <a:rPr lang="en-US" dirty="0" err="1"/>
              <a:t>nonsoluble</a:t>
            </a:r>
            <a:r>
              <a:rPr lang="en-US" dirty="0"/>
              <a:t> residuals. And 1.5 L fermentation media obtained and poured into a 3-L bioreactor. </a:t>
            </a:r>
          </a:p>
        </p:txBody>
      </p:sp>
      <p:sp>
        <p:nvSpPr>
          <p:cNvPr id="4" name="Slide Number Placeholder 3"/>
          <p:cNvSpPr>
            <a:spLocks noGrp="1"/>
          </p:cNvSpPr>
          <p:nvPr>
            <p:ph type="sldNum" sz="quarter" idx="5"/>
          </p:nvPr>
        </p:nvSpPr>
        <p:spPr/>
        <p:txBody>
          <a:bodyPr/>
          <a:lstStyle/>
          <a:p>
            <a:fld id="{709BC2CE-FCE8-8044-A9C5-7215F60EDDDE}" type="slidenum">
              <a:rPr lang="en-US" smtClean="0"/>
              <a:t>10</a:t>
            </a:fld>
            <a:endParaRPr lang="en-US"/>
          </a:p>
        </p:txBody>
      </p:sp>
    </p:spTree>
    <p:extLst>
      <p:ext uri="{BB962C8B-B14F-4D97-AF65-F5344CB8AC3E}">
        <p14:creationId xmlns:p14="http://schemas.microsoft.com/office/powerpoint/2010/main" val="3154840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fermentation experimental design was conducted as shown in here. We have selected three factors and three levels for each factor. Solid load, </a:t>
            </a:r>
            <a:r>
              <a:rPr lang="en-US" dirty="0" err="1"/>
              <a:t>inocolum</a:t>
            </a:r>
            <a:r>
              <a:rPr lang="en-US" dirty="0"/>
              <a:t> volume and fermentation period were selected as factors. For solid load 5, 10 and 15% tomato pomace was used. Inoculum volume levels were studied as 1, 2 and 3%. And for fermentation period day 1, 3 and 5 were selected.</a:t>
            </a:r>
          </a:p>
        </p:txBody>
      </p:sp>
      <p:sp>
        <p:nvSpPr>
          <p:cNvPr id="4" name="Slide Number Placeholder 3"/>
          <p:cNvSpPr>
            <a:spLocks noGrp="1"/>
          </p:cNvSpPr>
          <p:nvPr>
            <p:ph type="sldNum" sz="quarter" idx="5"/>
          </p:nvPr>
        </p:nvSpPr>
        <p:spPr/>
        <p:txBody>
          <a:bodyPr/>
          <a:lstStyle/>
          <a:p>
            <a:fld id="{709BC2CE-FCE8-8044-A9C5-7215F60EDDDE}" type="slidenum">
              <a:rPr lang="en-US" smtClean="0"/>
              <a:t>11</a:t>
            </a:fld>
            <a:endParaRPr lang="en-US"/>
          </a:p>
        </p:txBody>
      </p:sp>
    </p:spTree>
    <p:extLst>
      <p:ext uri="{BB962C8B-B14F-4D97-AF65-F5344CB8AC3E}">
        <p14:creationId xmlns:p14="http://schemas.microsoft.com/office/powerpoint/2010/main" val="138402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sv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notesSlide" Target="../notesSlides/notesSlide8.xm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jpeg"/><Relationship Id="rId5" Type="http://schemas.openxmlformats.org/officeDocument/2006/relationships/image" Target="../media/image33.sv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svg"/><Relationship Id="rId22" Type="http://schemas.openxmlformats.org/officeDocument/2006/relationships/image" Target="../media/image50.sv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svg"/><Relationship Id="rId3" Type="http://schemas.openxmlformats.org/officeDocument/2006/relationships/image" Target="../media/image53.png"/><Relationship Id="rId7" Type="http://schemas.openxmlformats.org/officeDocument/2006/relationships/image" Target="../media/image57.svg"/><Relationship Id="rId12"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42.svg"/><Relationship Id="rId5" Type="http://schemas.openxmlformats.org/officeDocument/2006/relationships/image" Target="../media/image55.svg"/><Relationship Id="rId10" Type="http://schemas.openxmlformats.org/officeDocument/2006/relationships/image" Target="../media/image41.png"/><Relationship Id="rId4" Type="http://schemas.openxmlformats.org/officeDocument/2006/relationships/image" Target="../media/image54.png"/><Relationship Id="rId9" Type="http://schemas.openxmlformats.org/officeDocument/2006/relationships/image" Target="../media/image59.svg"/></Relationships>
</file>

<file path=ppt/slides/_rels/slide12.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6.png"/><Relationship Id="rId3" Type="http://schemas.openxmlformats.org/officeDocument/2006/relationships/image" Target="../media/image51.png"/><Relationship Id="rId7" Type="http://schemas.openxmlformats.org/officeDocument/2006/relationships/image" Target="../media/image63.png"/><Relationship Id="rId12"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33.svg"/><Relationship Id="rId10" Type="http://schemas.openxmlformats.org/officeDocument/2006/relationships/image" Target="../media/image48.svg"/><Relationship Id="rId4" Type="http://schemas.openxmlformats.org/officeDocument/2006/relationships/image" Target="../media/image32.png"/><Relationship Id="rId9" Type="http://schemas.openxmlformats.org/officeDocument/2006/relationships/image" Target="../media/image47.png"/><Relationship Id="rId14" Type="http://schemas.openxmlformats.org/officeDocument/2006/relationships/image" Target="../media/image67.svg"/></Relationships>
</file>

<file path=ppt/slides/_rels/slide1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5.png"/><Relationship Id="rId7" Type="http://schemas.openxmlformats.org/officeDocument/2006/relationships/image" Target="../media/image7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2.svg"/><Relationship Id="rId9" Type="http://schemas.openxmlformats.org/officeDocument/2006/relationships/image" Target="../media/image13.svg"/><Relationship Id="rId1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1.sv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rot="-6478763">
            <a:off x="-1136877" y="5175885"/>
            <a:ext cx="8009144" cy="6527452"/>
          </a:xfrm>
          <a:custGeom>
            <a:avLst/>
            <a:gdLst/>
            <a:ahLst/>
            <a:cxnLst/>
            <a:rect l="l" t="t" r="r" b="b"/>
            <a:pathLst>
              <a:path w="8009144" h="6527452">
                <a:moveTo>
                  <a:pt x="0" y="0"/>
                </a:moveTo>
                <a:lnTo>
                  <a:pt x="8009144" y="0"/>
                </a:lnTo>
                <a:lnTo>
                  <a:pt x="8009144" y="6527452"/>
                </a:lnTo>
                <a:lnTo>
                  <a:pt x="0" y="6527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1349044" y="4460100"/>
            <a:ext cx="7276580" cy="7203814"/>
          </a:xfrm>
          <a:custGeom>
            <a:avLst/>
            <a:gdLst/>
            <a:ahLst/>
            <a:cxnLst/>
            <a:rect l="l" t="t" r="r" b="b"/>
            <a:pathLst>
              <a:path w="7276580" h="7203814">
                <a:moveTo>
                  <a:pt x="7276580" y="0"/>
                </a:moveTo>
                <a:lnTo>
                  <a:pt x="0" y="0"/>
                </a:lnTo>
                <a:lnTo>
                  <a:pt x="0" y="7203814"/>
                </a:lnTo>
                <a:lnTo>
                  <a:pt x="7276580" y="7203814"/>
                </a:lnTo>
                <a:lnTo>
                  <a:pt x="7276580" y="0"/>
                </a:lnTo>
                <a:close/>
              </a:path>
            </a:pathLst>
          </a:custGeom>
          <a:blipFill>
            <a:blip r:embed="rId4"/>
            <a:stretch>
              <a:fillRect/>
            </a:stretch>
          </a:blipFill>
        </p:spPr>
        <p:txBody>
          <a:bodyPr/>
          <a:lstStyle/>
          <a:p>
            <a:endParaRPr lang="en-US"/>
          </a:p>
        </p:txBody>
      </p:sp>
      <p:sp>
        <p:nvSpPr>
          <p:cNvPr id="4" name="Freeform 4"/>
          <p:cNvSpPr/>
          <p:nvPr/>
        </p:nvSpPr>
        <p:spPr>
          <a:xfrm>
            <a:off x="-282095" y="9439406"/>
            <a:ext cx="18767380" cy="847594"/>
          </a:xfrm>
          <a:custGeom>
            <a:avLst/>
            <a:gdLst/>
            <a:ahLst/>
            <a:cxnLst/>
            <a:rect l="l" t="t" r="r" b="b"/>
            <a:pathLst>
              <a:path w="18767380" h="847594">
                <a:moveTo>
                  <a:pt x="0" y="0"/>
                </a:moveTo>
                <a:lnTo>
                  <a:pt x="18767380" y="0"/>
                </a:lnTo>
                <a:lnTo>
                  <a:pt x="18767380" y="847594"/>
                </a:lnTo>
                <a:lnTo>
                  <a:pt x="0" y="847594"/>
                </a:lnTo>
                <a:lnTo>
                  <a:pt x="0" y="0"/>
                </a:lnTo>
                <a:close/>
              </a:path>
            </a:pathLst>
          </a:custGeom>
          <a:blipFill>
            <a:blip r:embed="rId5"/>
            <a:stretch>
              <a:fillRect t="-33032" b="-33032"/>
            </a:stretch>
          </a:blipFill>
        </p:spPr>
        <p:txBody>
          <a:bodyPr/>
          <a:lstStyle/>
          <a:p>
            <a:endParaRPr lang="en-US"/>
          </a:p>
        </p:txBody>
      </p:sp>
      <p:sp>
        <p:nvSpPr>
          <p:cNvPr id="5" name="Freeform 5"/>
          <p:cNvSpPr/>
          <p:nvPr/>
        </p:nvSpPr>
        <p:spPr>
          <a:xfrm>
            <a:off x="236549" y="9574238"/>
            <a:ext cx="2602074" cy="584870"/>
          </a:xfrm>
          <a:custGeom>
            <a:avLst/>
            <a:gdLst/>
            <a:ahLst/>
            <a:cxnLst/>
            <a:rect l="l" t="t" r="r" b="b"/>
            <a:pathLst>
              <a:path w="2602074" h="584870">
                <a:moveTo>
                  <a:pt x="0" y="0"/>
                </a:moveTo>
                <a:lnTo>
                  <a:pt x="2602074" y="0"/>
                </a:lnTo>
                <a:lnTo>
                  <a:pt x="2602074" y="584870"/>
                </a:lnTo>
                <a:lnTo>
                  <a:pt x="0" y="584870"/>
                </a:lnTo>
                <a:lnTo>
                  <a:pt x="0" y="0"/>
                </a:lnTo>
                <a:close/>
              </a:path>
            </a:pathLst>
          </a:custGeom>
          <a:blipFill>
            <a:blip r:embed="rId6"/>
            <a:stretch>
              <a:fillRect/>
            </a:stretch>
          </a:blipFill>
        </p:spPr>
        <p:txBody>
          <a:bodyPr/>
          <a:lstStyle/>
          <a:p>
            <a:endParaRPr lang="en-US"/>
          </a:p>
        </p:txBody>
      </p:sp>
      <p:sp>
        <p:nvSpPr>
          <p:cNvPr id="6" name="Freeform 6"/>
          <p:cNvSpPr/>
          <p:nvPr/>
        </p:nvSpPr>
        <p:spPr>
          <a:xfrm>
            <a:off x="7873153" y="9532782"/>
            <a:ext cx="2541695" cy="660841"/>
          </a:xfrm>
          <a:custGeom>
            <a:avLst/>
            <a:gdLst/>
            <a:ahLst/>
            <a:cxnLst/>
            <a:rect l="l" t="t" r="r" b="b"/>
            <a:pathLst>
              <a:path w="2541695" h="660841">
                <a:moveTo>
                  <a:pt x="0" y="0"/>
                </a:moveTo>
                <a:lnTo>
                  <a:pt x="2541694" y="0"/>
                </a:lnTo>
                <a:lnTo>
                  <a:pt x="2541694" y="660841"/>
                </a:lnTo>
                <a:lnTo>
                  <a:pt x="0" y="660841"/>
                </a:lnTo>
                <a:lnTo>
                  <a:pt x="0" y="0"/>
                </a:lnTo>
                <a:close/>
              </a:path>
            </a:pathLst>
          </a:custGeom>
          <a:blipFill>
            <a:blip r:embed="rId7"/>
            <a:stretch>
              <a:fillRect/>
            </a:stretch>
          </a:blipFill>
        </p:spPr>
        <p:txBody>
          <a:bodyPr/>
          <a:lstStyle/>
          <a:p>
            <a:endParaRPr lang="en-US"/>
          </a:p>
        </p:txBody>
      </p:sp>
      <p:sp>
        <p:nvSpPr>
          <p:cNvPr id="7" name="Freeform 7"/>
          <p:cNvSpPr/>
          <p:nvPr/>
        </p:nvSpPr>
        <p:spPr>
          <a:xfrm>
            <a:off x="16379171" y="9567297"/>
            <a:ext cx="1760258" cy="591811"/>
          </a:xfrm>
          <a:custGeom>
            <a:avLst/>
            <a:gdLst/>
            <a:ahLst/>
            <a:cxnLst/>
            <a:rect l="l" t="t" r="r" b="b"/>
            <a:pathLst>
              <a:path w="1760258" h="591811">
                <a:moveTo>
                  <a:pt x="0" y="0"/>
                </a:moveTo>
                <a:lnTo>
                  <a:pt x="1760258" y="0"/>
                </a:lnTo>
                <a:lnTo>
                  <a:pt x="1760258" y="591811"/>
                </a:lnTo>
                <a:lnTo>
                  <a:pt x="0" y="591811"/>
                </a:lnTo>
                <a:lnTo>
                  <a:pt x="0" y="0"/>
                </a:lnTo>
                <a:close/>
              </a:path>
            </a:pathLst>
          </a:custGeom>
          <a:blipFill>
            <a:blip r:embed="rId8"/>
            <a:stretch>
              <a:fillRect/>
            </a:stretch>
          </a:blipFill>
        </p:spPr>
        <p:txBody>
          <a:bodyPr/>
          <a:lstStyle/>
          <a:p>
            <a:endParaRPr lang="en-US"/>
          </a:p>
        </p:txBody>
      </p:sp>
      <p:sp>
        <p:nvSpPr>
          <p:cNvPr id="8" name="Freeform 8"/>
          <p:cNvSpPr/>
          <p:nvPr/>
        </p:nvSpPr>
        <p:spPr>
          <a:xfrm>
            <a:off x="11353462" y="0"/>
            <a:ext cx="6934538" cy="2244187"/>
          </a:xfrm>
          <a:custGeom>
            <a:avLst/>
            <a:gdLst/>
            <a:ahLst/>
            <a:cxnLst/>
            <a:rect l="l" t="t" r="r" b="b"/>
            <a:pathLst>
              <a:path w="6934538" h="2244187">
                <a:moveTo>
                  <a:pt x="0" y="0"/>
                </a:moveTo>
                <a:lnTo>
                  <a:pt x="6934538" y="0"/>
                </a:lnTo>
                <a:lnTo>
                  <a:pt x="6934538" y="2244187"/>
                </a:lnTo>
                <a:lnTo>
                  <a:pt x="0" y="2244187"/>
                </a:lnTo>
                <a:lnTo>
                  <a:pt x="0" y="0"/>
                </a:lnTo>
                <a:close/>
              </a:path>
            </a:pathLst>
          </a:custGeom>
          <a:blipFill>
            <a:blip r:embed="rId9"/>
            <a:stretch>
              <a:fillRect/>
            </a:stretch>
          </a:blipFill>
        </p:spPr>
        <p:txBody>
          <a:bodyPr/>
          <a:lstStyle/>
          <a:p>
            <a:endParaRPr lang="en-US"/>
          </a:p>
        </p:txBody>
      </p:sp>
      <p:sp>
        <p:nvSpPr>
          <p:cNvPr id="9" name="TextBox 9"/>
          <p:cNvSpPr txBox="1"/>
          <p:nvPr/>
        </p:nvSpPr>
        <p:spPr>
          <a:xfrm>
            <a:off x="2588526" y="3221215"/>
            <a:ext cx="13110949" cy="1339850"/>
          </a:xfrm>
          <a:prstGeom prst="rect">
            <a:avLst/>
          </a:prstGeom>
        </p:spPr>
        <p:txBody>
          <a:bodyPr lIns="0" tIns="0" rIns="0" bIns="0" rtlCol="0" anchor="t">
            <a:spAutoFit/>
          </a:bodyPr>
          <a:lstStyle/>
          <a:p>
            <a:pPr algn="ctr">
              <a:lnSpc>
                <a:spcPts val="5199"/>
              </a:lnSpc>
            </a:pPr>
            <a:r>
              <a:rPr lang="en-US" sz="3999" b="1">
                <a:solidFill>
                  <a:srgbClr val="FFFFFF"/>
                </a:solidFill>
                <a:latin typeface="Poppins Bold"/>
                <a:ea typeface="Poppins Bold"/>
                <a:cs typeface="Poppins Bold"/>
                <a:sym typeface="Poppins Bold"/>
              </a:rPr>
              <a:t>Effects of Fermentation Parameters on Single Cell Protein Production from Tomato Pomace</a:t>
            </a:r>
          </a:p>
        </p:txBody>
      </p:sp>
      <p:sp>
        <p:nvSpPr>
          <p:cNvPr id="10" name="TextBox 10"/>
          <p:cNvSpPr txBox="1"/>
          <p:nvPr/>
        </p:nvSpPr>
        <p:spPr>
          <a:xfrm>
            <a:off x="2588526" y="5790568"/>
            <a:ext cx="13110949" cy="935990"/>
          </a:xfrm>
          <a:prstGeom prst="rect">
            <a:avLst/>
          </a:prstGeom>
        </p:spPr>
        <p:txBody>
          <a:bodyPr lIns="0" tIns="0" rIns="0" bIns="0" rtlCol="0" anchor="t">
            <a:spAutoFit/>
          </a:bodyPr>
          <a:lstStyle/>
          <a:p>
            <a:pPr algn="ctr">
              <a:lnSpc>
                <a:spcPts val="3640"/>
              </a:lnSpc>
            </a:pPr>
            <a:r>
              <a:rPr lang="en-US" sz="2800" b="1">
                <a:solidFill>
                  <a:srgbClr val="FFFFFF"/>
                </a:solidFill>
                <a:latin typeface="Poppins Bold"/>
                <a:ea typeface="Poppins Bold"/>
                <a:cs typeface="Poppins Bold"/>
                <a:sym typeface="Poppins Bold"/>
              </a:rPr>
              <a:t>Ayşe Sultan Akgün</a:t>
            </a:r>
          </a:p>
          <a:p>
            <a:pPr algn="ctr">
              <a:lnSpc>
                <a:spcPts val="3640"/>
              </a:lnSpc>
            </a:pPr>
            <a:r>
              <a:rPr lang="en-US" sz="2800" b="1">
                <a:solidFill>
                  <a:srgbClr val="FFFFFF"/>
                </a:solidFill>
                <a:latin typeface="Poppins Bold"/>
                <a:ea typeface="Poppins Bold"/>
                <a:cs typeface="Poppins Bold"/>
                <a:sym typeface="Poppins Bold"/>
              </a:rPr>
              <a:t>Biotechnology, METU</a:t>
            </a:r>
          </a:p>
        </p:txBody>
      </p:sp>
      <p:sp>
        <p:nvSpPr>
          <p:cNvPr id="11" name="TextBox 11"/>
          <p:cNvSpPr txBox="1"/>
          <p:nvPr/>
        </p:nvSpPr>
        <p:spPr>
          <a:xfrm>
            <a:off x="2588526" y="8262299"/>
            <a:ext cx="13110949" cy="669925"/>
          </a:xfrm>
          <a:prstGeom prst="rect">
            <a:avLst/>
          </a:prstGeom>
        </p:spPr>
        <p:txBody>
          <a:bodyPr lIns="0" tIns="0" rIns="0" bIns="0" rtlCol="0" anchor="t">
            <a:spAutoFit/>
          </a:bodyPr>
          <a:lstStyle/>
          <a:p>
            <a:pPr algn="ctr">
              <a:lnSpc>
                <a:spcPts val="2600"/>
              </a:lnSpc>
            </a:pPr>
            <a:r>
              <a:rPr lang="en-US" sz="2000" b="1">
                <a:solidFill>
                  <a:srgbClr val="FFFFFF"/>
                </a:solidFill>
                <a:latin typeface="Poppins Bold"/>
                <a:ea typeface="Poppins Bold"/>
                <a:cs typeface="Poppins Bold"/>
                <a:sym typeface="Poppins Bold"/>
              </a:rPr>
              <a:t>Prof. Dr. Mecit Halil Öztop</a:t>
            </a:r>
          </a:p>
          <a:p>
            <a:pPr algn="ctr">
              <a:lnSpc>
                <a:spcPts val="2600"/>
              </a:lnSpc>
            </a:pPr>
            <a:r>
              <a:rPr lang="en-US" sz="2000" b="1">
                <a:solidFill>
                  <a:srgbClr val="FFFFFF"/>
                </a:solidFill>
                <a:latin typeface="Poppins Bold"/>
                <a:ea typeface="Poppins Bold"/>
                <a:cs typeface="Poppins Bold"/>
                <a:sym typeface="Poppins Bold"/>
              </a:rPr>
              <a:t>Food Engineering, METU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grpSp>
        <p:nvGrpSpPr>
          <p:cNvPr id="2" name="Group 2"/>
          <p:cNvGrpSpPr/>
          <p:nvPr/>
        </p:nvGrpSpPr>
        <p:grpSpPr>
          <a:xfrm>
            <a:off x="2008118" y="2592366"/>
            <a:ext cx="1814634" cy="181463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E8E9"/>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901582" y="2759816"/>
            <a:ext cx="2089572" cy="1389565"/>
          </a:xfrm>
          <a:custGeom>
            <a:avLst/>
            <a:gdLst/>
            <a:ahLst/>
            <a:cxnLst/>
            <a:rect l="l" t="t" r="r" b="b"/>
            <a:pathLst>
              <a:path w="2089572" h="1389565">
                <a:moveTo>
                  <a:pt x="0" y="0"/>
                </a:moveTo>
                <a:lnTo>
                  <a:pt x="2089571" y="0"/>
                </a:lnTo>
                <a:lnTo>
                  <a:pt x="2089571" y="1389565"/>
                </a:lnTo>
                <a:lnTo>
                  <a:pt x="0" y="1389565"/>
                </a:lnTo>
                <a:lnTo>
                  <a:pt x="0" y="0"/>
                </a:lnTo>
                <a:close/>
              </a:path>
            </a:pathLst>
          </a:custGeom>
          <a:blipFill>
            <a:blip r:embed="rId3"/>
            <a:stretch>
              <a:fillRect/>
            </a:stretch>
          </a:blipFill>
        </p:spPr>
        <p:txBody>
          <a:bodyPr/>
          <a:lstStyle/>
          <a:p>
            <a:endParaRPr lang="en-US"/>
          </a:p>
        </p:txBody>
      </p:sp>
      <p:sp>
        <p:nvSpPr>
          <p:cNvPr id="6" name="Freeform 6"/>
          <p:cNvSpPr/>
          <p:nvPr/>
        </p:nvSpPr>
        <p:spPr>
          <a:xfrm>
            <a:off x="4537737" y="3400891"/>
            <a:ext cx="855142" cy="179580"/>
          </a:xfrm>
          <a:custGeom>
            <a:avLst/>
            <a:gdLst/>
            <a:ahLst/>
            <a:cxnLst/>
            <a:rect l="l" t="t" r="r" b="b"/>
            <a:pathLst>
              <a:path w="855142" h="179580">
                <a:moveTo>
                  <a:pt x="0" y="0"/>
                </a:moveTo>
                <a:lnTo>
                  <a:pt x="855142" y="0"/>
                </a:lnTo>
                <a:lnTo>
                  <a:pt x="855142" y="179580"/>
                </a:lnTo>
                <a:lnTo>
                  <a:pt x="0" y="179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6107254" y="2823661"/>
            <a:ext cx="971190" cy="1154461"/>
          </a:xfrm>
          <a:custGeom>
            <a:avLst/>
            <a:gdLst/>
            <a:ahLst/>
            <a:cxnLst/>
            <a:rect l="l" t="t" r="r" b="b"/>
            <a:pathLst>
              <a:path w="971190" h="1154461">
                <a:moveTo>
                  <a:pt x="0" y="0"/>
                </a:moveTo>
                <a:lnTo>
                  <a:pt x="971190" y="0"/>
                </a:lnTo>
                <a:lnTo>
                  <a:pt x="971190" y="1154460"/>
                </a:lnTo>
                <a:lnTo>
                  <a:pt x="0" y="11544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854179" y="2486000"/>
            <a:ext cx="455836" cy="284897"/>
          </a:xfrm>
          <a:custGeom>
            <a:avLst/>
            <a:gdLst/>
            <a:ahLst/>
            <a:cxnLst/>
            <a:rect l="l" t="t" r="r" b="b"/>
            <a:pathLst>
              <a:path w="455836" h="284897">
                <a:moveTo>
                  <a:pt x="0" y="0"/>
                </a:moveTo>
                <a:lnTo>
                  <a:pt x="455836" y="0"/>
                </a:lnTo>
                <a:lnTo>
                  <a:pt x="455836" y="284897"/>
                </a:lnTo>
                <a:lnTo>
                  <a:pt x="0" y="2848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9050982" y="2855519"/>
            <a:ext cx="985300" cy="1192497"/>
          </a:xfrm>
          <a:custGeom>
            <a:avLst/>
            <a:gdLst/>
            <a:ahLst/>
            <a:cxnLst/>
            <a:rect l="l" t="t" r="r" b="b"/>
            <a:pathLst>
              <a:path w="985300" h="1192497">
                <a:moveTo>
                  <a:pt x="0" y="0"/>
                </a:moveTo>
                <a:lnTo>
                  <a:pt x="985300" y="0"/>
                </a:lnTo>
                <a:lnTo>
                  <a:pt x="985300" y="1192496"/>
                </a:lnTo>
                <a:lnTo>
                  <a:pt x="0" y="1192496"/>
                </a:lnTo>
                <a:lnTo>
                  <a:pt x="0" y="0"/>
                </a:lnTo>
                <a:close/>
              </a:path>
            </a:pathLst>
          </a:custGeom>
          <a:blipFill>
            <a:blip r:embed="rId10"/>
            <a:stretch>
              <a:fillRect/>
            </a:stretch>
          </a:blipFill>
        </p:spPr>
        <p:txBody>
          <a:bodyPr/>
          <a:lstStyle/>
          <a:p>
            <a:endParaRPr lang="en-US"/>
          </a:p>
        </p:txBody>
      </p:sp>
      <p:sp>
        <p:nvSpPr>
          <p:cNvPr id="10" name="Freeform 10"/>
          <p:cNvSpPr/>
          <p:nvPr/>
        </p:nvSpPr>
        <p:spPr>
          <a:xfrm>
            <a:off x="7652915" y="3400891"/>
            <a:ext cx="855142" cy="179580"/>
          </a:xfrm>
          <a:custGeom>
            <a:avLst/>
            <a:gdLst/>
            <a:ahLst/>
            <a:cxnLst/>
            <a:rect l="l" t="t" r="r" b="b"/>
            <a:pathLst>
              <a:path w="855142" h="179580">
                <a:moveTo>
                  <a:pt x="0" y="0"/>
                </a:moveTo>
                <a:lnTo>
                  <a:pt x="855142" y="0"/>
                </a:lnTo>
                <a:lnTo>
                  <a:pt x="855142" y="179580"/>
                </a:lnTo>
                <a:lnTo>
                  <a:pt x="0" y="179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0036282" y="2628449"/>
            <a:ext cx="448640" cy="952022"/>
          </a:xfrm>
          <a:custGeom>
            <a:avLst/>
            <a:gdLst/>
            <a:ahLst/>
            <a:cxnLst/>
            <a:rect l="l" t="t" r="r" b="b"/>
            <a:pathLst>
              <a:path w="448640" h="952022">
                <a:moveTo>
                  <a:pt x="0" y="0"/>
                </a:moveTo>
                <a:lnTo>
                  <a:pt x="448641" y="0"/>
                </a:lnTo>
                <a:lnTo>
                  <a:pt x="448641" y="952022"/>
                </a:lnTo>
                <a:lnTo>
                  <a:pt x="0" y="9520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11027848" y="3400891"/>
            <a:ext cx="855142" cy="179580"/>
          </a:xfrm>
          <a:custGeom>
            <a:avLst/>
            <a:gdLst/>
            <a:ahLst/>
            <a:cxnLst/>
            <a:rect l="l" t="t" r="r" b="b"/>
            <a:pathLst>
              <a:path w="855142" h="179580">
                <a:moveTo>
                  <a:pt x="0" y="0"/>
                </a:moveTo>
                <a:lnTo>
                  <a:pt x="855142" y="0"/>
                </a:lnTo>
                <a:lnTo>
                  <a:pt x="855142" y="179580"/>
                </a:lnTo>
                <a:lnTo>
                  <a:pt x="0" y="179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2425915" y="2698479"/>
            <a:ext cx="603031" cy="1279642"/>
          </a:xfrm>
          <a:custGeom>
            <a:avLst/>
            <a:gdLst/>
            <a:ahLst/>
            <a:cxnLst/>
            <a:rect l="l" t="t" r="r" b="b"/>
            <a:pathLst>
              <a:path w="603031" h="1279642">
                <a:moveTo>
                  <a:pt x="0" y="0"/>
                </a:moveTo>
                <a:lnTo>
                  <a:pt x="603031" y="0"/>
                </a:lnTo>
                <a:lnTo>
                  <a:pt x="603031" y="1279642"/>
                </a:lnTo>
                <a:lnTo>
                  <a:pt x="0" y="12796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12860421" y="1968887"/>
            <a:ext cx="733505" cy="623479"/>
          </a:xfrm>
          <a:custGeom>
            <a:avLst/>
            <a:gdLst/>
            <a:ahLst/>
            <a:cxnLst/>
            <a:rect l="l" t="t" r="r" b="b"/>
            <a:pathLst>
              <a:path w="733505" h="623479">
                <a:moveTo>
                  <a:pt x="0" y="0"/>
                </a:moveTo>
                <a:lnTo>
                  <a:pt x="733505" y="0"/>
                </a:lnTo>
                <a:lnTo>
                  <a:pt x="733505" y="623479"/>
                </a:lnTo>
                <a:lnTo>
                  <a:pt x="0" y="6234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3593926" y="3364808"/>
            <a:ext cx="855142" cy="179580"/>
          </a:xfrm>
          <a:custGeom>
            <a:avLst/>
            <a:gdLst/>
            <a:ahLst/>
            <a:cxnLst/>
            <a:rect l="l" t="t" r="r" b="b"/>
            <a:pathLst>
              <a:path w="855142" h="179580">
                <a:moveTo>
                  <a:pt x="0" y="0"/>
                </a:moveTo>
                <a:lnTo>
                  <a:pt x="855142" y="0"/>
                </a:lnTo>
                <a:lnTo>
                  <a:pt x="855142" y="179580"/>
                </a:lnTo>
                <a:lnTo>
                  <a:pt x="0" y="179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14969938" y="2658450"/>
            <a:ext cx="1389565" cy="1389565"/>
          </a:xfrm>
          <a:custGeom>
            <a:avLst/>
            <a:gdLst/>
            <a:ahLst/>
            <a:cxnLst/>
            <a:rect l="l" t="t" r="r" b="b"/>
            <a:pathLst>
              <a:path w="1389565" h="1389565">
                <a:moveTo>
                  <a:pt x="0" y="0"/>
                </a:moveTo>
                <a:lnTo>
                  <a:pt x="1389565" y="0"/>
                </a:lnTo>
                <a:lnTo>
                  <a:pt x="1389565" y="1389565"/>
                </a:lnTo>
                <a:lnTo>
                  <a:pt x="0" y="138956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7" name="Freeform 17"/>
          <p:cNvSpPr/>
          <p:nvPr/>
        </p:nvSpPr>
        <p:spPr>
          <a:xfrm>
            <a:off x="6046776" y="7166160"/>
            <a:ext cx="783209" cy="1389565"/>
          </a:xfrm>
          <a:custGeom>
            <a:avLst/>
            <a:gdLst/>
            <a:ahLst/>
            <a:cxnLst/>
            <a:rect l="l" t="t" r="r" b="b"/>
            <a:pathLst>
              <a:path w="783209" h="1389565">
                <a:moveTo>
                  <a:pt x="0" y="0"/>
                </a:moveTo>
                <a:lnTo>
                  <a:pt x="783209" y="0"/>
                </a:lnTo>
                <a:lnTo>
                  <a:pt x="783209" y="1389565"/>
                </a:lnTo>
                <a:lnTo>
                  <a:pt x="0" y="138956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8" name="Freeform 18"/>
          <p:cNvSpPr/>
          <p:nvPr/>
        </p:nvSpPr>
        <p:spPr>
          <a:xfrm>
            <a:off x="4554946" y="8013324"/>
            <a:ext cx="855142" cy="179580"/>
          </a:xfrm>
          <a:custGeom>
            <a:avLst/>
            <a:gdLst/>
            <a:ahLst/>
            <a:cxnLst/>
            <a:rect l="l" t="t" r="r" b="b"/>
            <a:pathLst>
              <a:path w="855142" h="179580">
                <a:moveTo>
                  <a:pt x="0" y="0"/>
                </a:moveTo>
                <a:lnTo>
                  <a:pt x="855142" y="0"/>
                </a:lnTo>
                <a:lnTo>
                  <a:pt x="855142" y="179579"/>
                </a:lnTo>
                <a:lnTo>
                  <a:pt x="0" y="1795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7468160" y="8013324"/>
            <a:ext cx="855142" cy="179580"/>
          </a:xfrm>
          <a:custGeom>
            <a:avLst/>
            <a:gdLst/>
            <a:ahLst/>
            <a:cxnLst/>
            <a:rect l="l" t="t" r="r" b="b"/>
            <a:pathLst>
              <a:path w="855142" h="179580">
                <a:moveTo>
                  <a:pt x="0" y="0"/>
                </a:moveTo>
                <a:lnTo>
                  <a:pt x="855142" y="0"/>
                </a:lnTo>
                <a:lnTo>
                  <a:pt x="855142" y="179579"/>
                </a:lnTo>
                <a:lnTo>
                  <a:pt x="0" y="1795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a:off x="8961477" y="7221122"/>
            <a:ext cx="1262500" cy="1414566"/>
          </a:xfrm>
          <a:custGeom>
            <a:avLst/>
            <a:gdLst/>
            <a:ahLst/>
            <a:cxnLst/>
            <a:rect l="l" t="t" r="r" b="b"/>
            <a:pathLst>
              <a:path w="1262500" h="1414566">
                <a:moveTo>
                  <a:pt x="0" y="0"/>
                </a:moveTo>
                <a:lnTo>
                  <a:pt x="1262501" y="0"/>
                </a:lnTo>
                <a:lnTo>
                  <a:pt x="1262501" y="1414566"/>
                </a:lnTo>
                <a:lnTo>
                  <a:pt x="0" y="141456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1" name="Freeform 21"/>
          <p:cNvSpPr/>
          <p:nvPr/>
        </p:nvSpPr>
        <p:spPr>
          <a:xfrm>
            <a:off x="10862153" y="8013324"/>
            <a:ext cx="855142" cy="179580"/>
          </a:xfrm>
          <a:custGeom>
            <a:avLst/>
            <a:gdLst/>
            <a:ahLst/>
            <a:cxnLst/>
            <a:rect l="l" t="t" r="r" b="b"/>
            <a:pathLst>
              <a:path w="855142" h="179580">
                <a:moveTo>
                  <a:pt x="0" y="0"/>
                </a:moveTo>
                <a:lnTo>
                  <a:pt x="855142" y="0"/>
                </a:lnTo>
                <a:lnTo>
                  <a:pt x="855142" y="179579"/>
                </a:lnTo>
                <a:lnTo>
                  <a:pt x="0" y="1795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a:off x="12355470" y="7100195"/>
            <a:ext cx="692631" cy="1601459"/>
          </a:xfrm>
          <a:custGeom>
            <a:avLst/>
            <a:gdLst/>
            <a:ahLst/>
            <a:cxnLst/>
            <a:rect l="l" t="t" r="r" b="b"/>
            <a:pathLst>
              <a:path w="692631" h="1601459">
                <a:moveTo>
                  <a:pt x="0" y="0"/>
                </a:moveTo>
                <a:lnTo>
                  <a:pt x="692631" y="0"/>
                </a:lnTo>
                <a:lnTo>
                  <a:pt x="692631" y="1601458"/>
                </a:lnTo>
                <a:lnTo>
                  <a:pt x="0" y="160145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3" name="Freeform 23"/>
          <p:cNvSpPr/>
          <p:nvPr/>
        </p:nvSpPr>
        <p:spPr>
          <a:xfrm>
            <a:off x="13686276" y="8013324"/>
            <a:ext cx="855142" cy="179580"/>
          </a:xfrm>
          <a:custGeom>
            <a:avLst/>
            <a:gdLst/>
            <a:ahLst/>
            <a:cxnLst/>
            <a:rect l="l" t="t" r="r" b="b"/>
            <a:pathLst>
              <a:path w="855142" h="179580">
                <a:moveTo>
                  <a:pt x="0" y="0"/>
                </a:moveTo>
                <a:lnTo>
                  <a:pt x="855142" y="0"/>
                </a:lnTo>
                <a:lnTo>
                  <a:pt x="855142" y="179579"/>
                </a:lnTo>
                <a:lnTo>
                  <a:pt x="0" y="1795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24"/>
          <p:cNvSpPr/>
          <p:nvPr/>
        </p:nvSpPr>
        <p:spPr>
          <a:xfrm>
            <a:off x="15179593" y="6823311"/>
            <a:ext cx="1657641" cy="2210188"/>
          </a:xfrm>
          <a:custGeom>
            <a:avLst/>
            <a:gdLst/>
            <a:ahLst/>
            <a:cxnLst/>
            <a:rect l="l" t="t" r="r" b="b"/>
            <a:pathLst>
              <a:path w="1657641" h="2210188">
                <a:moveTo>
                  <a:pt x="0" y="0"/>
                </a:moveTo>
                <a:lnTo>
                  <a:pt x="1657641" y="0"/>
                </a:lnTo>
                <a:lnTo>
                  <a:pt x="1657641" y="2210188"/>
                </a:lnTo>
                <a:lnTo>
                  <a:pt x="0" y="2210188"/>
                </a:lnTo>
                <a:lnTo>
                  <a:pt x="0" y="0"/>
                </a:lnTo>
                <a:close/>
              </a:path>
            </a:pathLst>
          </a:custGeom>
          <a:blipFill>
            <a:blip r:embed="rId23"/>
            <a:stretch>
              <a:fillRect/>
            </a:stretch>
          </a:blipFill>
        </p:spPr>
        <p:txBody>
          <a:bodyPr/>
          <a:lstStyle/>
          <a:p>
            <a:endParaRPr lang="en-US"/>
          </a:p>
        </p:txBody>
      </p:sp>
      <p:sp>
        <p:nvSpPr>
          <p:cNvPr id="25" name="TextBox 25"/>
          <p:cNvSpPr txBox="1"/>
          <p:nvPr/>
        </p:nvSpPr>
        <p:spPr>
          <a:xfrm>
            <a:off x="2240608" y="391111"/>
            <a:ext cx="13806784" cy="682625"/>
          </a:xfrm>
          <a:prstGeom prst="rect">
            <a:avLst/>
          </a:prstGeom>
        </p:spPr>
        <p:txBody>
          <a:bodyPr lIns="0" tIns="0" rIns="0" bIns="0" rtlCol="0" anchor="t">
            <a:spAutoFit/>
          </a:bodyPr>
          <a:lstStyle/>
          <a:p>
            <a:pPr algn="ctr">
              <a:lnSpc>
                <a:spcPts val="5199"/>
              </a:lnSpc>
            </a:pPr>
            <a:r>
              <a:rPr lang="en-US" sz="3999" b="1">
                <a:solidFill>
                  <a:srgbClr val="B7260F"/>
                </a:solidFill>
                <a:latin typeface="Poppins Bold"/>
                <a:ea typeface="Poppins Bold"/>
                <a:cs typeface="Poppins Bold"/>
                <a:sym typeface="Poppins Bold"/>
              </a:rPr>
              <a:t>Fermentation Media Preparation </a:t>
            </a:r>
          </a:p>
        </p:txBody>
      </p:sp>
      <p:sp>
        <p:nvSpPr>
          <p:cNvPr id="26" name="TextBox 26"/>
          <p:cNvSpPr txBox="1"/>
          <p:nvPr/>
        </p:nvSpPr>
        <p:spPr>
          <a:xfrm>
            <a:off x="741840" y="4526207"/>
            <a:ext cx="4347190" cy="457835"/>
          </a:xfrm>
          <a:prstGeom prst="rect">
            <a:avLst/>
          </a:prstGeom>
        </p:spPr>
        <p:txBody>
          <a:bodyPr lIns="0" tIns="0" rIns="0" bIns="0" rtlCol="0" anchor="t">
            <a:spAutoFit/>
          </a:bodyPr>
          <a:lstStyle/>
          <a:p>
            <a:pPr algn="ctr">
              <a:lnSpc>
                <a:spcPts val="3640"/>
              </a:lnSpc>
            </a:pPr>
            <a:r>
              <a:rPr lang="en-US" sz="2600">
                <a:solidFill>
                  <a:srgbClr val="FFFFFF"/>
                </a:solidFill>
                <a:latin typeface="Poppins"/>
                <a:ea typeface="Poppins"/>
                <a:cs typeface="Poppins"/>
                <a:sym typeface="Poppins"/>
              </a:rPr>
              <a:t>Tomato pomace</a:t>
            </a:r>
          </a:p>
        </p:txBody>
      </p:sp>
      <p:sp>
        <p:nvSpPr>
          <p:cNvPr id="27" name="TextBox 27"/>
          <p:cNvSpPr txBox="1"/>
          <p:nvPr/>
        </p:nvSpPr>
        <p:spPr>
          <a:xfrm>
            <a:off x="6970405" y="5222476"/>
            <a:ext cx="4347190" cy="457835"/>
          </a:xfrm>
          <a:prstGeom prst="rect">
            <a:avLst/>
          </a:prstGeom>
        </p:spPr>
        <p:txBody>
          <a:bodyPr lIns="0" tIns="0" rIns="0" bIns="0" rtlCol="0" anchor="t">
            <a:spAutoFit/>
          </a:bodyPr>
          <a:lstStyle/>
          <a:p>
            <a:pPr algn="ctr">
              <a:lnSpc>
                <a:spcPts val="3640"/>
              </a:lnSpc>
            </a:pPr>
            <a:r>
              <a:rPr lang="en-US" sz="2600">
                <a:solidFill>
                  <a:srgbClr val="FFFFFF"/>
                </a:solidFill>
                <a:latin typeface="Poppins"/>
                <a:ea typeface="Poppins"/>
                <a:cs typeface="Poppins"/>
                <a:sym typeface="Poppins"/>
              </a:rPr>
              <a:t>121 C, 15 min</a:t>
            </a:r>
          </a:p>
        </p:txBody>
      </p:sp>
      <p:sp>
        <p:nvSpPr>
          <p:cNvPr id="28" name="TextBox 28"/>
          <p:cNvSpPr txBox="1"/>
          <p:nvPr/>
        </p:nvSpPr>
        <p:spPr>
          <a:xfrm>
            <a:off x="6970405" y="4297607"/>
            <a:ext cx="4347190" cy="915035"/>
          </a:xfrm>
          <a:prstGeom prst="rect">
            <a:avLst/>
          </a:prstGeom>
        </p:spPr>
        <p:txBody>
          <a:bodyPr lIns="0" tIns="0" rIns="0" bIns="0" rtlCol="0" anchor="t">
            <a:spAutoFit/>
          </a:bodyPr>
          <a:lstStyle/>
          <a:p>
            <a:pPr algn="ctr">
              <a:lnSpc>
                <a:spcPts val="3640"/>
              </a:lnSpc>
            </a:pPr>
            <a:r>
              <a:rPr lang="en-US" sz="2600">
                <a:solidFill>
                  <a:srgbClr val="FFFFFF"/>
                </a:solidFill>
                <a:latin typeface="Poppins"/>
                <a:ea typeface="Poppins"/>
                <a:cs typeface="Poppins"/>
                <a:sym typeface="Poppins"/>
              </a:rPr>
              <a:t>Hydrothermal Pretreatment</a:t>
            </a:r>
          </a:p>
        </p:txBody>
      </p:sp>
      <p:sp>
        <p:nvSpPr>
          <p:cNvPr id="29" name="TextBox 29"/>
          <p:cNvSpPr txBox="1"/>
          <p:nvPr/>
        </p:nvSpPr>
        <p:spPr>
          <a:xfrm>
            <a:off x="12012314" y="4297607"/>
            <a:ext cx="4347190" cy="457835"/>
          </a:xfrm>
          <a:prstGeom prst="rect">
            <a:avLst/>
          </a:prstGeom>
        </p:spPr>
        <p:txBody>
          <a:bodyPr lIns="0" tIns="0" rIns="0" bIns="0" rtlCol="0" anchor="t">
            <a:spAutoFit/>
          </a:bodyPr>
          <a:lstStyle/>
          <a:p>
            <a:pPr algn="ctr">
              <a:lnSpc>
                <a:spcPts val="3640"/>
              </a:lnSpc>
            </a:pPr>
            <a:r>
              <a:rPr lang="en-US" sz="2600">
                <a:solidFill>
                  <a:srgbClr val="FFFFFF"/>
                </a:solidFill>
                <a:latin typeface="Poppins"/>
                <a:ea typeface="Poppins"/>
                <a:cs typeface="Poppins"/>
                <a:sym typeface="Poppins"/>
              </a:rPr>
              <a:t>Enzymatic Hydrolysis</a:t>
            </a:r>
          </a:p>
        </p:txBody>
      </p:sp>
      <p:sp>
        <p:nvSpPr>
          <p:cNvPr id="30" name="TextBox 30"/>
          <p:cNvSpPr txBox="1"/>
          <p:nvPr/>
        </p:nvSpPr>
        <p:spPr>
          <a:xfrm>
            <a:off x="12012314" y="4755442"/>
            <a:ext cx="4347190" cy="457835"/>
          </a:xfrm>
          <a:prstGeom prst="rect">
            <a:avLst/>
          </a:prstGeom>
        </p:spPr>
        <p:txBody>
          <a:bodyPr lIns="0" tIns="0" rIns="0" bIns="0" rtlCol="0" anchor="t">
            <a:spAutoFit/>
          </a:bodyPr>
          <a:lstStyle/>
          <a:p>
            <a:pPr algn="ctr">
              <a:lnSpc>
                <a:spcPts val="3640"/>
              </a:lnSpc>
            </a:pPr>
            <a:r>
              <a:rPr lang="en-US" sz="2600">
                <a:solidFill>
                  <a:srgbClr val="FFFFFF"/>
                </a:solidFill>
                <a:latin typeface="Poppins"/>
                <a:ea typeface="Poppins"/>
                <a:cs typeface="Poppins"/>
                <a:sym typeface="Poppins"/>
              </a:rPr>
              <a:t>50 C, 75 rpm for 18 h</a:t>
            </a:r>
          </a:p>
        </p:txBody>
      </p:sp>
      <p:sp>
        <p:nvSpPr>
          <p:cNvPr id="31" name="TextBox 31"/>
          <p:cNvSpPr txBox="1"/>
          <p:nvPr/>
        </p:nvSpPr>
        <p:spPr>
          <a:xfrm>
            <a:off x="12012314" y="1538358"/>
            <a:ext cx="4347190" cy="325754"/>
          </a:xfrm>
          <a:prstGeom prst="rect">
            <a:avLst/>
          </a:prstGeom>
        </p:spPr>
        <p:txBody>
          <a:bodyPr lIns="0" tIns="0" rIns="0" bIns="0" rtlCol="0" anchor="t">
            <a:spAutoFit/>
          </a:bodyPr>
          <a:lstStyle/>
          <a:p>
            <a:pPr algn="ctr">
              <a:lnSpc>
                <a:spcPts val="2520"/>
              </a:lnSpc>
            </a:pPr>
            <a:r>
              <a:rPr lang="en-US" sz="1800">
                <a:solidFill>
                  <a:srgbClr val="FFFFFF"/>
                </a:solidFill>
                <a:latin typeface="Poppins"/>
                <a:ea typeface="Poppins"/>
                <a:cs typeface="Poppins"/>
                <a:sym typeface="Poppins"/>
              </a:rPr>
              <a:t>Cellulase and pectinase</a:t>
            </a:r>
          </a:p>
        </p:txBody>
      </p:sp>
      <p:sp>
        <p:nvSpPr>
          <p:cNvPr id="32" name="TextBox 32"/>
          <p:cNvSpPr txBox="1"/>
          <p:nvPr/>
        </p:nvSpPr>
        <p:spPr>
          <a:xfrm>
            <a:off x="4277950" y="8879575"/>
            <a:ext cx="4347190" cy="457835"/>
          </a:xfrm>
          <a:prstGeom prst="rect">
            <a:avLst/>
          </a:prstGeom>
        </p:spPr>
        <p:txBody>
          <a:bodyPr lIns="0" tIns="0" rIns="0" bIns="0" rtlCol="0" anchor="t">
            <a:spAutoFit/>
          </a:bodyPr>
          <a:lstStyle/>
          <a:p>
            <a:pPr algn="ctr">
              <a:lnSpc>
                <a:spcPts val="3640"/>
              </a:lnSpc>
            </a:pPr>
            <a:r>
              <a:rPr lang="en-US" sz="2600">
                <a:solidFill>
                  <a:srgbClr val="FFFFFF"/>
                </a:solidFill>
                <a:latin typeface="Poppins"/>
                <a:ea typeface="Poppins"/>
                <a:cs typeface="Poppins"/>
                <a:sym typeface="Poppins"/>
              </a:rPr>
              <a:t>Filtration</a:t>
            </a:r>
          </a:p>
        </p:txBody>
      </p:sp>
      <p:sp>
        <p:nvSpPr>
          <p:cNvPr id="33" name="TextBox 33"/>
          <p:cNvSpPr txBox="1"/>
          <p:nvPr/>
        </p:nvSpPr>
        <p:spPr>
          <a:xfrm>
            <a:off x="7419133" y="8879575"/>
            <a:ext cx="4347190" cy="457835"/>
          </a:xfrm>
          <a:prstGeom prst="rect">
            <a:avLst/>
          </a:prstGeom>
        </p:spPr>
        <p:txBody>
          <a:bodyPr lIns="0" tIns="0" rIns="0" bIns="0" rtlCol="0" anchor="t">
            <a:spAutoFit/>
          </a:bodyPr>
          <a:lstStyle/>
          <a:p>
            <a:pPr algn="ctr">
              <a:lnSpc>
                <a:spcPts val="3640"/>
              </a:lnSpc>
            </a:pPr>
            <a:r>
              <a:rPr lang="en-US" sz="2600">
                <a:solidFill>
                  <a:srgbClr val="FFFFFF"/>
                </a:solidFill>
                <a:latin typeface="Poppins"/>
                <a:ea typeface="Poppins"/>
                <a:cs typeface="Poppins"/>
                <a:sym typeface="Poppins"/>
              </a:rPr>
              <a:t>Centrifuge</a:t>
            </a:r>
          </a:p>
        </p:txBody>
      </p:sp>
      <p:sp>
        <p:nvSpPr>
          <p:cNvPr id="34" name="TextBox 34"/>
          <p:cNvSpPr txBox="1"/>
          <p:nvPr/>
        </p:nvSpPr>
        <p:spPr>
          <a:xfrm>
            <a:off x="13834818" y="8879575"/>
            <a:ext cx="4347190" cy="915035"/>
          </a:xfrm>
          <a:prstGeom prst="rect">
            <a:avLst/>
          </a:prstGeom>
        </p:spPr>
        <p:txBody>
          <a:bodyPr lIns="0" tIns="0" rIns="0" bIns="0" rtlCol="0" anchor="t">
            <a:spAutoFit/>
          </a:bodyPr>
          <a:lstStyle/>
          <a:p>
            <a:pPr algn="ctr">
              <a:lnSpc>
                <a:spcPts val="3640"/>
              </a:lnSpc>
            </a:pPr>
            <a:r>
              <a:rPr lang="en-US" sz="2600">
                <a:solidFill>
                  <a:srgbClr val="FFFFFF"/>
                </a:solidFill>
                <a:latin typeface="Poppins"/>
                <a:ea typeface="Poppins"/>
                <a:cs typeface="Poppins"/>
                <a:sym typeface="Poppins"/>
              </a:rPr>
              <a:t>1.5 L working </a:t>
            </a:r>
          </a:p>
          <a:p>
            <a:pPr algn="ctr">
              <a:lnSpc>
                <a:spcPts val="3640"/>
              </a:lnSpc>
            </a:pPr>
            <a:r>
              <a:rPr lang="en-US" sz="2600">
                <a:solidFill>
                  <a:srgbClr val="FFFFFF"/>
                </a:solidFill>
                <a:latin typeface="Poppins"/>
                <a:ea typeface="Poppins"/>
                <a:cs typeface="Poppins"/>
                <a:sym typeface="Poppins"/>
              </a:rPr>
              <a:t>volume</a:t>
            </a:r>
          </a:p>
        </p:txBody>
      </p:sp>
      <p:grpSp>
        <p:nvGrpSpPr>
          <p:cNvPr id="35" name="Group 35"/>
          <p:cNvGrpSpPr/>
          <p:nvPr/>
        </p:nvGrpSpPr>
        <p:grpSpPr>
          <a:xfrm>
            <a:off x="2057362" y="6880355"/>
            <a:ext cx="1778011" cy="1821298"/>
            <a:chOff x="0" y="0"/>
            <a:chExt cx="2086610" cy="2137410"/>
          </a:xfrm>
        </p:grpSpPr>
        <p:sp>
          <p:nvSpPr>
            <p:cNvPr id="36" name="Freeform 36"/>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4"/>
              <a:stretch>
                <a:fillRect t="-15243" b="-15243"/>
              </a:stretch>
            </a:blipFill>
          </p:spPr>
          <p:txBody>
            <a:bodyPr/>
            <a:lstStyle/>
            <a:p>
              <a:endParaRPr lang="en-US"/>
            </a:p>
          </p:txBody>
        </p:sp>
      </p:grpSp>
      <p:sp>
        <p:nvSpPr>
          <p:cNvPr id="37" name="TextBox 37"/>
          <p:cNvSpPr txBox="1"/>
          <p:nvPr/>
        </p:nvSpPr>
        <p:spPr>
          <a:xfrm>
            <a:off x="772773" y="8879575"/>
            <a:ext cx="4347190" cy="457835"/>
          </a:xfrm>
          <a:prstGeom prst="rect">
            <a:avLst/>
          </a:prstGeom>
        </p:spPr>
        <p:txBody>
          <a:bodyPr lIns="0" tIns="0" rIns="0" bIns="0" rtlCol="0" anchor="t">
            <a:spAutoFit/>
          </a:bodyPr>
          <a:lstStyle/>
          <a:p>
            <a:pPr algn="ctr">
              <a:lnSpc>
                <a:spcPts val="3640"/>
              </a:lnSpc>
            </a:pPr>
            <a:r>
              <a:rPr lang="en-US" sz="2600">
                <a:solidFill>
                  <a:srgbClr val="FFFFFF"/>
                </a:solidFill>
                <a:latin typeface="Poppins"/>
                <a:ea typeface="Poppins"/>
                <a:cs typeface="Poppins"/>
                <a:sym typeface="Poppins"/>
              </a:rPr>
              <a:t>After hydrolysis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a:off x="1812263" y="3090080"/>
            <a:ext cx="3494879" cy="3036176"/>
          </a:xfrm>
          <a:custGeom>
            <a:avLst/>
            <a:gdLst/>
            <a:ahLst/>
            <a:cxnLst/>
            <a:rect l="l" t="t" r="r" b="b"/>
            <a:pathLst>
              <a:path w="3494879" h="3036176">
                <a:moveTo>
                  <a:pt x="0" y="0"/>
                </a:moveTo>
                <a:lnTo>
                  <a:pt x="3494879" y="0"/>
                </a:lnTo>
                <a:lnTo>
                  <a:pt x="3494879" y="3036176"/>
                </a:lnTo>
                <a:lnTo>
                  <a:pt x="0" y="3036176"/>
                </a:lnTo>
                <a:lnTo>
                  <a:pt x="0" y="0"/>
                </a:lnTo>
                <a:close/>
              </a:path>
            </a:pathLst>
          </a:custGeom>
          <a:blipFill>
            <a:blip r:embed="rId3"/>
            <a:stretch>
              <a:fillRect/>
            </a:stretch>
          </a:blipFill>
        </p:spPr>
        <p:txBody>
          <a:bodyPr/>
          <a:lstStyle/>
          <a:p>
            <a:endParaRPr lang="en-US"/>
          </a:p>
        </p:txBody>
      </p:sp>
      <p:sp>
        <p:nvSpPr>
          <p:cNvPr id="3" name="Freeform 3"/>
          <p:cNvSpPr/>
          <p:nvPr/>
        </p:nvSpPr>
        <p:spPr>
          <a:xfrm>
            <a:off x="7396561" y="3090080"/>
            <a:ext cx="3494879" cy="3036176"/>
          </a:xfrm>
          <a:custGeom>
            <a:avLst/>
            <a:gdLst/>
            <a:ahLst/>
            <a:cxnLst/>
            <a:rect l="l" t="t" r="r" b="b"/>
            <a:pathLst>
              <a:path w="3494879" h="3036176">
                <a:moveTo>
                  <a:pt x="0" y="0"/>
                </a:moveTo>
                <a:lnTo>
                  <a:pt x="3494878" y="0"/>
                </a:lnTo>
                <a:lnTo>
                  <a:pt x="3494878" y="3036176"/>
                </a:lnTo>
                <a:lnTo>
                  <a:pt x="0" y="3036176"/>
                </a:lnTo>
                <a:lnTo>
                  <a:pt x="0" y="0"/>
                </a:lnTo>
                <a:close/>
              </a:path>
            </a:pathLst>
          </a:custGeom>
          <a:blipFill>
            <a:blip r:embed="rId3"/>
            <a:stretch>
              <a:fillRect/>
            </a:stretch>
          </a:blipFill>
        </p:spPr>
        <p:txBody>
          <a:bodyPr/>
          <a:lstStyle/>
          <a:p>
            <a:endParaRPr lang="en-US"/>
          </a:p>
        </p:txBody>
      </p:sp>
      <p:sp>
        <p:nvSpPr>
          <p:cNvPr id="4" name="Freeform 4"/>
          <p:cNvSpPr/>
          <p:nvPr/>
        </p:nvSpPr>
        <p:spPr>
          <a:xfrm>
            <a:off x="12984470" y="3090080"/>
            <a:ext cx="3494879" cy="3036176"/>
          </a:xfrm>
          <a:custGeom>
            <a:avLst/>
            <a:gdLst/>
            <a:ahLst/>
            <a:cxnLst/>
            <a:rect l="l" t="t" r="r" b="b"/>
            <a:pathLst>
              <a:path w="3494879" h="3036176">
                <a:moveTo>
                  <a:pt x="0" y="0"/>
                </a:moveTo>
                <a:lnTo>
                  <a:pt x="3494879" y="0"/>
                </a:lnTo>
                <a:lnTo>
                  <a:pt x="3494879" y="3036176"/>
                </a:lnTo>
                <a:lnTo>
                  <a:pt x="0" y="3036176"/>
                </a:lnTo>
                <a:lnTo>
                  <a:pt x="0" y="0"/>
                </a:lnTo>
                <a:close/>
              </a:path>
            </a:pathLst>
          </a:custGeom>
          <a:blipFill>
            <a:blip r:embed="rId3"/>
            <a:stretch>
              <a:fillRect/>
            </a:stretch>
          </a:blipFill>
        </p:spPr>
        <p:txBody>
          <a:bodyPr/>
          <a:lstStyle/>
          <a:p>
            <a:endParaRPr lang="en-US"/>
          </a:p>
        </p:txBody>
      </p:sp>
      <p:sp>
        <p:nvSpPr>
          <p:cNvPr id="5" name="Freeform 5"/>
          <p:cNvSpPr/>
          <p:nvPr/>
        </p:nvSpPr>
        <p:spPr>
          <a:xfrm rot="6321299" flipH="1">
            <a:off x="2075747" y="5760268"/>
            <a:ext cx="1311766" cy="582096"/>
          </a:xfrm>
          <a:custGeom>
            <a:avLst/>
            <a:gdLst/>
            <a:ahLst/>
            <a:cxnLst/>
            <a:rect l="l" t="t" r="r" b="b"/>
            <a:pathLst>
              <a:path w="1311766" h="582096">
                <a:moveTo>
                  <a:pt x="1311767" y="0"/>
                </a:moveTo>
                <a:lnTo>
                  <a:pt x="0" y="0"/>
                </a:lnTo>
                <a:lnTo>
                  <a:pt x="0" y="582097"/>
                </a:lnTo>
                <a:lnTo>
                  <a:pt x="1311767" y="582097"/>
                </a:lnTo>
                <a:lnTo>
                  <a:pt x="131176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6970405" y="5420994"/>
            <a:ext cx="4347190" cy="391794"/>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(v/v)</a:t>
            </a:r>
          </a:p>
        </p:txBody>
      </p:sp>
      <p:sp>
        <p:nvSpPr>
          <p:cNvPr id="7" name="TextBox 7"/>
          <p:cNvSpPr txBox="1"/>
          <p:nvPr/>
        </p:nvSpPr>
        <p:spPr>
          <a:xfrm>
            <a:off x="12558314" y="5390806"/>
            <a:ext cx="4347190" cy="391794"/>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(day)</a:t>
            </a:r>
          </a:p>
        </p:txBody>
      </p:sp>
      <p:sp>
        <p:nvSpPr>
          <p:cNvPr id="8" name="TextBox 8"/>
          <p:cNvSpPr txBox="1"/>
          <p:nvPr/>
        </p:nvSpPr>
        <p:spPr>
          <a:xfrm>
            <a:off x="6970405" y="6491019"/>
            <a:ext cx="4347190" cy="1863725"/>
          </a:xfrm>
          <a:prstGeom prst="rect">
            <a:avLst/>
          </a:prstGeom>
        </p:spPr>
        <p:txBody>
          <a:bodyPr lIns="0" tIns="0" rIns="0" bIns="0" rtlCol="0" anchor="t">
            <a:spAutoFit/>
          </a:bodyPr>
          <a:lstStyle/>
          <a:p>
            <a:pPr algn="ctr">
              <a:lnSpc>
                <a:spcPts val="4899"/>
              </a:lnSpc>
            </a:pPr>
            <a:r>
              <a:rPr lang="en-US" sz="3499" b="1">
                <a:solidFill>
                  <a:srgbClr val="B7260F"/>
                </a:solidFill>
                <a:latin typeface="Poppins Bold"/>
                <a:ea typeface="Poppins Bold"/>
                <a:cs typeface="Poppins Bold"/>
                <a:sym typeface="Poppins Bold"/>
              </a:rPr>
              <a:t>1%</a:t>
            </a:r>
          </a:p>
          <a:p>
            <a:pPr algn="ctr">
              <a:lnSpc>
                <a:spcPts val="4899"/>
              </a:lnSpc>
            </a:pPr>
            <a:r>
              <a:rPr lang="en-US" sz="3499" b="1">
                <a:solidFill>
                  <a:srgbClr val="B7260F"/>
                </a:solidFill>
                <a:latin typeface="Poppins Bold"/>
                <a:ea typeface="Poppins Bold"/>
                <a:cs typeface="Poppins Bold"/>
                <a:sym typeface="Poppins Bold"/>
              </a:rPr>
              <a:t>2%</a:t>
            </a:r>
          </a:p>
          <a:p>
            <a:pPr algn="ctr">
              <a:lnSpc>
                <a:spcPts val="4899"/>
              </a:lnSpc>
            </a:pPr>
            <a:r>
              <a:rPr lang="en-US" sz="3499" b="1">
                <a:solidFill>
                  <a:srgbClr val="B7260F"/>
                </a:solidFill>
                <a:latin typeface="Poppins Bold"/>
                <a:ea typeface="Poppins Bold"/>
                <a:cs typeface="Poppins Bold"/>
                <a:sym typeface="Poppins Bold"/>
              </a:rPr>
              <a:t>3%</a:t>
            </a:r>
          </a:p>
        </p:txBody>
      </p:sp>
      <p:sp>
        <p:nvSpPr>
          <p:cNvPr id="9" name="TextBox 9"/>
          <p:cNvSpPr txBox="1"/>
          <p:nvPr/>
        </p:nvSpPr>
        <p:spPr>
          <a:xfrm>
            <a:off x="12558314" y="6491019"/>
            <a:ext cx="4347190" cy="1863725"/>
          </a:xfrm>
          <a:prstGeom prst="rect">
            <a:avLst/>
          </a:prstGeom>
        </p:spPr>
        <p:txBody>
          <a:bodyPr lIns="0" tIns="0" rIns="0" bIns="0" rtlCol="0" anchor="t">
            <a:spAutoFit/>
          </a:bodyPr>
          <a:lstStyle/>
          <a:p>
            <a:pPr algn="ctr">
              <a:lnSpc>
                <a:spcPts val="4899"/>
              </a:lnSpc>
            </a:pPr>
            <a:r>
              <a:rPr lang="en-US" sz="3499" b="1">
                <a:solidFill>
                  <a:srgbClr val="B7260F"/>
                </a:solidFill>
                <a:latin typeface="Poppins Bold"/>
                <a:ea typeface="Poppins Bold"/>
                <a:cs typeface="Poppins Bold"/>
                <a:sym typeface="Poppins Bold"/>
              </a:rPr>
              <a:t>1</a:t>
            </a:r>
          </a:p>
          <a:p>
            <a:pPr algn="ctr">
              <a:lnSpc>
                <a:spcPts val="4899"/>
              </a:lnSpc>
            </a:pPr>
            <a:r>
              <a:rPr lang="en-US" sz="3499" b="1">
                <a:solidFill>
                  <a:srgbClr val="B7260F"/>
                </a:solidFill>
                <a:latin typeface="Poppins Bold"/>
                <a:ea typeface="Poppins Bold"/>
                <a:cs typeface="Poppins Bold"/>
                <a:sym typeface="Poppins Bold"/>
              </a:rPr>
              <a:t>3</a:t>
            </a:r>
          </a:p>
          <a:p>
            <a:pPr algn="ctr">
              <a:lnSpc>
                <a:spcPts val="4899"/>
              </a:lnSpc>
            </a:pPr>
            <a:r>
              <a:rPr lang="en-US" sz="3499" b="1">
                <a:solidFill>
                  <a:srgbClr val="B7260F"/>
                </a:solidFill>
                <a:latin typeface="Poppins Bold"/>
                <a:ea typeface="Poppins Bold"/>
                <a:cs typeface="Poppins Bold"/>
                <a:sym typeface="Poppins Bold"/>
              </a:rPr>
              <a:t>5</a:t>
            </a:r>
          </a:p>
        </p:txBody>
      </p:sp>
      <p:sp>
        <p:nvSpPr>
          <p:cNvPr id="10" name="Freeform 10"/>
          <p:cNvSpPr/>
          <p:nvPr/>
        </p:nvSpPr>
        <p:spPr>
          <a:xfrm rot="6321299" flipH="1">
            <a:off x="7794827" y="5896636"/>
            <a:ext cx="1311766" cy="582096"/>
          </a:xfrm>
          <a:custGeom>
            <a:avLst/>
            <a:gdLst/>
            <a:ahLst/>
            <a:cxnLst/>
            <a:rect l="l" t="t" r="r" b="b"/>
            <a:pathLst>
              <a:path w="1311766" h="582096">
                <a:moveTo>
                  <a:pt x="1311766" y="0"/>
                </a:moveTo>
                <a:lnTo>
                  <a:pt x="0" y="0"/>
                </a:lnTo>
                <a:lnTo>
                  <a:pt x="0" y="582096"/>
                </a:lnTo>
                <a:lnTo>
                  <a:pt x="1311766" y="582096"/>
                </a:lnTo>
                <a:lnTo>
                  <a:pt x="131176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6321299" flipH="1">
            <a:off x="13382998" y="5896636"/>
            <a:ext cx="1311766" cy="582096"/>
          </a:xfrm>
          <a:custGeom>
            <a:avLst/>
            <a:gdLst/>
            <a:ahLst/>
            <a:cxnLst/>
            <a:rect l="l" t="t" r="r" b="b"/>
            <a:pathLst>
              <a:path w="1311766" h="582096">
                <a:moveTo>
                  <a:pt x="1311766" y="0"/>
                </a:moveTo>
                <a:lnTo>
                  <a:pt x="0" y="0"/>
                </a:lnTo>
                <a:lnTo>
                  <a:pt x="0" y="582096"/>
                </a:lnTo>
                <a:lnTo>
                  <a:pt x="1311766" y="582096"/>
                </a:lnTo>
                <a:lnTo>
                  <a:pt x="131176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rot="-5215219">
            <a:off x="3485399" y="6202940"/>
            <a:ext cx="1876941" cy="802392"/>
          </a:xfrm>
          <a:custGeom>
            <a:avLst/>
            <a:gdLst/>
            <a:ahLst/>
            <a:cxnLst/>
            <a:rect l="l" t="t" r="r" b="b"/>
            <a:pathLst>
              <a:path w="1876941" h="802392">
                <a:moveTo>
                  <a:pt x="0" y="0"/>
                </a:moveTo>
                <a:lnTo>
                  <a:pt x="1876941" y="0"/>
                </a:lnTo>
                <a:lnTo>
                  <a:pt x="1876941" y="802393"/>
                </a:lnTo>
                <a:lnTo>
                  <a:pt x="0" y="8023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6970405" y="4203356"/>
            <a:ext cx="4347190" cy="1244600"/>
          </a:xfrm>
          <a:prstGeom prst="rect">
            <a:avLst/>
          </a:prstGeom>
        </p:spPr>
        <p:txBody>
          <a:bodyPr lIns="0" tIns="0" rIns="0" bIns="0" rtlCol="0" anchor="t">
            <a:spAutoFit/>
          </a:bodyPr>
          <a:lstStyle/>
          <a:p>
            <a:pPr algn="ctr">
              <a:lnSpc>
                <a:spcPts val="4899"/>
              </a:lnSpc>
            </a:pPr>
            <a:r>
              <a:rPr lang="en-US" sz="3499">
                <a:solidFill>
                  <a:srgbClr val="FFFFFF"/>
                </a:solidFill>
                <a:latin typeface="Poppins"/>
                <a:ea typeface="Poppins"/>
                <a:cs typeface="Poppins"/>
                <a:sym typeface="Poppins"/>
              </a:rPr>
              <a:t>Inoculum </a:t>
            </a:r>
          </a:p>
          <a:p>
            <a:pPr algn="ctr">
              <a:lnSpc>
                <a:spcPts val="4899"/>
              </a:lnSpc>
            </a:pPr>
            <a:r>
              <a:rPr lang="en-US" sz="3499">
                <a:solidFill>
                  <a:srgbClr val="FFFFFF"/>
                </a:solidFill>
                <a:latin typeface="Poppins"/>
                <a:ea typeface="Poppins"/>
                <a:cs typeface="Poppins"/>
                <a:sym typeface="Poppins"/>
              </a:rPr>
              <a:t>volume</a:t>
            </a:r>
          </a:p>
        </p:txBody>
      </p:sp>
      <p:sp>
        <p:nvSpPr>
          <p:cNvPr id="14" name="TextBox 14"/>
          <p:cNvSpPr txBox="1"/>
          <p:nvPr/>
        </p:nvSpPr>
        <p:spPr>
          <a:xfrm>
            <a:off x="12558314" y="4203356"/>
            <a:ext cx="4347190" cy="1244600"/>
          </a:xfrm>
          <a:prstGeom prst="rect">
            <a:avLst/>
          </a:prstGeom>
        </p:spPr>
        <p:txBody>
          <a:bodyPr lIns="0" tIns="0" rIns="0" bIns="0" rtlCol="0" anchor="t">
            <a:spAutoFit/>
          </a:bodyPr>
          <a:lstStyle/>
          <a:p>
            <a:pPr algn="ctr">
              <a:lnSpc>
                <a:spcPts val="4899"/>
              </a:lnSpc>
            </a:pPr>
            <a:r>
              <a:rPr lang="en-US" sz="3499">
                <a:solidFill>
                  <a:srgbClr val="FFFFFF"/>
                </a:solidFill>
                <a:latin typeface="Poppins"/>
                <a:ea typeface="Poppins"/>
                <a:cs typeface="Poppins"/>
                <a:sym typeface="Poppins"/>
              </a:rPr>
              <a:t>Fermentation</a:t>
            </a:r>
          </a:p>
          <a:p>
            <a:pPr algn="ctr">
              <a:lnSpc>
                <a:spcPts val="4899"/>
              </a:lnSpc>
            </a:pPr>
            <a:r>
              <a:rPr lang="en-US" sz="3499">
                <a:solidFill>
                  <a:srgbClr val="FFFFFF"/>
                </a:solidFill>
                <a:latin typeface="Poppins"/>
                <a:ea typeface="Poppins"/>
                <a:cs typeface="Poppins"/>
                <a:sym typeface="Poppins"/>
              </a:rPr>
              <a:t>period</a:t>
            </a:r>
          </a:p>
        </p:txBody>
      </p:sp>
      <p:sp>
        <p:nvSpPr>
          <p:cNvPr id="15" name="TextBox 15"/>
          <p:cNvSpPr txBox="1"/>
          <p:nvPr/>
        </p:nvSpPr>
        <p:spPr>
          <a:xfrm>
            <a:off x="1386108" y="6491019"/>
            <a:ext cx="4347190" cy="1863725"/>
          </a:xfrm>
          <a:prstGeom prst="rect">
            <a:avLst/>
          </a:prstGeom>
        </p:spPr>
        <p:txBody>
          <a:bodyPr lIns="0" tIns="0" rIns="0" bIns="0" rtlCol="0" anchor="t">
            <a:spAutoFit/>
          </a:bodyPr>
          <a:lstStyle/>
          <a:p>
            <a:pPr algn="ctr">
              <a:lnSpc>
                <a:spcPts val="4899"/>
              </a:lnSpc>
            </a:pPr>
            <a:r>
              <a:rPr lang="en-US" sz="3499" b="1">
                <a:solidFill>
                  <a:srgbClr val="B7260F"/>
                </a:solidFill>
                <a:latin typeface="Poppins Bold"/>
                <a:ea typeface="Poppins Bold"/>
                <a:cs typeface="Poppins Bold"/>
                <a:sym typeface="Poppins Bold"/>
              </a:rPr>
              <a:t>5%</a:t>
            </a:r>
          </a:p>
          <a:p>
            <a:pPr algn="ctr">
              <a:lnSpc>
                <a:spcPts val="4899"/>
              </a:lnSpc>
            </a:pPr>
            <a:r>
              <a:rPr lang="en-US" sz="3499" b="1">
                <a:solidFill>
                  <a:srgbClr val="B7260F"/>
                </a:solidFill>
                <a:latin typeface="Poppins Bold"/>
                <a:ea typeface="Poppins Bold"/>
                <a:cs typeface="Poppins Bold"/>
                <a:sym typeface="Poppins Bold"/>
              </a:rPr>
              <a:t>10%</a:t>
            </a:r>
          </a:p>
          <a:p>
            <a:pPr algn="ctr">
              <a:lnSpc>
                <a:spcPts val="4899"/>
              </a:lnSpc>
            </a:pPr>
            <a:r>
              <a:rPr lang="en-US" sz="3499" b="1">
                <a:solidFill>
                  <a:srgbClr val="B7260F"/>
                </a:solidFill>
                <a:latin typeface="Poppins Bold"/>
                <a:ea typeface="Poppins Bold"/>
                <a:cs typeface="Poppins Bold"/>
                <a:sym typeface="Poppins Bold"/>
              </a:rPr>
              <a:t>15%</a:t>
            </a:r>
          </a:p>
        </p:txBody>
      </p:sp>
      <p:sp>
        <p:nvSpPr>
          <p:cNvPr id="16" name="TextBox 16"/>
          <p:cNvSpPr txBox="1"/>
          <p:nvPr/>
        </p:nvSpPr>
        <p:spPr>
          <a:xfrm>
            <a:off x="1386108" y="5086350"/>
            <a:ext cx="4347190" cy="391794"/>
          </a:xfrm>
          <a:prstGeom prst="rect">
            <a:avLst/>
          </a:prstGeom>
        </p:spPr>
        <p:txBody>
          <a:bodyPr lIns="0" tIns="0" rIns="0" bIns="0" rtlCol="0" anchor="t">
            <a:spAutoFit/>
          </a:bodyPr>
          <a:lstStyle/>
          <a:p>
            <a:pPr algn="ctr">
              <a:lnSpc>
                <a:spcPts val="3080"/>
              </a:lnSpc>
            </a:pPr>
            <a:r>
              <a:rPr lang="en-US" sz="2200">
                <a:solidFill>
                  <a:srgbClr val="FFFFFF"/>
                </a:solidFill>
                <a:latin typeface="Poppins"/>
                <a:ea typeface="Poppins"/>
                <a:cs typeface="Poppins"/>
                <a:sym typeface="Poppins"/>
              </a:rPr>
              <a:t>(w/v)</a:t>
            </a:r>
          </a:p>
        </p:txBody>
      </p:sp>
      <p:sp>
        <p:nvSpPr>
          <p:cNvPr id="17" name="Freeform 17"/>
          <p:cNvSpPr/>
          <p:nvPr/>
        </p:nvSpPr>
        <p:spPr>
          <a:xfrm rot="-5215219">
            <a:off x="9035221" y="6202940"/>
            <a:ext cx="1876941" cy="802392"/>
          </a:xfrm>
          <a:custGeom>
            <a:avLst/>
            <a:gdLst/>
            <a:ahLst/>
            <a:cxnLst/>
            <a:rect l="l" t="t" r="r" b="b"/>
            <a:pathLst>
              <a:path w="1876941" h="802392">
                <a:moveTo>
                  <a:pt x="0" y="0"/>
                </a:moveTo>
                <a:lnTo>
                  <a:pt x="1876941" y="0"/>
                </a:lnTo>
                <a:lnTo>
                  <a:pt x="1876941" y="802393"/>
                </a:lnTo>
                <a:lnTo>
                  <a:pt x="0" y="8023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5215219">
            <a:off x="14491012" y="6202940"/>
            <a:ext cx="1876941" cy="802392"/>
          </a:xfrm>
          <a:custGeom>
            <a:avLst/>
            <a:gdLst/>
            <a:ahLst/>
            <a:cxnLst/>
            <a:rect l="l" t="t" r="r" b="b"/>
            <a:pathLst>
              <a:path w="1876941" h="802392">
                <a:moveTo>
                  <a:pt x="0" y="0"/>
                </a:moveTo>
                <a:lnTo>
                  <a:pt x="1876941" y="0"/>
                </a:lnTo>
                <a:lnTo>
                  <a:pt x="1876941" y="802393"/>
                </a:lnTo>
                <a:lnTo>
                  <a:pt x="0" y="8023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rot="-5215219" flipV="1">
            <a:off x="1177751" y="6181018"/>
            <a:ext cx="2712691" cy="1159676"/>
          </a:xfrm>
          <a:custGeom>
            <a:avLst/>
            <a:gdLst/>
            <a:ahLst/>
            <a:cxnLst/>
            <a:rect l="l" t="t" r="r" b="b"/>
            <a:pathLst>
              <a:path w="2712691" h="1159676">
                <a:moveTo>
                  <a:pt x="0" y="1159676"/>
                </a:moveTo>
                <a:lnTo>
                  <a:pt x="2712691" y="1159676"/>
                </a:lnTo>
                <a:lnTo>
                  <a:pt x="2712691" y="0"/>
                </a:lnTo>
                <a:lnTo>
                  <a:pt x="0" y="0"/>
                </a:lnTo>
                <a:lnTo>
                  <a:pt x="0" y="115967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rot="-5215219" flipV="1">
            <a:off x="6896831" y="6116523"/>
            <a:ext cx="2712691" cy="1159676"/>
          </a:xfrm>
          <a:custGeom>
            <a:avLst/>
            <a:gdLst/>
            <a:ahLst/>
            <a:cxnLst/>
            <a:rect l="l" t="t" r="r" b="b"/>
            <a:pathLst>
              <a:path w="2712691" h="1159676">
                <a:moveTo>
                  <a:pt x="0" y="1159675"/>
                </a:moveTo>
                <a:lnTo>
                  <a:pt x="2712691" y="1159675"/>
                </a:lnTo>
                <a:lnTo>
                  <a:pt x="2712691" y="0"/>
                </a:lnTo>
                <a:lnTo>
                  <a:pt x="0" y="0"/>
                </a:lnTo>
                <a:lnTo>
                  <a:pt x="0" y="115967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p:nvPr/>
        </p:nvSpPr>
        <p:spPr>
          <a:xfrm rot="-5215219" flipV="1">
            <a:off x="12480019" y="6116523"/>
            <a:ext cx="2712691" cy="1159676"/>
          </a:xfrm>
          <a:custGeom>
            <a:avLst/>
            <a:gdLst/>
            <a:ahLst/>
            <a:cxnLst/>
            <a:rect l="l" t="t" r="r" b="b"/>
            <a:pathLst>
              <a:path w="2712691" h="1159676">
                <a:moveTo>
                  <a:pt x="0" y="1159675"/>
                </a:moveTo>
                <a:lnTo>
                  <a:pt x="2712691" y="1159675"/>
                </a:lnTo>
                <a:lnTo>
                  <a:pt x="2712691" y="0"/>
                </a:lnTo>
                <a:lnTo>
                  <a:pt x="0" y="0"/>
                </a:lnTo>
                <a:lnTo>
                  <a:pt x="0" y="115967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a:off x="15880518" y="3273620"/>
            <a:ext cx="1024986" cy="1024986"/>
          </a:xfrm>
          <a:custGeom>
            <a:avLst/>
            <a:gdLst/>
            <a:ahLst/>
            <a:cxnLst/>
            <a:rect l="l" t="t" r="r" b="b"/>
            <a:pathLst>
              <a:path w="1024986" h="1024986">
                <a:moveTo>
                  <a:pt x="0" y="0"/>
                </a:moveTo>
                <a:lnTo>
                  <a:pt x="1024986" y="0"/>
                </a:lnTo>
                <a:lnTo>
                  <a:pt x="1024986" y="1024986"/>
                </a:lnTo>
                <a:lnTo>
                  <a:pt x="0" y="10249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a:off x="10192832" y="3273620"/>
            <a:ext cx="1172248" cy="996411"/>
          </a:xfrm>
          <a:custGeom>
            <a:avLst/>
            <a:gdLst/>
            <a:ahLst/>
            <a:cxnLst/>
            <a:rect l="l" t="t" r="r" b="b"/>
            <a:pathLst>
              <a:path w="1172248" h="996411">
                <a:moveTo>
                  <a:pt x="0" y="0"/>
                </a:moveTo>
                <a:lnTo>
                  <a:pt x="1172248" y="0"/>
                </a:lnTo>
                <a:lnTo>
                  <a:pt x="1172248" y="996411"/>
                </a:lnTo>
                <a:lnTo>
                  <a:pt x="0" y="9964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a:off x="4564627" y="3137445"/>
            <a:ext cx="1167529" cy="1161160"/>
          </a:xfrm>
          <a:custGeom>
            <a:avLst/>
            <a:gdLst/>
            <a:ahLst/>
            <a:cxnLst/>
            <a:rect l="l" t="t" r="r" b="b"/>
            <a:pathLst>
              <a:path w="1167529" h="1161160">
                <a:moveTo>
                  <a:pt x="0" y="0"/>
                </a:moveTo>
                <a:lnTo>
                  <a:pt x="1167528" y="0"/>
                </a:lnTo>
                <a:lnTo>
                  <a:pt x="1167528" y="1161161"/>
                </a:lnTo>
                <a:lnTo>
                  <a:pt x="0" y="11611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TextBox 25"/>
          <p:cNvSpPr txBox="1"/>
          <p:nvPr/>
        </p:nvSpPr>
        <p:spPr>
          <a:xfrm>
            <a:off x="2240608" y="391111"/>
            <a:ext cx="13806784" cy="682625"/>
          </a:xfrm>
          <a:prstGeom prst="rect">
            <a:avLst/>
          </a:prstGeom>
        </p:spPr>
        <p:txBody>
          <a:bodyPr lIns="0" tIns="0" rIns="0" bIns="0" rtlCol="0" anchor="t">
            <a:spAutoFit/>
          </a:bodyPr>
          <a:lstStyle/>
          <a:p>
            <a:pPr algn="ctr">
              <a:lnSpc>
                <a:spcPts val="5199"/>
              </a:lnSpc>
            </a:pPr>
            <a:r>
              <a:rPr lang="en-US" sz="3999" b="1">
                <a:solidFill>
                  <a:srgbClr val="B7260F"/>
                </a:solidFill>
                <a:latin typeface="Poppins Bold"/>
                <a:ea typeface="Poppins Bold"/>
                <a:cs typeface="Poppins Bold"/>
                <a:sym typeface="Poppins Bold"/>
              </a:rPr>
              <a:t>Experimental Design</a:t>
            </a:r>
          </a:p>
        </p:txBody>
      </p:sp>
      <p:sp>
        <p:nvSpPr>
          <p:cNvPr id="26" name="TextBox 26"/>
          <p:cNvSpPr txBox="1"/>
          <p:nvPr/>
        </p:nvSpPr>
        <p:spPr>
          <a:xfrm>
            <a:off x="1386108" y="4512918"/>
            <a:ext cx="4347190" cy="625475"/>
          </a:xfrm>
          <a:prstGeom prst="rect">
            <a:avLst/>
          </a:prstGeom>
        </p:spPr>
        <p:txBody>
          <a:bodyPr lIns="0" tIns="0" rIns="0" bIns="0" rtlCol="0" anchor="t">
            <a:spAutoFit/>
          </a:bodyPr>
          <a:lstStyle/>
          <a:p>
            <a:pPr algn="ctr">
              <a:lnSpc>
                <a:spcPts val="4899"/>
              </a:lnSpc>
            </a:pPr>
            <a:r>
              <a:rPr lang="en-US" sz="3499">
                <a:solidFill>
                  <a:srgbClr val="FFFFFF"/>
                </a:solidFill>
                <a:latin typeface="Poppins"/>
                <a:ea typeface="Poppins"/>
                <a:cs typeface="Poppins"/>
                <a:sym typeface="Poppins"/>
              </a:rPr>
              <a:t>Solid Load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a:off x="643030" y="2838307"/>
            <a:ext cx="1786951" cy="2771775"/>
          </a:xfrm>
          <a:custGeom>
            <a:avLst/>
            <a:gdLst/>
            <a:ahLst/>
            <a:cxnLst/>
            <a:rect l="l" t="t" r="r" b="b"/>
            <a:pathLst>
              <a:path w="1786951" h="2771775">
                <a:moveTo>
                  <a:pt x="0" y="0"/>
                </a:moveTo>
                <a:lnTo>
                  <a:pt x="1786951" y="0"/>
                </a:lnTo>
                <a:lnTo>
                  <a:pt x="1786951" y="2771775"/>
                </a:lnTo>
                <a:lnTo>
                  <a:pt x="0" y="2771775"/>
                </a:lnTo>
                <a:lnTo>
                  <a:pt x="0" y="0"/>
                </a:lnTo>
                <a:close/>
              </a:path>
            </a:pathLst>
          </a:custGeom>
          <a:blipFill>
            <a:blip r:embed="rId3"/>
            <a:stretch>
              <a:fillRect r="-22302" b="-5130"/>
            </a:stretch>
          </a:blipFill>
        </p:spPr>
        <p:txBody>
          <a:bodyPr/>
          <a:lstStyle/>
          <a:p>
            <a:endParaRPr lang="en-US"/>
          </a:p>
        </p:txBody>
      </p:sp>
      <p:sp>
        <p:nvSpPr>
          <p:cNvPr id="3" name="Freeform 3"/>
          <p:cNvSpPr/>
          <p:nvPr/>
        </p:nvSpPr>
        <p:spPr>
          <a:xfrm>
            <a:off x="2986335" y="4134405"/>
            <a:ext cx="855142" cy="179580"/>
          </a:xfrm>
          <a:custGeom>
            <a:avLst/>
            <a:gdLst/>
            <a:ahLst/>
            <a:cxnLst/>
            <a:rect l="l" t="t" r="r" b="b"/>
            <a:pathLst>
              <a:path w="855142" h="179580">
                <a:moveTo>
                  <a:pt x="0" y="0"/>
                </a:moveTo>
                <a:lnTo>
                  <a:pt x="855142" y="0"/>
                </a:lnTo>
                <a:lnTo>
                  <a:pt x="855142" y="179580"/>
                </a:lnTo>
                <a:lnTo>
                  <a:pt x="0" y="179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613002" y="2449653"/>
            <a:ext cx="1314450" cy="3295650"/>
          </a:xfrm>
          <a:custGeom>
            <a:avLst/>
            <a:gdLst/>
            <a:ahLst/>
            <a:cxnLst/>
            <a:rect l="l" t="t" r="r" b="b"/>
            <a:pathLst>
              <a:path w="1314450" h="3295650">
                <a:moveTo>
                  <a:pt x="0" y="0"/>
                </a:moveTo>
                <a:lnTo>
                  <a:pt x="1314450" y="0"/>
                </a:lnTo>
                <a:lnTo>
                  <a:pt x="1314450" y="3295650"/>
                </a:lnTo>
                <a:lnTo>
                  <a:pt x="0" y="3295650"/>
                </a:lnTo>
                <a:lnTo>
                  <a:pt x="0" y="0"/>
                </a:lnTo>
                <a:close/>
              </a:path>
            </a:pathLst>
          </a:custGeom>
          <a:blipFill>
            <a:blip r:embed="rId6"/>
            <a:stretch>
              <a:fillRect l="-71789" t="-8186" r="-56691" b="-13317"/>
            </a:stretch>
          </a:blipFill>
        </p:spPr>
        <p:txBody>
          <a:bodyPr/>
          <a:lstStyle/>
          <a:p>
            <a:endParaRPr lang="en-US"/>
          </a:p>
        </p:txBody>
      </p:sp>
      <p:sp>
        <p:nvSpPr>
          <p:cNvPr id="5" name="Freeform 5"/>
          <p:cNvSpPr/>
          <p:nvPr/>
        </p:nvSpPr>
        <p:spPr>
          <a:xfrm>
            <a:off x="6698977" y="4134405"/>
            <a:ext cx="855142" cy="179580"/>
          </a:xfrm>
          <a:custGeom>
            <a:avLst/>
            <a:gdLst/>
            <a:ahLst/>
            <a:cxnLst/>
            <a:rect l="l" t="t" r="r" b="b"/>
            <a:pathLst>
              <a:path w="855142" h="179580">
                <a:moveTo>
                  <a:pt x="0" y="0"/>
                </a:moveTo>
                <a:lnTo>
                  <a:pt x="855142" y="0"/>
                </a:lnTo>
                <a:lnTo>
                  <a:pt x="855142" y="179580"/>
                </a:lnTo>
                <a:lnTo>
                  <a:pt x="0" y="179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1986337" y="3880258"/>
            <a:ext cx="1299555" cy="867453"/>
          </a:xfrm>
          <a:custGeom>
            <a:avLst/>
            <a:gdLst/>
            <a:ahLst/>
            <a:cxnLst/>
            <a:rect l="l" t="t" r="r" b="b"/>
            <a:pathLst>
              <a:path w="1299555" h="867453">
                <a:moveTo>
                  <a:pt x="0" y="0"/>
                </a:moveTo>
                <a:lnTo>
                  <a:pt x="1299555" y="0"/>
                </a:lnTo>
                <a:lnTo>
                  <a:pt x="1299555" y="867453"/>
                </a:lnTo>
                <a:lnTo>
                  <a:pt x="0" y="867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8325644" y="3516912"/>
            <a:ext cx="1262500" cy="1414566"/>
          </a:xfrm>
          <a:custGeom>
            <a:avLst/>
            <a:gdLst/>
            <a:ahLst/>
            <a:cxnLst/>
            <a:rect l="l" t="t" r="r" b="b"/>
            <a:pathLst>
              <a:path w="1262500" h="1414566">
                <a:moveTo>
                  <a:pt x="0" y="0"/>
                </a:moveTo>
                <a:lnTo>
                  <a:pt x="1262501" y="0"/>
                </a:lnTo>
                <a:lnTo>
                  <a:pt x="1262501" y="1414566"/>
                </a:lnTo>
                <a:lnTo>
                  <a:pt x="0" y="14145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0359670" y="4134405"/>
            <a:ext cx="855142" cy="179580"/>
          </a:xfrm>
          <a:custGeom>
            <a:avLst/>
            <a:gdLst/>
            <a:ahLst/>
            <a:cxnLst/>
            <a:rect l="l" t="t" r="r" b="b"/>
            <a:pathLst>
              <a:path w="855142" h="179580">
                <a:moveTo>
                  <a:pt x="0" y="0"/>
                </a:moveTo>
                <a:lnTo>
                  <a:pt x="855142" y="0"/>
                </a:lnTo>
                <a:lnTo>
                  <a:pt x="855142" y="179580"/>
                </a:lnTo>
                <a:lnTo>
                  <a:pt x="0" y="179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4057417" y="4134405"/>
            <a:ext cx="855142" cy="179580"/>
          </a:xfrm>
          <a:custGeom>
            <a:avLst/>
            <a:gdLst/>
            <a:ahLst/>
            <a:cxnLst/>
            <a:rect l="l" t="t" r="r" b="b"/>
            <a:pathLst>
              <a:path w="855142" h="179580">
                <a:moveTo>
                  <a:pt x="0" y="0"/>
                </a:moveTo>
                <a:lnTo>
                  <a:pt x="855142" y="0"/>
                </a:lnTo>
                <a:lnTo>
                  <a:pt x="855142" y="179580"/>
                </a:lnTo>
                <a:lnTo>
                  <a:pt x="0" y="179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15821553" y="3316878"/>
            <a:ext cx="1814634" cy="181463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245"/>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5684084" y="3529412"/>
            <a:ext cx="2089572" cy="1389565"/>
          </a:xfrm>
          <a:custGeom>
            <a:avLst/>
            <a:gdLst/>
            <a:ahLst/>
            <a:cxnLst/>
            <a:rect l="l" t="t" r="r" b="b"/>
            <a:pathLst>
              <a:path w="2089572" h="1389565">
                <a:moveTo>
                  <a:pt x="0" y="0"/>
                </a:moveTo>
                <a:lnTo>
                  <a:pt x="2089572" y="0"/>
                </a:lnTo>
                <a:lnTo>
                  <a:pt x="2089572" y="1389565"/>
                </a:lnTo>
                <a:lnTo>
                  <a:pt x="0" y="1389565"/>
                </a:lnTo>
                <a:lnTo>
                  <a:pt x="0" y="0"/>
                </a:lnTo>
                <a:close/>
              </a:path>
            </a:pathLst>
          </a:custGeom>
          <a:blipFill>
            <a:blip r:embed="rId11"/>
            <a:stretch>
              <a:fillRect/>
            </a:stretch>
          </a:blipFill>
        </p:spPr>
        <p:txBody>
          <a:bodyPr/>
          <a:lstStyle/>
          <a:p>
            <a:endParaRPr lang="en-US"/>
          </a:p>
        </p:txBody>
      </p:sp>
      <p:grpSp>
        <p:nvGrpSpPr>
          <p:cNvPr id="14" name="Group 14"/>
          <p:cNvGrpSpPr/>
          <p:nvPr/>
        </p:nvGrpSpPr>
        <p:grpSpPr>
          <a:xfrm>
            <a:off x="3413906" y="7799971"/>
            <a:ext cx="2211075" cy="2264905"/>
            <a:chOff x="0" y="0"/>
            <a:chExt cx="2086610" cy="2137410"/>
          </a:xfrm>
        </p:grpSpPr>
        <p:sp>
          <p:nvSpPr>
            <p:cNvPr id="15" name="Freeform 15"/>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12"/>
              <a:stretch>
                <a:fillRect t="-15164" b="-15164"/>
              </a:stretch>
            </a:blipFill>
          </p:spPr>
          <p:txBody>
            <a:bodyPr/>
            <a:lstStyle/>
            <a:p>
              <a:endParaRPr lang="en-US"/>
            </a:p>
          </p:txBody>
        </p:sp>
      </p:grpSp>
      <p:sp>
        <p:nvSpPr>
          <p:cNvPr id="16" name="Freeform 16"/>
          <p:cNvSpPr/>
          <p:nvPr/>
        </p:nvSpPr>
        <p:spPr>
          <a:xfrm rot="1620083">
            <a:off x="1135638" y="7239402"/>
            <a:ext cx="2513652" cy="1074586"/>
          </a:xfrm>
          <a:custGeom>
            <a:avLst/>
            <a:gdLst/>
            <a:ahLst/>
            <a:cxnLst/>
            <a:rect l="l" t="t" r="r" b="b"/>
            <a:pathLst>
              <a:path w="2513652" h="1074586">
                <a:moveTo>
                  <a:pt x="0" y="0"/>
                </a:moveTo>
                <a:lnTo>
                  <a:pt x="2513652" y="0"/>
                </a:lnTo>
                <a:lnTo>
                  <a:pt x="2513652" y="1074586"/>
                </a:lnTo>
                <a:lnTo>
                  <a:pt x="0" y="1074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TextBox 17"/>
          <p:cNvSpPr txBox="1"/>
          <p:nvPr/>
        </p:nvSpPr>
        <p:spPr>
          <a:xfrm>
            <a:off x="2240608" y="391111"/>
            <a:ext cx="13806784" cy="682625"/>
          </a:xfrm>
          <a:prstGeom prst="rect">
            <a:avLst/>
          </a:prstGeom>
        </p:spPr>
        <p:txBody>
          <a:bodyPr lIns="0" tIns="0" rIns="0" bIns="0" rtlCol="0" anchor="t">
            <a:spAutoFit/>
          </a:bodyPr>
          <a:lstStyle/>
          <a:p>
            <a:pPr algn="ctr">
              <a:lnSpc>
                <a:spcPts val="5199"/>
              </a:lnSpc>
            </a:pPr>
            <a:r>
              <a:rPr lang="en-US" sz="3999" b="1">
                <a:solidFill>
                  <a:srgbClr val="B7260F"/>
                </a:solidFill>
                <a:latin typeface="Poppins Bold"/>
                <a:ea typeface="Poppins Bold"/>
                <a:cs typeface="Poppins Bold"/>
                <a:sym typeface="Poppins Bold"/>
              </a:rPr>
              <a:t>Fermentation Procedure</a:t>
            </a:r>
          </a:p>
        </p:txBody>
      </p:sp>
      <p:sp>
        <p:nvSpPr>
          <p:cNvPr id="18" name="TextBox 18"/>
          <p:cNvSpPr txBox="1"/>
          <p:nvPr/>
        </p:nvSpPr>
        <p:spPr>
          <a:xfrm>
            <a:off x="-637090" y="5678628"/>
            <a:ext cx="4347190" cy="915035"/>
          </a:xfrm>
          <a:prstGeom prst="rect">
            <a:avLst/>
          </a:prstGeom>
        </p:spPr>
        <p:txBody>
          <a:bodyPr lIns="0" tIns="0" rIns="0" bIns="0" rtlCol="0" anchor="t">
            <a:spAutoFit/>
          </a:bodyPr>
          <a:lstStyle/>
          <a:p>
            <a:pPr algn="ctr">
              <a:lnSpc>
                <a:spcPts val="3640"/>
              </a:lnSpc>
            </a:pPr>
            <a:r>
              <a:rPr lang="en-US" sz="2600" dirty="0">
                <a:solidFill>
                  <a:srgbClr val="FFFFFF"/>
                </a:solidFill>
                <a:latin typeface="Poppins"/>
                <a:ea typeface="Poppins"/>
                <a:cs typeface="Poppins"/>
                <a:sym typeface="Poppins"/>
              </a:rPr>
              <a:t>Before </a:t>
            </a:r>
          </a:p>
          <a:p>
            <a:pPr algn="ctr">
              <a:lnSpc>
                <a:spcPts val="3640"/>
              </a:lnSpc>
            </a:pPr>
            <a:r>
              <a:rPr lang="en-US" sz="2600" dirty="0">
                <a:solidFill>
                  <a:srgbClr val="FFFFFF"/>
                </a:solidFill>
                <a:latin typeface="Poppins"/>
                <a:ea typeface="Poppins"/>
                <a:cs typeface="Poppins"/>
                <a:sym typeface="Poppins"/>
              </a:rPr>
              <a:t>fermentation</a:t>
            </a:r>
          </a:p>
        </p:txBody>
      </p:sp>
      <p:sp>
        <p:nvSpPr>
          <p:cNvPr id="19" name="TextBox 19"/>
          <p:cNvSpPr txBox="1"/>
          <p:nvPr/>
        </p:nvSpPr>
        <p:spPr>
          <a:xfrm>
            <a:off x="3096632" y="5678628"/>
            <a:ext cx="4347190" cy="915035"/>
          </a:xfrm>
          <a:prstGeom prst="rect">
            <a:avLst/>
          </a:prstGeom>
        </p:spPr>
        <p:txBody>
          <a:bodyPr lIns="0" tIns="0" rIns="0" bIns="0" rtlCol="0" anchor="t">
            <a:spAutoFit/>
          </a:bodyPr>
          <a:lstStyle/>
          <a:p>
            <a:pPr algn="ctr">
              <a:lnSpc>
                <a:spcPts val="3640"/>
              </a:lnSpc>
            </a:pPr>
            <a:r>
              <a:rPr lang="en-US" sz="2600">
                <a:solidFill>
                  <a:srgbClr val="FFFFFF"/>
                </a:solidFill>
                <a:latin typeface="Poppins"/>
                <a:ea typeface="Poppins"/>
                <a:cs typeface="Poppins"/>
                <a:sym typeface="Poppins"/>
              </a:rPr>
              <a:t>After </a:t>
            </a:r>
          </a:p>
          <a:p>
            <a:pPr algn="ctr">
              <a:lnSpc>
                <a:spcPts val="3640"/>
              </a:lnSpc>
            </a:pPr>
            <a:r>
              <a:rPr lang="en-US" sz="2600">
                <a:solidFill>
                  <a:srgbClr val="FFFFFF"/>
                </a:solidFill>
                <a:latin typeface="Poppins"/>
                <a:ea typeface="Poppins"/>
                <a:cs typeface="Poppins"/>
                <a:sym typeface="Poppins"/>
              </a:rPr>
              <a:t>fermentation</a:t>
            </a:r>
          </a:p>
        </p:txBody>
      </p:sp>
      <p:sp>
        <p:nvSpPr>
          <p:cNvPr id="20" name="TextBox 20"/>
          <p:cNvSpPr txBox="1"/>
          <p:nvPr/>
        </p:nvSpPr>
        <p:spPr>
          <a:xfrm>
            <a:off x="6783300" y="5678628"/>
            <a:ext cx="4347190" cy="457835"/>
          </a:xfrm>
          <a:prstGeom prst="rect">
            <a:avLst/>
          </a:prstGeom>
        </p:spPr>
        <p:txBody>
          <a:bodyPr lIns="0" tIns="0" rIns="0" bIns="0" rtlCol="0" anchor="t">
            <a:spAutoFit/>
          </a:bodyPr>
          <a:lstStyle/>
          <a:p>
            <a:pPr algn="ctr">
              <a:lnSpc>
                <a:spcPts val="3640"/>
              </a:lnSpc>
            </a:pPr>
            <a:r>
              <a:rPr lang="en-US" sz="2600">
                <a:solidFill>
                  <a:srgbClr val="FFFFFF"/>
                </a:solidFill>
                <a:latin typeface="Poppins"/>
                <a:ea typeface="Poppins"/>
                <a:cs typeface="Poppins"/>
                <a:sym typeface="Poppins"/>
              </a:rPr>
              <a:t>Centrifuge</a:t>
            </a:r>
          </a:p>
        </p:txBody>
      </p:sp>
      <p:sp>
        <p:nvSpPr>
          <p:cNvPr id="21" name="TextBox 21"/>
          <p:cNvSpPr txBox="1"/>
          <p:nvPr/>
        </p:nvSpPr>
        <p:spPr>
          <a:xfrm>
            <a:off x="10462520" y="5678628"/>
            <a:ext cx="4347190" cy="915035"/>
          </a:xfrm>
          <a:prstGeom prst="rect">
            <a:avLst/>
          </a:prstGeom>
        </p:spPr>
        <p:txBody>
          <a:bodyPr lIns="0" tIns="0" rIns="0" bIns="0" rtlCol="0" anchor="t">
            <a:spAutoFit/>
          </a:bodyPr>
          <a:lstStyle/>
          <a:p>
            <a:pPr algn="ctr">
              <a:lnSpc>
                <a:spcPts val="3640"/>
              </a:lnSpc>
            </a:pPr>
            <a:r>
              <a:rPr lang="en-US" sz="2600">
                <a:solidFill>
                  <a:srgbClr val="FFFFFF"/>
                </a:solidFill>
                <a:latin typeface="Poppins"/>
                <a:ea typeface="Poppins"/>
                <a:cs typeface="Poppins"/>
                <a:sym typeface="Poppins"/>
              </a:rPr>
              <a:t>Collecting</a:t>
            </a:r>
          </a:p>
          <a:p>
            <a:pPr algn="ctr">
              <a:lnSpc>
                <a:spcPts val="3640"/>
              </a:lnSpc>
            </a:pPr>
            <a:r>
              <a:rPr lang="en-US" sz="2600">
                <a:solidFill>
                  <a:srgbClr val="FFFFFF"/>
                </a:solidFill>
                <a:latin typeface="Poppins"/>
                <a:ea typeface="Poppins"/>
                <a:cs typeface="Poppins"/>
                <a:sym typeface="Poppins"/>
              </a:rPr>
              <a:t>biomass</a:t>
            </a:r>
          </a:p>
        </p:txBody>
      </p:sp>
      <p:sp>
        <p:nvSpPr>
          <p:cNvPr id="22" name="TextBox 22"/>
          <p:cNvSpPr txBox="1"/>
          <p:nvPr/>
        </p:nvSpPr>
        <p:spPr>
          <a:xfrm>
            <a:off x="14555275" y="5678628"/>
            <a:ext cx="4347190" cy="457835"/>
          </a:xfrm>
          <a:prstGeom prst="rect">
            <a:avLst/>
          </a:prstGeom>
        </p:spPr>
        <p:txBody>
          <a:bodyPr lIns="0" tIns="0" rIns="0" bIns="0" rtlCol="0" anchor="t">
            <a:spAutoFit/>
          </a:bodyPr>
          <a:lstStyle/>
          <a:p>
            <a:pPr algn="ctr">
              <a:lnSpc>
                <a:spcPts val="3640"/>
              </a:lnSpc>
            </a:pPr>
            <a:r>
              <a:rPr lang="en-US" sz="2600">
                <a:solidFill>
                  <a:srgbClr val="FFFFFF"/>
                </a:solidFill>
                <a:latin typeface="Poppins"/>
                <a:ea typeface="Poppins"/>
                <a:cs typeface="Poppins"/>
                <a:sym typeface="Poppins"/>
              </a:rPr>
              <a:t>Dried biomass</a:t>
            </a:r>
          </a:p>
        </p:txBody>
      </p:sp>
      <p:sp>
        <p:nvSpPr>
          <p:cNvPr id="23" name="TextBox 23"/>
          <p:cNvSpPr txBox="1"/>
          <p:nvPr/>
        </p:nvSpPr>
        <p:spPr>
          <a:xfrm>
            <a:off x="14555275" y="6102808"/>
            <a:ext cx="4347190" cy="915035"/>
          </a:xfrm>
          <a:prstGeom prst="rect">
            <a:avLst/>
          </a:prstGeom>
        </p:spPr>
        <p:txBody>
          <a:bodyPr lIns="0" tIns="0" rIns="0" bIns="0" rtlCol="0" anchor="t">
            <a:spAutoFit/>
          </a:bodyPr>
          <a:lstStyle/>
          <a:p>
            <a:pPr algn="ctr">
              <a:lnSpc>
                <a:spcPts val="3640"/>
              </a:lnSpc>
            </a:pPr>
            <a:r>
              <a:rPr lang="en-US" sz="2600" b="1">
                <a:solidFill>
                  <a:srgbClr val="B7260F"/>
                </a:solidFill>
                <a:latin typeface="Poppins Bold"/>
                <a:ea typeface="Poppins Bold"/>
                <a:cs typeface="Poppins Bold"/>
                <a:sym typeface="Poppins Bold"/>
              </a:rPr>
              <a:t>Ready </a:t>
            </a:r>
          </a:p>
          <a:p>
            <a:pPr algn="ctr">
              <a:lnSpc>
                <a:spcPts val="3640"/>
              </a:lnSpc>
            </a:pPr>
            <a:r>
              <a:rPr lang="en-US" sz="2600" b="1">
                <a:solidFill>
                  <a:srgbClr val="B7260F"/>
                </a:solidFill>
                <a:latin typeface="Poppins Bold"/>
                <a:ea typeface="Poppins Bold"/>
                <a:cs typeface="Poppins Bold"/>
                <a:sym typeface="Poppins Bold"/>
              </a:rPr>
              <a:t>for analysis!</a:t>
            </a:r>
          </a:p>
        </p:txBody>
      </p:sp>
      <p:sp>
        <p:nvSpPr>
          <p:cNvPr id="24" name="TextBox 24"/>
          <p:cNvSpPr txBox="1"/>
          <p:nvPr/>
        </p:nvSpPr>
        <p:spPr>
          <a:xfrm>
            <a:off x="5098809" y="8759360"/>
            <a:ext cx="4347190" cy="915035"/>
          </a:xfrm>
          <a:prstGeom prst="rect">
            <a:avLst/>
          </a:prstGeom>
        </p:spPr>
        <p:txBody>
          <a:bodyPr lIns="0" tIns="0" rIns="0" bIns="0" rtlCol="0" anchor="t">
            <a:spAutoFit/>
          </a:bodyPr>
          <a:lstStyle/>
          <a:p>
            <a:pPr algn="ctr">
              <a:lnSpc>
                <a:spcPts val="3640"/>
              </a:lnSpc>
            </a:pPr>
            <a:r>
              <a:rPr lang="en-US" sz="2600" i="1">
                <a:solidFill>
                  <a:srgbClr val="FFFFFF"/>
                </a:solidFill>
                <a:latin typeface="Poppins Italics"/>
                <a:ea typeface="Poppins Italics"/>
                <a:cs typeface="Poppins Italics"/>
                <a:sym typeface="Poppins Italics"/>
              </a:rPr>
              <a:t>Saccharomyces cerevisiae</a:t>
            </a:r>
          </a:p>
        </p:txBody>
      </p:sp>
      <p:sp>
        <p:nvSpPr>
          <p:cNvPr id="25" name="TextBox 18">
            <a:extLst>
              <a:ext uri="{FF2B5EF4-FFF2-40B4-BE49-F238E27FC236}">
                <a16:creationId xmlns:a16="http://schemas.microsoft.com/office/drawing/2014/main" id="{BAD8B7EF-B632-184A-FD83-608898D32A80}"/>
              </a:ext>
            </a:extLst>
          </p:cNvPr>
          <p:cNvSpPr txBox="1"/>
          <p:nvPr/>
        </p:nvSpPr>
        <p:spPr>
          <a:xfrm>
            <a:off x="1259361" y="3277736"/>
            <a:ext cx="4347190" cy="884858"/>
          </a:xfrm>
          <a:prstGeom prst="rect">
            <a:avLst/>
          </a:prstGeom>
        </p:spPr>
        <p:txBody>
          <a:bodyPr lIns="0" tIns="0" rIns="0" bIns="0" rtlCol="0" anchor="t">
            <a:spAutoFit/>
          </a:bodyPr>
          <a:lstStyle/>
          <a:p>
            <a:pPr algn="ctr">
              <a:lnSpc>
                <a:spcPts val="3640"/>
              </a:lnSpc>
            </a:pPr>
            <a:r>
              <a:rPr lang="en-US" sz="2000" dirty="0">
                <a:solidFill>
                  <a:srgbClr val="FFFFFF"/>
                </a:solidFill>
                <a:latin typeface="Poppins"/>
                <a:ea typeface="Poppins"/>
                <a:cs typeface="Poppins"/>
                <a:sym typeface="Poppins"/>
              </a:rPr>
              <a:t>30 C, pH 5.0</a:t>
            </a:r>
          </a:p>
          <a:p>
            <a:pPr algn="ctr">
              <a:lnSpc>
                <a:spcPts val="3640"/>
              </a:lnSpc>
            </a:pPr>
            <a:r>
              <a:rPr lang="en-US" sz="2000" dirty="0">
                <a:solidFill>
                  <a:srgbClr val="FFFFFF"/>
                </a:solidFill>
                <a:latin typeface="Poppins"/>
                <a:ea typeface="Poppins"/>
                <a:cs typeface="Poppins"/>
                <a:sym typeface="Poppins"/>
              </a:rPr>
              <a:t>200 rpm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TextBox 2"/>
          <p:cNvSpPr txBox="1"/>
          <p:nvPr/>
        </p:nvSpPr>
        <p:spPr>
          <a:xfrm>
            <a:off x="2240608" y="501105"/>
            <a:ext cx="13806784" cy="1339850"/>
          </a:xfrm>
          <a:prstGeom prst="rect">
            <a:avLst/>
          </a:prstGeom>
        </p:spPr>
        <p:txBody>
          <a:bodyPr lIns="0" tIns="0" rIns="0" bIns="0" rtlCol="0" anchor="t">
            <a:spAutoFit/>
          </a:bodyPr>
          <a:lstStyle/>
          <a:p>
            <a:pPr algn="ctr">
              <a:lnSpc>
                <a:spcPts val="5199"/>
              </a:lnSpc>
            </a:pPr>
            <a:r>
              <a:rPr lang="en-US" sz="3999" b="1">
                <a:solidFill>
                  <a:srgbClr val="B7260F"/>
                </a:solidFill>
                <a:latin typeface="Poppins Bold"/>
                <a:ea typeface="Poppins Bold"/>
                <a:cs typeface="Poppins Bold"/>
                <a:sym typeface="Poppins Bold"/>
              </a:rPr>
              <a:t>Analysis of Reducing Sugar Content </a:t>
            </a:r>
          </a:p>
          <a:p>
            <a:pPr algn="ctr">
              <a:lnSpc>
                <a:spcPts val="5199"/>
              </a:lnSpc>
            </a:pPr>
            <a:r>
              <a:rPr lang="en-US" sz="3999" b="1">
                <a:solidFill>
                  <a:srgbClr val="B7260F"/>
                </a:solidFill>
                <a:latin typeface="Poppins Bold"/>
                <a:ea typeface="Poppins Bold"/>
                <a:cs typeface="Poppins Bold"/>
                <a:sym typeface="Poppins Bold"/>
              </a:rPr>
              <a:t>and Biomass Concentration</a:t>
            </a:r>
          </a:p>
        </p:txBody>
      </p:sp>
      <p:sp>
        <p:nvSpPr>
          <p:cNvPr id="3" name="TextBox 3"/>
          <p:cNvSpPr txBox="1"/>
          <p:nvPr/>
        </p:nvSpPr>
        <p:spPr>
          <a:xfrm>
            <a:off x="1028700" y="2254415"/>
            <a:ext cx="13729563" cy="16097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FFFFFF"/>
                </a:solidFill>
                <a:latin typeface="Poppins"/>
                <a:ea typeface="Poppins"/>
                <a:cs typeface="Poppins"/>
                <a:sym typeface="Poppins"/>
              </a:rPr>
              <a:t>Sampling each day</a:t>
            </a:r>
          </a:p>
          <a:p>
            <a:pPr marL="647700" lvl="1" indent="-323850" algn="l">
              <a:lnSpc>
                <a:spcPts val="4200"/>
              </a:lnSpc>
              <a:buFont typeface="Arial"/>
              <a:buChar char="•"/>
            </a:pPr>
            <a:r>
              <a:rPr lang="en-US" sz="3000">
                <a:solidFill>
                  <a:srgbClr val="FFFFFF"/>
                </a:solidFill>
                <a:latin typeface="Poppins"/>
                <a:ea typeface="Poppins"/>
                <a:cs typeface="Poppins"/>
                <a:sym typeface="Poppins"/>
              </a:rPr>
              <a:t>Reducing sugar analysis by DNS method</a:t>
            </a:r>
          </a:p>
          <a:p>
            <a:pPr marL="647700" lvl="1" indent="-323850" algn="l">
              <a:lnSpc>
                <a:spcPts val="4200"/>
              </a:lnSpc>
              <a:buFont typeface="Arial"/>
              <a:buChar char="•"/>
            </a:pPr>
            <a:r>
              <a:rPr lang="en-US" sz="3000">
                <a:solidFill>
                  <a:srgbClr val="FFFFFF"/>
                </a:solidFill>
                <a:latin typeface="Poppins"/>
                <a:ea typeface="Poppins"/>
                <a:cs typeface="Poppins"/>
                <a:sym typeface="Poppins"/>
              </a:rPr>
              <a:t>Optical density at 600 nm and converted to dry cell weight</a:t>
            </a:r>
          </a:p>
        </p:txBody>
      </p:sp>
      <p:sp>
        <p:nvSpPr>
          <p:cNvPr id="4" name="TextBox 4"/>
          <p:cNvSpPr txBox="1"/>
          <p:nvPr/>
        </p:nvSpPr>
        <p:spPr>
          <a:xfrm>
            <a:off x="2240608" y="5395912"/>
            <a:ext cx="13806784" cy="682625"/>
          </a:xfrm>
          <a:prstGeom prst="rect">
            <a:avLst/>
          </a:prstGeom>
        </p:spPr>
        <p:txBody>
          <a:bodyPr lIns="0" tIns="0" rIns="0" bIns="0" rtlCol="0" anchor="t">
            <a:spAutoFit/>
          </a:bodyPr>
          <a:lstStyle/>
          <a:p>
            <a:pPr algn="ctr">
              <a:lnSpc>
                <a:spcPts val="5199"/>
              </a:lnSpc>
            </a:pPr>
            <a:r>
              <a:rPr lang="en-US" sz="3999" b="1">
                <a:solidFill>
                  <a:srgbClr val="B7260F"/>
                </a:solidFill>
                <a:latin typeface="Poppins Bold"/>
                <a:ea typeface="Poppins Bold"/>
                <a:cs typeface="Poppins Bold"/>
                <a:sym typeface="Poppins Bold"/>
              </a:rPr>
              <a:t>After Fermentation Completed</a:t>
            </a:r>
          </a:p>
        </p:txBody>
      </p:sp>
      <p:sp>
        <p:nvSpPr>
          <p:cNvPr id="5" name="TextBox 5"/>
          <p:cNvSpPr txBox="1"/>
          <p:nvPr/>
        </p:nvSpPr>
        <p:spPr>
          <a:xfrm>
            <a:off x="1028700" y="6488113"/>
            <a:ext cx="13729563" cy="16097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FFFFFF"/>
                </a:solidFill>
                <a:latin typeface="Poppins"/>
                <a:ea typeface="Poppins"/>
                <a:cs typeface="Poppins"/>
                <a:sym typeface="Poppins"/>
              </a:rPr>
              <a:t>Biomass collected by centrifuge and dried</a:t>
            </a:r>
          </a:p>
          <a:p>
            <a:pPr marL="647700" lvl="1" indent="-323850" algn="l">
              <a:lnSpc>
                <a:spcPts val="4200"/>
              </a:lnSpc>
              <a:buFont typeface="Arial"/>
              <a:buChar char="•"/>
            </a:pPr>
            <a:r>
              <a:rPr lang="en-US" sz="3000">
                <a:solidFill>
                  <a:srgbClr val="FFFFFF"/>
                </a:solidFill>
                <a:latin typeface="Poppins"/>
                <a:ea typeface="Poppins"/>
                <a:cs typeface="Poppins"/>
                <a:sym typeface="Poppins"/>
              </a:rPr>
              <a:t>Weight is measured</a:t>
            </a:r>
          </a:p>
          <a:p>
            <a:pPr marL="647700" lvl="1" indent="-323850" algn="l">
              <a:lnSpc>
                <a:spcPts val="4200"/>
              </a:lnSpc>
              <a:buFont typeface="Arial"/>
              <a:buChar char="•"/>
            </a:pPr>
            <a:r>
              <a:rPr lang="en-US" sz="3000">
                <a:solidFill>
                  <a:srgbClr val="FFFFFF"/>
                </a:solidFill>
                <a:latin typeface="Poppins"/>
                <a:ea typeface="Poppins"/>
                <a:cs typeface="Poppins"/>
                <a:sym typeface="Poppins"/>
              </a:rPr>
              <a:t>Total protein content by Kjeldahl</a:t>
            </a:r>
          </a:p>
        </p:txBody>
      </p:sp>
      <p:grpSp>
        <p:nvGrpSpPr>
          <p:cNvPr id="6" name="Group 6"/>
          <p:cNvGrpSpPr/>
          <p:nvPr/>
        </p:nvGrpSpPr>
        <p:grpSpPr>
          <a:xfrm>
            <a:off x="13500391" y="5472112"/>
            <a:ext cx="4435913" cy="4543908"/>
            <a:chOff x="0" y="0"/>
            <a:chExt cx="2086610" cy="2137410"/>
          </a:xfrm>
        </p:grpSpPr>
        <p:sp>
          <p:nvSpPr>
            <p:cNvPr id="7" name="Freeform 7"/>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t="-43031" r="-968" b="-32422"/>
              </a:stretch>
            </a:blipFill>
          </p:spPr>
          <p:txBody>
            <a:bodyPr/>
            <a:lstStyle/>
            <a:p>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rot="-6478763">
            <a:off x="-1136877" y="5175885"/>
            <a:ext cx="8009144" cy="6527452"/>
          </a:xfrm>
          <a:custGeom>
            <a:avLst/>
            <a:gdLst/>
            <a:ahLst/>
            <a:cxnLst/>
            <a:rect l="l" t="t" r="r" b="b"/>
            <a:pathLst>
              <a:path w="8009144" h="6527452">
                <a:moveTo>
                  <a:pt x="0" y="0"/>
                </a:moveTo>
                <a:lnTo>
                  <a:pt x="8009144" y="0"/>
                </a:lnTo>
                <a:lnTo>
                  <a:pt x="8009144" y="6527452"/>
                </a:lnTo>
                <a:lnTo>
                  <a:pt x="0" y="65274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flipH="1">
            <a:off x="-1349044" y="4460100"/>
            <a:ext cx="7276580" cy="7203814"/>
          </a:xfrm>
          <a:custGeom>
            <a:avLst/>
            <a:gdLst/>
            <a:ahLst/>
            <a:cxnLst/>
            <a:rect l="l" t="t" r="r" b="b"/>
            <a:pathLst>
              <a:path w="7276580" h="7203814">
                <a:moveTo>
                  <a:pt x="7276580" y="0"/>
                </a:moveTo>
                <a:lnTo>
                  <a:pt x="0" y="0"/>
                </a:lnTo>
                <a:lnTo>
                  <a:pt x="0" y="7203814"/>
                </a:lnTo>
                <a:lnTo>
                  <a:pt x="7276580" y="7203814"/>
                </a:lnTo>
                <a:lnTo>
                  <a:pt x="7276580" y="0"/>
                </a:lnTo>
                <a:close/>
              </a:path>
            </a:pathLst>
          </a:custGeom>
          <a:blipFill>
            <a:blip r:embed="rId5"/>
            <a:stretch>
              <a:fillRect/>
            </a:stretch>
          </a:blipFill>
        </p:spPr>
        <p:txBody>
          <a:bodyPr/>
          <a:lstStyle/>
          <a:p>
            <a:endParaRPr lang="en-US"/>
          </a:p>
        </p:txBody>
      </p:sp>
      <p:sp>
        <p:nvSpPr>
          <p:cNvPr id="4" name="Freeform 4"/>
          <p:cNvSpPr/>
          <p:nvPr/>
        </p:nvSpPr>
        <p:spPr>
          <a:xfrm>
            <a:off x="-282095" y="9439406"/>
            <a:ext cx="18767380" cy="847594"/>
          </a:xfrm>
          <a:custGeom>
            <a:avLst/>
            <a:gdLst/>
            <a:ahLst/>
            <a:cxnLst/>
            <a:rect l="l" t="t" r="r" b="b"/>
            <a:pathLst>
              <a:path w="18767380" h="847594">
                <a:moveTo>
                  <a:pt x="0" y="0"/>
                </a:moveTo>
                <a:lnTo>
                  <a:pt x="18767380" y="0"/>
                </a:lnTo>
                <a:lnTo>
                  <a:pt x="18767380" y="847594"/>
                </a:lnTo>
                <a:lnTo>
                  <a:pt x="0" y="847594"/>
                </a:lnTo>
                <a:lnTo>
                  <a:pt x="0" y="0"/>
                </a:lnTo>
                <a:close/>
              </a:path>
            </a:pathLst>
          </a:custGeom>
          <a:blipFill>
            <a:blip r:embed="rId6"/>
            <a:stretch>
              <a:fillRect t="-33032" b="-33032"/>
            </a:stretch>
          </a:blipFill>
        </p:spPr>
        <p:txBody>
          <a:bodyPr/>
          <a:lstStyle/>
          <a:p>
            <a:endParaRPr lang="en-US"/>
          </a:p>
        </p:txBody>
      </p:sp>
      <p:sp>
        <p:nvSpPr>
          <p:cNvPr id="5" name="Freeform 5"/>
          <p:cNvSpPr/>
          <p:nvPr/>
        </p:nvSpPr>
        <p:spPr>
          <a:xfrm>
            <a:off x="236549" y="9574238"/>
            <a:ext cx="2602074" cy="584870"/>
          </a:xfrm>
          <a:custGeom>
            <a:avLst/>
            <a:gdLst/>
            <a:ahLst/>
            <a:cxnLst/>
            <a:rect l="l" t="t" r="r" b="b"/>
            <a:pathLst>
              <a:path w="2602074" h="584870">
                <a:moveTo>
                  <a:pt x="0" y="0"/>
                </a:moveTo>
                <a:lnTo>
                  <a:pt x="2602074" y="0"/>
                </a:lnTo>
                <a:lnTo>
                  <a:pt x="2602074" y="584870"/>
                </a:lnTo>
                <a:lnTo>
                  <a:pt x="0" y="584870"/>
                </a:lnTo>
                <a:lnTo>
                  <a:pt x="0" y="0"/>
                </a:lnTo>
                <a:close/>
              </a:path>
            </a:pathLst>
          </a:custGeom>
          <a:blipFill>
            <a:blip r:embed="rId7"/>
            <a:stretch>
              <a:fillRect/>
            </a:stretch>
          </a:blipFill>
        </p:spPr>
        <p:txBody>
          <a:bodyPr/>
          <a:lstStyle/>
          <a:p>
            <a:endParaRPr lang="en-US"/>
          </a:p>
        </p:txBody>
      </p:sp>
      <p:sp>
        <p:nvSpPr>
          <p:cNvPr id="6" name="Freeform 6"/>
          <p:cNvSpPr/>
          <p:nvPr/>
        </p:nvSpPr>
        <p:spPr>
          <a:xfrm>
            <a:off x="7873153" y="9532782"/>
            <a:ext cx="2541695" cy="660841"/>
          </a:xfrm>
          <a:custGeom>
            <a:avLst/>
            <a:gdLst/>
            <a:ahLst/>
            <a:cxnLst/>
            <a:rect l="l" t="t" r="r" b="b"/>
            <a:pathLst>
              <a:path w="2541695" h="660841">
                <a:moveTo>
                  <a:pt x="0" y="0"/>
                </a:moveTo>
                <a:lnTo>
                  <a:pt x="2541694" y="0"/>
                </a:lnTo>
                <a:lnTo>
                  <a:pt x="2541694" y="660841"/>
                </a:lnTo>
                <a:lnTo>
                  <a:pt x="0" y="660841"/>
                </a:lnTo>
                <a:lnTo>
                  <a:pt x="0" y="0"/>
                </a:lnTo>
                <a:close/>
              </a:path>
            </a:pathLst>
          </a:custGeom>
          <a:blipFill>
            <a:blip r:embed="rId8"/>
            <a:stretch>
              <a:fillRect/>
            </a:stretch>
          </a:blipFill>
        </p:spPr>
        <p:txBody>
          <a:bodyPr/>
          <a:lstStyle/>
          <a:p>
            <a:endParaRPr lang="en-US"/>
          </a:p>
        </p:txBody>
      </p:sp>
      <p:sp>
        <p:nvSpPr>
          <p:cNvPr id="7" name="Freeform 7"/>
          <p:cNvSpPr/>
          <p:nvPr/>
        </p:nvSpPr>
        <p:spPr>
          <a:xfrm>
            <a:off x="16379171" y="9567297"/>
            <a:ext cx="1760258" cy="591811"/>
          </a:xfrm>
          <a:custGeom>
            <a:avLst/>
            <a:gdLst/>
            <a:ahLst/>
            <a:cxnLst/>
            <a:rect l="l" t="t" r="r" b="b"/>
            <a:pathLst>
              <a:path w="1760258" h="591811">
                <a:moveTo>
                  <a:pt x="0" y="0"/>
                </a:moveTo>
                <a:lnTo>
                  <a:pt x="1760258" y="0"/>
                </a:lnTo>
                <a:lnTo>
                  <a:pt x="1760258" y="591811"/>
                </a:lnTo>
                <a:lnTo>
                  <a:pt x="0" y="591811"/>
                </a:lnTo>
                <a:lnTo>
                  <a:pt x="0" y="0"/>
                </a:lnTo>
                <a:close/>
              </a:path>
            </a:pathLst>
          </a:custGeom>
          <a:blipFill>
            <a:blip r:embed="rId9"/>
            <a:stretch>
              <a:fillRect/>
            </a:stretch>
          </a:blipFill>
        </p:spPr>
        <p:txBody>
          <a:bodyPr/>
          <a:lstStyle/>
          <a:p>
            <a:endParaRPr lang="en-US"/>
          </a:p>
        </p:txBody>
      </p:sp>
      <p:sp>
        <p:nvSpPr>
          <p:cNvPr id="8" name="TextBox 8"/>
          <p:cNvSpPr txBox="1"/>
          <p:nvPr/>
        </p:nvSpPr>
        <p:spPr>
          <a:xfrm>
            <a:off x="2588526" y="3362502"/>
            <a:ext cx="13110949" cy="1019176"/>
          </a:xfrm>
          <a:prstGeom prst="rect">
            <a:avLst/>
          </a:prstGeom>
        </p:spPr>
        <p:txBody>
          <a:bodyPr lIns="0" tIns="0" rIns="0" bIns="0" rtlCol="0" anchor="t">
            <a:spAutoFit/>
          </a:bodyPr>
          <a:lstStyle/>
          <a:p>
            <a:pPr algn="ctr">
              <a:lnSpc>
                <a:spcPts val="7799"/>
              </a:lnSpc>
            </a:pPr>
            <a:r>
              <a:rPr lang="en-US" sz="5999" b="1">
                <a:solidFill>
                  <a:srgbClr val="FFFFFF"/>
                </a:solidFill>
                <a:latin typeface="Poppins Bold"/>
                <a:ea typeface="Poppins Bold"/>
                <a:cs typeface="Poppins Bold"/>
                <a:sym typeface="Poppins Bold"/>
              </a:rPr>
              <a:t>RESULTS &amp; DISCUSSION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a:off x="430359" y="437376"/>
            <a:ext cx="14290903" cy="7598622"/>
          </a:xfrm>
          <a:custGeom>
            <a:avLst/>
            <a:gdLst/>
            <a:ahLst/>
            <a:cxnLst/>
            <a:rect l="l" t="t" r="r" b="b"/>
            <a:pathLst>
              <a:path w="14290903" h="7598622">
                <a:moveTo>
                  <a:pt x="0" y="0"/>
                </a:moveTo>
                <a:lnTo>
                  <a:pt x="14290902" y="0"/>
                </a:lnTo>
                <a:lnTo>
                  <a:pt x="14290902" y="7598622"/>
                </a:lnTo>
                <a:lnTo>
                  <a:pt x="0" y="7598622"/>
                </a:lnTo>
                <a:lnTo>
                  <a:pt x="0" y="0"/>
                </a:lnTo>
                <a:close/>
              </a:path>
            </a:pathLst>
          </a:custGeom>
          <a:blipFill>
            <a:blip r:embed="rId3"/>
            <a:stretch>
              <a:fillRect l="-1126" r="-1126"/>
            </a:stretch>
          </a:blipFill>
        </p:spPr>
        <p:txBody>
          <a:bodyPr/>
          <a:lstStyle/>
          <a:p>
            <a:endParaRPr lang="en-US"/>
          </a:p>
        </p:txBody>
      </p:sp>
      <p:sp>
        <p:nvSpPr>
          <p:cNvPr id="3" name="TextBox 3"/>
          <p:cNvSpPr txBox="1"/>
          <p:nvPr/>
        </p:nvSpPr>
        <p:spPr>
          <a:xfrm>
            <a:off x="430359" y="8125621"/>
            <a:ext cx="13806784" cy="346075"/>
          </a:xfrm>
          <a:prstGeom prst="rect">
            <a:avLst/>
          </a:prstGeom>
        </p:spPr>
        <p:txBody>
          <a:bodyPr lIns="0" tIns="0" rIns="0" bIns="0" rtlCol="0" anchor="t">
            <a:spAutoFit/>
          </a:bodyPr>
          <a:lstStyle/>
          <a:p>
            <a:pPr algn="l">
              <a:lnSpc>
                <a:spcPts val="2600"/>
              </a:lnSpc>
            </a:pPr>
            <a:r>
              <a:rPr lang="en-US" sz="2000" b="1">
                <a:solidFill>
                  <a:srgbClr val="B7260F"/>
                </a:solidFill>
                <a:latin typeface="Poppins Bold"/>
                <a:ea typeface="Poppins Bold"/>
                <a:cs typeface="Poppins Bold"/>
                <a:sym typeface="Poppins Bold"/>
              </a:rPr>
              <a:t>Figure 1.</a:t>
            </a:r>
            <a:r>
              <a:rPr lang="en-US" sz="2000">
                <a:solidFill>
                  <a:srgbClr val="B7260F"/>
                </a:solidFill>
                <a:latin typeface="Poppins"/>
                <a:ea typeface="Poppins"/>
                <a:cs typeface="Poppins"/>
                <a:sym typeface="Poppins"/>
              </a:rPr>
              <a:t> </a:t>
            </a:r>
            <a:r>
              <a:rPr lang="en-US" sz="2000" i="1">
                <a:solidFill>
                  <a:srgbClr val="B7260F"/>
                </a:solidFill>
                <a:latin typeface="Poppins Italics"/>
                <a:ea typeface="Poppins Italics"/>
                <a:cs typeface="Poppins Italics"/>
                <a:sym typeface="Poppins Italics"/>
              </a:rPr>
              <a:t>Reducing sugar concentration and dry weight change on media prepared with 5% w/v solid load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a:off x="484355" y="444265"/>
            <a:ext cx="13945332" cy="7513047"/>
          </a:xfrm>
          <a:custGeom>
            <a:avLst/>
            <a:gdLst/>
            <a:ahLst/>
            <a:cxnLst/>
            <a:rect l="l" t="t" r="r" b="b"/>
            <a:pathLst>
              <a:path w="13945332" h="7513047">
                <a:moveTo>
                  <a:pt x="0" y="0"/>
                </a:moveTo>
                <a:lnTo>
                  <a:pt x="13945331" y="0"/>
                </a:lnTo>
                <a:lnTo>
                  <a:pt x="13945331" y="7513047"/>
                </a:lnTo>
                <a:lnTo>
                  <a:pt x="0" y="7513047"/>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484355" y="8069202"/>
            <a:ext cx="13806784" cy="346075"/>
          </a:xfrm>
          <a:prstGeom prst="rect">
            <a:avLst/>
          </a:prstGeom>
        </p:spPr>
        <p:txBody>
          <a:bodyPr lIns="0" tIns="0" rIns="0" bIns="0" rtlCol="0" anchor="t">
            <a:spAutoFit/>
          </a:bodyPr>
          <a:lstStyle/>
          <a:p>
            <a:pPr algn="l">
              <a:lnSpc>
                <a:spcPts val="2600"/>
              </a:lnSpc>
            </a:pPr>
            <a:r>
              <a:rPr lang="en-US" sz="2000" b="1">
                <a:solidFill>
                  <a:srgbClr val="B7260F"/>
                </a:solidFill>
                <a:latin typeface="Poppins Bold"/>
                <a:ea typeface="Poppins Bold"/>
                <a:cs typeface="Poppins Bold"/>
                <a:sym typeface="Poppins Bold"/>
              </a:rPr>
              <a:t>Figure 2.</a:t>
            </a:r>
            <a:r>
              <a:rPr lang="en-US" sz="2000">
                <a:solidFill>
                  <a:srgbClr val="B7260F"/>
                </a:solidFill>
                <a:latin typeface="Poppins"/>
                <a:ea typeface="Poppins"/>
                <a:cs typeface="Poppins"/>
                <a:sym typeface="Poppins"/>
              </a:rPr>
              <a:t> </a:t>
            </a:r>
            <a:r>
              <a:rPr lang="en-US" sz="2000" i="1">
                <a:solidFill>
                  <a:srgbClr val="B7260F"/>
                </a:solidFill>
                <a:latin typeface="Poppins Italics"/>
                <a:ea typeface="Poppins Italics"/>
                <a:cs typeface="Poppins Italics"/>
                <a:sym typeface="Poppins Italics"/>
              </a:rPr>
              <a:t>Reducing sugar concentration and dry weight change on media prepared with 10% w/v solid load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a:off x="484355" y="415924"/>
            <a:ext cx="13347122" cy="7390969"/>
          </a:xfrm>
          <a:custGeom>
            <a:avLst/>
            <a:gdLst/>
            <a:ahLst/>
            <a:cxnLst/>
            <a:rect l="l" t="t" r="r" b="b"/>
            <a:pathLst>
              <a:path w="13347122" h="7390969">
                <a:moveTo>
                  <a:pt x="0" y="0"/>
                </a:moveTo>
                <a:lnTo>
                  <a:pt x="13347122" y="0"/>
                </a:lnTo>
                <a:lnTo>
                  <a:pt x="13347122" y="7390969"/>
                </a:lnTo>
                <a:lnTo>
                  <a:pt x="0" y="7390969"/>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484355" y="7918751"/>
            <a:ext cx="13806784" cy="346075"/>
          </a:xfrm>
          <a:prstGeom prst="rect">
            <a:avLst/>
          </a:prstGeom>
        </p:spPr>
        <p:txBody>
          <a:bodyPr lIns="0" tIns="0" rIns="0" bIns="0" rtlCol="0" anchor="t">
            <a:spAutoFit/>
          </a:bodyPr>
          <a:lstStyle/>
          <a:p>
            <a:pPr algn="l">
              <a:lnSpc>
                <a:spcPts val="2600"/>
              </a:lnSpc>
            </a:pPr>
            <a:r>
              <a:rPr lang="en-US" sz="2000" b="1">
                <a:solidFill>
                  <a:srgbClr val="B7260F"/>
                </a:solidFill>
                <a:latin typeface="Poppins Bold"/>
                <a:ea typeface="Poppins Bold"/>
                <a:cs typeface="Poppins Bold"/>
                <a:sym typeface="Poppins Bold"/>
              </a:rPr>
              <a:t>Figure 3.</a:t>
            </a:r>
            <a:r>
              <a:rPr lang="en-US" sz="2000">
                <a:solidFill>
                  <a:srgbClr val="B7260F"/>
                </a:solidFill>
                <a:latin typeface="Poppins"/>
                <a:ea typeface="Poppins"/>
                <a:cs typeface="Poppins"/>
                <a:sym typeface="Poppins"/>
              </a:rPr>
              <a:t> </a:t>
            </a:r>
            <a:r>
              <a:rPr lang="en-US" sz="2000" i="1">
                <a:solidFill>
                  <a:srgbClr val="B7260F"/>
                </a:solidFill>
                <a:latin typeface="Poppins Italics"/>
                <a:ea typeface="Poppins Italics"/>
                <a:cs typeface="Poppins Italics"/>
                <a:sym typeface="Poppins Italics"/>
              </a:rPr>
              <a:t>Reducing sugar concentration and dry weight change on media prepared with 15% w/v solid load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a:off x="415779" y="854120"/>
            <a:ext cx="7338982" cy="9188083"/>
          </a:xfrm>
          <a:custGeom>
            <a:avLst/>
            <a:gdLst/>
            <a:ahLst/>
            <a:cxnLst/>
            <a:rect l="l" t="t" r="r" b="b"/>
            <a:pathLst>
              <a:path w="7338982" h="9188083">
                <a:moveTo>
                  <a:pt x="0" y="0"/>
                </a:moveTo>
                <a:lnTo>
                  <a:pt x="7338982" y="0"/>
                </a:lnTo>
                <a:lnTo>
                  <a:pt x="7338982" y="9188084"/>
                </a:lnTo>
                <a:lnTo>
                  <a:pt x="0" y="918808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949437" y="768395"/>
            <a:ext cx="9836441" cy="74771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FFFFFF"/>
                </a:solidFill>
                <a:latin typeface="Poppins"/>
                <a:ea typeface="Poppins"/>
                <a:cs typeface="Poppins"/>
                <a:sym typeface="Poppins"/>
              </a:rPr>
              <a:t>Solid load from 5% to 15% (w/v) generally led to higher biomass concentrations</a:t>
            </a:r>
          </a:p>
          <a:p>
            <a:pPr algn="l">
              <a:lnSpc>
                <a:spcPts val="4200"/>
              </a:lnSpc>
            </a:pPr>
            <a:endParaRPr lang="en-US" sz="3000">
              <a:solidFill>
                <a:srgbClr val="FFFFFF"/>
              </a:solidFill>
              <a:latin typeface="Poppins"/>
              <a:ea typeface="Poppins"/>
              <a:cs typeface="Poppins"/>
              <a:sym typeface="Poppins"/>
            </a:endParaRPr>
          </a:p>
          <a:p>
            <a:pPr marL="647700" lvl="1" indent="-323850" algn="l">
              <a:lnSpc>
                <a:spcPts val="4200"/>
              </a:lnSpc>
              <a:buFont typeface="Arial"/>
              <a:buChar char="•"/>
            </a:pPr>
            <a:r>
              <a:rPr lang="en-US" sz="3000">
                <a:solidFill>
                  <a:srgbClr val="FFFFFF"/>
                </a:solidFill>
                <a:latin typeface="Poppins"/>
                <a:ea typeface="Poppins"/>
                <a:cs typeface="Poppins"/>
                <a:sym typeface="Poppins"/>
              </a:rPr>
              <a:t>The highest biomass concentration 16.459 g/L at 10% solid load, with 2% inoculum and 5 days of fermentation</a:t>
            </a:r>
          </a:p>
          <a:p>
            <a:pPr algn="l">
              <a:lnSpc>
                <a:spcPts val="4200"/>
              </a:lnSpc>
            </a:pPr>
            <a:endParaRPr lang="en-US" sz="3000">
              <a:solidFill>
                <a:srgbClr val="FFFFFF"/>
              </a:solidFill>
              <a:latin typeface="Poppins"/>
              <a:ea typeface="Poppins"/>
              <a:cs typeface="Poppins"/>
              <a:sym typeface="Poppins"/>
            </a:endParaRPr>
          </a:p>
          <a:p>
            <a:pPr marL="647700" lvl="1" indent="-323850" algn="l">
              <a:lnSpc>
                <a:spcPts val="4200"/>
              </a:lnSpc>
              <a:buFont typeface="Arial"/>
              <a:buChar char="•"/>
            </a:pPr>
            <a:r>
              <a:rPr lang="en-US" sz="3000">
                <a:solidFill>
                  <a:srgbClr val="FFFFFF"/>
                </a:solidFill>
                <a:latin typeface="Poppins"/>
                <a:ea typeface="Poppins"/>
                <a:cs typeface="Poppins"/>
                <a:sym typeface="Poppins"/>
              </a:rPr>
              <a:t>At 15% solid load and 2% inoculum, after 5 days 9.641 biomass conc, lower than the maximum observed at 10%</a:t>
            </a:r>
          </a:p>
          <a:p>
            <a:pPr algn="l">
              <a:lnSpc>
                <a:spcPts val="4200"/>
              </a:lnSpc>
            </a:pPr>
            <a:endParaRPr lang="en-US" sz="3000">
              <a:solidFill>
                <a:srgbClr val="FFFFFF"/>
              </a:solidFill>
              <a:latin typeface="Poppins"/>
              <a:ea typeface="Poppins"/>
              <a:cs typeface="Poppins"/>
              <a:sym typeface="Poppins"/>
            </a:endParaRPr>
          </a:p>
          <a:p>
            <a:pPr marL="647700" lvl="1" indent="-323850" algn="l">
              <a:lnSpc>
                <a:spcPts val="4200"/>
              </a:lnSpc>
              <a:buFont typeface="Arial"/>
              <a:buChar char="•"/>
            </a:pPr>
            <a:r>
              <a:rPr lang="en-US" sz="3000">
                <a:solidFill>
                  <a:srgbClr val="FFFFFF"/>
                </a:solidFill>
                <a:latin typeface="Poppins"/>
                <a:ea typeface="Poppins"/>
                <a:cs typeface="Poppins"/>
                <a:sym typeface="Poppins"/>
              </a:rPr>
              <a:t>No significant differences were observed among 5%, 10%, and 15% solid loads on biomass concentration</a:t>
            </a:r>
          </a:p>
        </p:txBody>
      </p:sp>
      <p:grpSp>
        <p:nvGrpSpPr>
          <p:cNvPr id="4" name="Group 4"/>
          <p:cNvGrpSpPr/>
          <p:nvPr/>
        </p:nvGrpSpPr>
        <p:grpSpPr>
          <a:xfrm>
            <a:off x="3596278" y="6003253"/>
            <a:ext cx="2151677" cy="340040"/>
            <a:chOff x="0" y="0"/>
            <a:chExt cx="566697" cy="89558"/>
          </a:xfrm>
        </p:grpSpPr>
        <p:sp>
          <p:nvSpPr>
            <p:cNvPr id="5" name="Freeform 5"/>
            <p:cNvSpPr/>
            <p:nvPr/>
          </p:nvSpPr>
          <p:spPr>
            <a:xfrm>
              <a:off x="0" y="0"/>
              <a:ext cx="566697" cy="89558"/>
            </a:xfrm>
            <a:custGeom>
              <a:avLst/>
              <a:gdLst/>
              <a:ahLst/>
              <a:cxnLst/>
              <a:rect l="l" t="t" r="r" b="b"/>
              <a:pathLst>
                <a:path w="566697" h="89558">
                  <a:moveTo>
                    <a:pt x="0" y="0"/>
                  </a:moveTo>
                  <a:lnTo>
                    <a:pt x="566697" y="0"/>
                  </a:lnTo>
                  <a:lnTo>
                    <a:pt x="566697" y="89558"/>
                  </a:lnTo>
                  <a:lnTo>
                    <a:pt x="0" y="89558"/>
                  </a:lnTo>
                  <a:close/>
                </a:path>
              </a:pathLst>
            </a:custGeom>
            <a:solidFill>
              <a:srgbClr val="000000">
                <a:alpha val="0"/>
              </a:srgbClr>
            </a:solidFill>
            <a:ln w="38100" cap="sq">
              <a:solidFill>
                <a:srgbClr val="E60012"/>
              </a:solidFill>
              <a:prstDash val="solid"/>
              <a:miter/>
            </a:ln>
          </p:spPr>
          <p:txBody>
            <a:bodyPr/>
            <a:lstStyle/>
            <a:p>
              <a:endParaRPr lang="en-US"/>
            </a:p>
          </p:txBody>
        </p:sp>
        <p:sp>
          <p:nvSpPr>
            <p:cNvPr id="6" name="TextBox 6"/>
            <p:cNvSpPr txBox="1"/>
            <p:nvPr/>
          </p:nvSpPr>
          <p:spPr>
            <a:xfrm>
              <a:off x="0" y="-57150"/>
              <a:ext cx="566697" cy="146708"/>
            </a:xfrm>
            <a:prstGeom prst="rect">
              <a:avLst/>
            </a:prstGeom>
          </p:spPr>
          <p:txBody>
            <a:bodyPr lIns="50800" tIns="50800" rIns="50800" bIns="50800" rtlCol="0" anchor="ctr"/>
            <a:lstStyle/>
            <a:p>
              <a:pPr algn="ctr">
                <a:lnSpc>
                  <a:spcPts val="3080"/>
                </a:lnSpc>
              </a:pPr>
              <a:endParaRPr/>
            </a:p>
          </p:txBody>
        </p:sp>
      </p:grpSp>
      <p:sp>
        <p:nvSpPr>
          <p:cNvPr id="7" name="TextBox 7"/>
          <p:cNvSpPr txBox="1"/>
          <p:nvPr/>
        </p:nvSpPr>
        <p:spPr>
          <a:xfrm>
            <a:off x="2240608" y="171495"/>
            <a:ext cx="13806784" cy="682625"/>
          </a:xfrm>
          <a:prstGeom prst="rect">
            <a:avLst/>
          </a:prstGeom>
        </p:spPr>
        <p:txBody>
          <a:bodyPr lIns="0" tIns="0" rIns="0" bIns="0" rtlCol="0" anchor="t">
            <a:spAutoFit/>
          </a:bodyPr>
          <a:lstStyle/>
          <a:p>
            <a:pPr algn="ctr">
              <a:lnSpc>
                <a:spcPts val="5199"/>
              </a:lnSpc>
            </a:pPr>
            <a:r>
              <a:rPr lang="en-US" sz="3999" b="1">
                <a:solidFill>
                  <a:srgbClr val="B7260F"/>
                </a:solidFill>
                <a:latin typeface="Poppins Bold"/>
                <a:ea typeface="Poppins Bold"/>
                <a:cs typeface="Poppins Bold"/>
                <a:sym typeface="Poppins Bold"/>
              </a:rPr>
              <a:t>Effects of Solid Load</a:t>
            </a:r>
          </a:p>
        </p:txBody>
      </p:sp>
      <p:grpSp>
        <p:nvGrpSpPr>
          <p:cNvPr id="8" name="Group 8"/>
          <p:cNvGrpSpPr/>
          <p:nvPr/>
        </p:nvGrpSpPr>
        <p:grpSpPr>
          <a:xfrm>
            <a:off x="5718595" y="5448162"/>
            <a:ext cx="982695" cy="895130"/>
            <a:chOff x="0" y="0"/>
            <a:chExt cx="258817" cy="235754"/>
          </a:xfrm>
        </p:grpSpPr>
        <p:sp>
          <p:nvSpPr>
            <p:cNvPr id="9" name="Freeform 9"/>
            <p:cNvSpPr/>
            <p:nvPr/>
          </p:nvSpPr>
          <p:spPr>
            <a:xfrm>
              <a:off x="0" y="0"/>
              <a:ext cx="258817" cy="235754"/>
            </a:xfrm>
            <a:custGeom>
              <a:avLst/>
              <a:gdLst/>
              <a:ahLst/>
              <a:cxnLst/>
              <a:rect l="l" t="t" r="r" b="b"/>
              <a:pathLst>
                <a:path w="258817" h="235754">
                  <a:moveTo>
                    <a:pt x="0" y="0"/>
                  </a:moveTo>
                  <a:lnTo>
                    <a:pt x="258817" y="0"/>
                  </a:lnTo>
                  <a:lnTo>
                    <a:pt x="258817" y="235754"/>
                  </a:lnTo>
                  <a:lnTo>
                    <a:pt x="0" y="235754"/>
                  </a:lnTo>
                  <a:close/>
                </a:path>
              </a:pathLst>
            </a:custGeom>
            <a:solidFill>
              <a:srgbClr val="000000">
                <a:alpha val="0"/>
              </a:srgbClr>
            </a:solidFill>
            <a:ln w="38100" cap="sq">
              <a:solidFill>
                <a:srgbClr val="E60012"/>
              </a:solidFill>
              <a:prstDash val="solid"/>
              <a:miter/>
            </a:ln>
          </p:spPr>
          <p:txBody>
            <a:bodyPr/>
            <a:lstStyle/>
            <a:p>
              <a:endParaRPr lang="en-US"/>
            </a:p>
          </p:txBody>
        </p:sp>
        <p:sp>
          <p:nvSpPr>
            <p:cNvPr id="10" name="TextBox 10"/>
            <p:cNvSpPr txBox="1"/>
            <p:nvPr/>
          </p:nvSpPr>
          <p:spPr>
            <a:xfrm>
              <a:off x="0" y="-57150"/>
              <a:ext cx="258817" cy="292904"/>
            </a:xfrm>
            <a:prstGeom prst="rect">
              <a:avLst/>
            </a:prstGeom>
          </p:spPr>
          <p:txBody>
            <a:bodyPr lIns="50800" tIns="50800" rIns="50800" bIns="50800" rtlCol="0" anchor="ctr"/>
            <a:lstStyle/>
            <a:p>
              <a:pPr algn="ctr">
                <a:lnSpc>
                  <a:spcPts val="3080"/>
                </a:lnSpc>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TextBox 2"/>
          <p:cNvSpPr txBox="1"/>
          <p:nvPr/>
        </p:nvSpPr>
        <p:spPr>
          <a:xfrm>
            <a:off x="2240608" y="171495"/>
            <a:ext cx="13806784" cy="682625"/>
          </a:xfrm>
          <a:prstGeom prst="rect">
            <a:avLst/>
          </a:prstGeom>
        </p:spPr>
        <p:txBody>
          <a:bodyPr lIns="0" tIns="0" rIns="0" bIns="0" rtlCol="0" anchor="t">
            <a:spAutoFit/>
          </a:bodyPr>
          <a:lstStyle/>
          <a:p>
            <a:pPr algn="ctr">
              <a:lnSpc>
                <a:spcPts val="5199"/>
              </a:lnSpc>
            </a:pPr>
            <a:r>
              <a:rPr lang="en-US" sz="3999" b="1">
                <a:solidFill>
                  <a:srgbClr val="B7260F"/>
                </a:solidFill>
                <a:latin typeface="Poppins Bold"/>
                <a:ea typeface="Poppins Bold"/>
                <a:cs typeface="Poppins Bold"/>
                <a:sym typeface="Poppins Bold"/>
              </a:rPr>
              <a:t>Effects of Inoculum Volume</a:t>
            </a:r>
          </a:p>
        </p:txBody>
      </p:sp>
      <p:sp>
        <p:nvSpPr>
          <p:cNvPr id="3" name="TextBox 3"/>
          <p:cNvSpPr txBox="1"/>
          <p:nvPr/>
        </p:nvSpPr>
        <p:spPr>
          <a:xfrm>
            <a:off x="8084550" y="768395"/>
            <a:ext cx="9765916" cy="42767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FFFFFF"/>
                </a:solidFill>
                <a:latin typeface="Poppins"/>
                <a:ea typeface="Poppins"/>
                <a:cs typeface="Poppins"/>
                <a:sym typeface="Poppins"/>
              </a:rPr>
              <a:t>At each solid load, increasing the inoculum from 1% to 2% (v/v) improved biomass concentration and protein content, especially at shorter fermentation periods</a:t>
            </a:r>
          </a:p>
          <a:p>
            <a:pPr algn="l">
              <a:lnSpc>
                <a:spcPts val="4200"/>
              </a:lnSpc>
            </a:pPr>
            <a:endParaRPr lang="en-US" sz="3000">
              <a:solidFill>
                <a:srgbClr val="FFFFFF"/>
              </a:solidFill>
              <a:latin typeface="Poppins"/>
              <a:ea typeface="Poppins"/>
              <a:cs typeface="Poppins"/>
              <a:sym typeface="Poppins"/>
            </a:endParaRPr>
          </a:p>
          <a:p>
            <a:pPr marL="647700" lvl="1" indent="-323850" algn="l">
              <a:lnSpc>
                <a:spcPts val="4200"/>
              </a:lnSpc>
              <a:buFont typeface="Arial"/>
              <a:buChar char="•"/>
            </a:pPr>
            <a:r>
              <a:rPr lang="en-US" sz="3000">
                <a:solidFill>
                  <a:srgbClr val="FFFFFF"/>
                </a:solidFill>
                <a:latin typeface="Poppins"/>
                <a:ea typeface="Poppins"/>
                <a:cs typeface="Poppins"/>
                <a:sym typeface="Poppins"/>
              </a:rPr>
              <a:t>Inoculum volume (1%, 2%, 3%) did not significantly influence biomass concentration and reducing sugar concentration.</a:t>
            </a:r>
          </a:p>
        </p:txBody>
      </p:sp>
      <p:sp>
        <p:nvSpPr>
          <p:cNvPr id="4" name="Freeform 4"/>
          <p:cNvSpPr/>
          <p:nvPr/>
        </p:nvSpPr>
        <p:spPr>
          <a:xfrm>
            <a:off x="415779" y="854120"/>
            <a:ext cx="7338982" cy="9188083"/>
          </a:xfrm>
          <a:custGeom>
            <a:avLst/>
            <a:gdLst/>
            <a:ahLst/>
            <a:cxnLst/>
            <a:rect l="l" t="t" r="r" b="b"/>
            <a:pathLst>
              <a:path w="7338982" h="9188083">
                <a:moveTo>
                  <a:pt x="0" y="0"/>
                </a:moveTo>
                <a:lnTo>
                  <a:pt x="7338982" y="0"/>
                </a:lnTo>
                <a:lnTo>
                  <a:pt x="7338982" y="9188084"/>
                </a:lnTo>
                <a:lnTo>
                  <a:pt x="0" y="9188084"/>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3596278" y="6003253"/>
            <a:ext cx="2151677" cy="340040"/>
            <a:chOff x="0" y="0"/>
            <a:chExt cx="566697" cy="89558"/>
          </a:xfrm>
        </p:grpSpPr>
        <p:sp>
          <p:nvSpPr>
            <p:cNvPr id="6" name="Freeform 6"/>
            <p:cNvSpPr/>
            <p:nvPr/>
          </p:nvSpPr>
          <p:spPr>
            <a:xfrm>
              <a:off x="0" y="0"/>
              <a:ext cx="566697" cy="89558"/>
            </a:xfrm>
            <a:custGeom>
              <a:avLst/>
              <a:gdLst/>
              <a:ahLst/>
              <a:cxnLst/>
              <a:rect l="l" t="t" r="r" b="b"/>
              <a:pathLst>
                <a:path w="566697" h="89558">
                  <a:moveTo>
                    <a:pt x="0" y="0"/>
                  </a:moveTo>
                  <a:lnTo>
                    <a:pt x="566697" y="0"/>
                  </a:lnTo>
                  <a:lnTo>
                    <a:pt x="566697" y="89558"/>
                  </a:lnTo>
                  <a:lnTo>
                    <a:pt x="0" y="89558"/>
                  </a:lnTo>
                  <a:close/>
                </a:path>
              </a:pathLst>
            </a:custGeom>
            <a:solidFill>
              <a:srgbClr val="000000">
                <a:alpha val="0"/>
              </a:srgbClr>
            </a:solidFill>
            <a:ln w="38100" cap="sq">
              <a:solidFill>
                <a:srgbClr val="E60012"/>
              </a:solidFill>
              <a:prstDash val="solid"/>
              <a:miter/>
            </a:ln>
          </p:spPr>
          <p:txBody>
            <a:bodyPr/>
            <a:lstStyle/>
            <a:p>
              <a:endParaRPr lang="en-US"/>
            </a:p>
          </p:txBody>
        </p:sp>
        <p:sp>
          <p:nvSpPr>
            <p:cNvPr id="7" name="TextBox 7"/>
            <p:cNvSpPr txBox="1"/>
            <p:nvPr/>
          </p:nvSpPr>
          <p:spPr>
            <a:xfrm>
              <a:off x="0" y="-57150"/>
              <a:ext cx="566697" cy="146708"/>
            </a:xfrm>
            <a:prstGeom prst="rect">
              <a:avLst/>
            </a:prstGeom>
          </p:spPr>
          <p:txBody>
            <a:bodyPr lIns="50800" tIns="50800" rIns="50800" bIns="50800" rtlCol="0" anchor="ctr"/>
            <a:lstStyle/>
            <a:p>
              <a:pPr algn="ctr">
                <a:lnSpc>
                  <a:spcPts val="3080"/>
                </a:lnSpc>
              </a:pPr>
              <a:endParaRPr/>
            </a:p>
          </p:txBody>
        </p:sp>
      </p:grpSp>
      <p:grpSp>
        <p:nvGrpSpPr>
          <p:cNvPr id="8" name="Group 8"/>
          <p:cNvGrpSpPr/>
          <p:nvPr/>
        </p:nvGrpSpPr>
        <p:grpSpPr>
          <a:xfrm>
            <a:off x="5718595" y="5448162"/>
            <a:ext cx="982695" cy="895130"/>
            <a:chOff x="0" y="0"/>
            <a:chExt cx="258817" cy="235754"/>
          </a:xfrm>
        </p:grpSpPr>
        <p:sp>
          <p:nvSpPr>
            <p:cNvPr id="9" name="Freeform 9"/>
            <p:cNvSpPr/>
            <p:nvPr/>
          </p:nvSpPr>
          <p:spPr>
            <a:xfrm>
              <a:off x="0" y="0"/>
              <a:ext cx="258817" cy="235754"/>
            </a:xfrm>
            <a:custGeom>
              <a:avLst/>
              <a:gdLst/>
              <a:ahLst/>
              <a:cxnLst/>
              <a:rect l="l" t="t" r="r" b="b"/>
              <a:pathLst>
                <a:path w="258817" h="235754">
                  <a:moveTo>
                    <a:pt x="0" y="0"/>
                  </a:moveTo>
                  <a:lnTo>
                    <a:pt x="258817" y="0"/>
                  </a:lnTo>
                  <a:lnTo>
                    <a:pt x="258817" y="235754"/>
                  </a:lnTo>
                  <a:lnTo>
                    <a:pt x="0" y="235754"/>
                  </a:lnTo>
                  <a:close/>
                </a:path>
              </a:pathLst>
            </a:custGeom>
            <a:solidFill>
              <a:srgbClr val="000000">
                <a:alpha val="0"/>
              </a:srgbClr>
            </a:solidFill>
            <a:ln w="38100" cap="sq">
              <a:solidFill>
                <a:srgbClr val="E60012"/>
              </a:solidFill>
              <a:prstDash val="solid"/>
              <a:miter/>
            </a:ln>
          </p:spPr>
          <p:txBody>
            <a:bodyPr/>
            <a:lstStyle/>
            <a:p>
              <a:endParaRPr lang="en-US"/>
            </a:p>
          </p:txBody>
        </p:sp>
        <p:sp>
          <p:nvSpPr>
            <p:cNvPr id="10" name="TextBox 10"/>
            <p:cNvSpPr txBox="1"/>
            <p:nvPr/>
          </p:nvSpPr>
          <p:spPr>
            <a:xfrm>
              <a:off x="0" y="-57150"/>
              <a:ext cx="258817" cy="292904"/>
            </a:xfrm>
            <a:prstGeom prst="rect">
              <a:avLst/>
            </a:prstGeom>
          </p:spPr>
          <p:txBody>
            <a:bodyPr lIns="50800" tIns="50800" rIns="50800" bIns="50800" rtlCol="0" anchor="ctr"/>
            <a:lstStyle/>
            <a:p>
              <a:pPr algn="ctr">
                <a:lnSpc>
                  <a:spcPts val="3080"/>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rot="-6478763">
            <a:off x="-1136877" y="5175885"/>
            <a:ext cx="8009144" cy="6527452"/>
          </a:xfrm>
          <a:custGeom>
            <a:avLst/>
            <a:gdLst/>
            <a:ahLst/>
            <a:cxnLst/>
            <a:rect l="l" t="t" r="r" b="b"/>
            <a:pathLst>
              <a:path w="8009144" h="6527452">
                <a:moveTo>
                  <a:pt x="0" y="0"/>
                </a:moveTo>
                <a:lnTo>
                  <a:pt x="8009144" y="0"/>
                </a:lnTo>
                <a:lnTo>
                  <a:pt x="8009144" y="6527452"/>
                </a:lnTo>
                <a:lnTo>
                  <a:pt x="0" y="6527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1349044" y="4460100"/>
            <a:ext cx="7276580" cy="7203814"/>
          </a:xfrm>
          <a:custGeom>
            <a:avLst/>
            <a:gdLst/>
            <a:ahLst/>
            <a:cxnLst/>
            <a:rect l="l" t="t" r="r" b="b"/>
            <a:pathLst>
              <a:path w="7276580" h="7203814">
                <a:moveTo>
                  <a:pt x="7276580" y="0"/>
                </a:moveTo>
                <a:lnTo>
                  <a:pt x="0" y="0"/>
                </a:lnTo>
                <a:lnTo>
                  <a:pt x="0" y="7203814"/>
                </a:lnTo>
                <a:lnTo>
                  <a:pt x="7276580" y="7203814"/>
                </a:lnTo>
                <a:lnTo>
                  <a:pt x="7276580" y="0"/>
                </a:lnTo>
                <a:close/>
              </a:path>
            </a:pathLst>
          </a:custGeom>
          <a:blipFill>
            <a:blip r:embed="rId4"/>
            <a:stretch>
              <a:fillRect/>
            </a:stretch>
          </a:blipFill>
        </p:spPr>
        <p:txBody>
          <a:bodyPr/>
          <a:lstStyle/>
          <a:p>
            <a:endParaRPr lang="en-US"/>
          </a:p>
        </p:txBody>
      </p:sp>
      <p:sp>
        <p:nvSpPr>
          <p:cNvPr id="4" name="Freeform 4"/>
          <p:cNvSpPr/>
          <p:nvPr/>
        </p:nvSpPr>
        <p:spPr>
          <a:xfrm>
            <a:off x="-282095" y="9439406"/>
            <a:ext cx="18767380" cy="847594"/>
          </a:xfrm>
          <a:custGeom>
            <a:avLst/>
            <a:gdLst/>
            <a:ahLst/>
            <a:cxnLst/>
            <a:rect l="l" t="t" r="r" b="b"/>
            <a:pathLst>
              <a:path w="18767380" h="847594">
                <a:moveTo>
                  <a:pt x="0" y="0"/>
                </a:moveTo>
                <a:lnTo>
                  <a:pt x="18767380" y="0"/>
                </a:lnTo>
                <a:lnTo>
                  <a:pt x="18767380" y="847594"/>
                </a:lnTo>
                <a:lnTo>
                  <a:pt x="0" y="847594"/>
                </a:lnTo>
                <a:lnTo>
                  <a:pt x="0" y="0"/>
                </a:lnTo>
                <a:close/>
              </a:path>
            </a:pathLst>
          </a:custGeom>
          <a:blipFill>
            <a:blip r:embed="rId5"/>
            <a:stretch>
              <a:fillRect t="-33032" b="-33032"/>
            </a:stretch>
          </a:blipFill>
        </p:spPr>
        <p:txBody>
          <a:bodyPr/>
          <a:lstStyle/>
          <a:p>
            <a:endParaRPr lang="en-US"/>
          </a:p>
        </p:txBody>
      </p:sp>
      <p:sp>
        <p:nvSpPr>
          <p:cNvPr id="5" name="Freeform 5"/>
          <p:cNvSpPr/>
          <p:nvPr/>
        </p:nvSpPr>
        <p:spPr>
          <a:xfrm>
            <a:off x="236549" y="9574238"/>
            <a:ext cx="2602074" cy="584870"/>
          </a:xfrm>
          <a:custGeom>
            <a:avLst/>
            <a:gdLst/>
            <a:ahLst/>
            <a:cxnLst/>
            <a:rect l="l" t="t" r="r" b="b"/>
            <a:pathLst>
              <a:path w="2602074" h="584870">
                <a:moveTo>
                  <a:pt x="0" y="0"/>
                </a:moveTo>
                <a:lnTo>
                  <a:pt x="2602074" y="0"/>
                </a:lnTo>
                <a:lnTo>
                  <a:pt x="2602074" y="584870"/>
                </a:lnTo>
                <a:lnTo>
                  <a:pt x="0" y="584870"/>
                </a:lnTo>
                <a:lnTo>
                  <a:pt x="0" y="0"/>
                </a:lnTo>
                <a:close/>
              </a:path>
            </a:pathLst>
          </a:custGeom>
          <a:blipFill>
            <a:blip r:embed="rId6"/>
            <a:stretch>
              <a:fillRect/>
            </a:stretch>
          </a:blipFill>
        </p:spPr>
        <p:txBody>
          <a:bodyPr/>
          <a:lstStyle/>
          <a:p>
            <a:endParaRPr lang="en-US"/>
          </a:p>
        </p:txBody>
      </p:sp>
      <p:sp>
        <p:nvSpPr>
          <p:cNvPr id="6" name="Freeform 6"/>
          <p:cNvSpPr/>
          <p:nvPr/>
        </p:nvSpPr>
        <p:spPr>
          <a:xfrm>
            <a:off x="7873153" y="9532782"/>
            <a:ext cx="2541695" cy="660841"/>
          </a:xfrm>
          <a:custGeom>
            <a:avLst/>
            <a:gdLst/>
            <a:ahLst/>
            <a:cxnLst/>
            <a:rect l="l" t="t" r="r" b="b"/>
            <a:pathLst>
              <a:path w="2541695" h="660841">
                <a:moveTo>
                  <a:pt x="0" y="0"/>
                </a:moveTo>
                <a:lnTo>
                  <a:pt x="2541694" y="0"/>
                </a:lnTo>
                <a:lnTo>
                  <a:pt x="2541694" y="660841"/>
                </a:lnTo>
                <a:lnTo>
                  <a:pt x="0" y="660841"/>
                </a:lnTo>
                <a:lnTo>
                  <a:pt x="0" y="0"/>
                </a:lnTo>
                <a:close/>
              </a:path>
            </a:pathLst>
          </a:custGeom>
          <a:blipFill>
            <a:blip r:embed="rId7"/>
            <a:stretch>
              <a:fillRect/>
            </a:stretch>
          </a:blipFill>
        </p:spPr>
        <p:txBody>
          <a:bodyPr/>
          <a:lstStyle/>
          <a:p>
            <a:endParaRPr lang="en-US"/>
          </a:p>
        </p:txBody>
      </p:sp>
      <p:sp>
        <p:nvSpPr>
          <p:cNvPr id="7" name="Freeform 7"/>
          <p:cNvSpPr/>
          <p:nvPr/>
        </p:nvSpPr>
        <p:spPr>
          <a:xfrm>
            <a:off x="16379171" y="9567297"/>
            <a:ext cx="1760258" cy="591811"/>
          </a:xfrm>
          <a:custGeom>
            <a:avLst/>
            <a:gdLst/>
            <a:ahLst/>
            <a:cxnLst/>
            <a:rect l="l" t="t" r="r" b="b"/>
            <a:pathLst>
              <a:path w="1760258" h="591811">
                <a:moveTo>
                  <a:pt x="0" y="0"/>
                </a:moveTo>
                <a:lnTo>
                  <a:pt x="1760258" y="0"/>
                </a:lnTo>
                <a:lnTo>
                  <a:pt x="1760258" y="591811"/>
                </a:lnTo>
                <a:lnTo>
                  <a:pt x="0" y="591811"/>
                </a:lnTo>
                <a:lnTo>
                  <a:pt x="0" y="0"/>
                </a:lnTo>
                <a:close/>
              </a:path>
            </a:pathLst>
          </a:custGeom>
          <a:blipFill>
            <a:blip r:embed="rId8"/>
            <a:stretch>
              <a:fillRect/>
            </a:stretch>
          </a:blipFill>
        </p:spPr>
        <p:txBody>
          <a:bodyPr/>
          <a:lstStyle/>
          <a:p>
            <a:endParaRPr lang="en-US"/>
          </a:p>
        </p:txBody>
      </p:sp>
      <p:sp>
        <p:nvSpPr>
          <p:cNvPr id="8" name="TextBox 8"/>
          <p:cNvSpPr txBox="1"/>
          <p:nvPr/>
        </p:nvSpPr>
        <p:spPr>
          <a:xfrm>
            <a:off x="2588526" y="3362502"/>
            <a:ext cx="13110949" cy="1019176"/>
          </a:xfrm>
          <a:prstGeom prst="rect">
            <a:avLst/>
          </a:prstGeom>
        </p:spPr>
        <p:txBody>
          <a:bodyPr lIns="0" tIns="0" rIns="0" bIns="0" rtlCol="0" anchor="t">
            <a:spAutoFit/>
          </a:bodyPr>
          <a:lstStyle/>
          <a:p>
            <a:pPr algn="ctr">
              <a:lnSpc>
                <a:spcPts val="7799"/>
              </a:lnSpc>
            </a:pPr>
            <a:r>
              <a:rPr lang="en-US" sz="5999" b="1">
                <a:solidFill>
                  <a:srgbClr val="FFFFFF"/>
                </a:solidFill>
                <a:latin typeface="Poppins Bold"/>
                <a:ea typeface="Poppins Bold"/>
                <a:cs typeface="Poppins Bold"/>
                <a:sym typeface="Poppins Bold"/>
              </a:rPr>
              <a:t>INTRODUCTION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TextBox 2"/>
          <p:cNvSpPr txBox="1"/>
          <p:nvPr/>
        </p:nvSpPr>
        <p:spPr>
          <a:xfrm>
            <a:off x="2240608" y="171495"/>
            <a:ext cx="13806784" cy="682625"/>
          </a:xfrm>
          <a:prstGeom prst="rect">
            <a:avLst/>
          </a:prstGeom>
        </p:spPr>
        <p:txBody>
          <a:bodyPr lIns="0" tIns="0" rIns="0" bIns="0" rtlCol="0" anchor="t">
            <a:spAutoFit/>
          </a:bodyPr>
          <a:lstStyle/>
          <a:p>
            <a:pPr algn="ctr">
              <a:lnSpc>
                <a:spcPts val="5199"/>
              </a:lnSpc>
            </a:pPr>
            <a:r>
              <a:rPr lang="en-US" sz="3999" b="1">
                <a:solidFill>
                  <a:srgbClr val="B7260F"/>
                </a:solidFill>
                <a:latin typeface="Poppins Bold"/>
                <a:ea typeface="Poppins Bold"/>
                <a:cs typeface="Poppins Bold"/>
                <a:sym typeface="Poppins Bold"/>
              </a:rPr>
              <a:t>Effects of Fermentation Period</a:t>
            </a:r>
          </a:p>
        </p:txBody>
      </p:sp>
      <p:sp>
        <p:nvSpPr>
          <p:cNvPr id="3" name="TextBox 3"/>
          <p:cNvSpPr txBox="1"/>
          <p:nvPr/>
        </p:nvSpPr>
        <p:spPr>
          <a:xfrm>
            <a:off x="8055370" y="777920"/>
            <a:ext cx="9890446" cy="80105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FFFFFF"/>
                </a:solidFill>
                <a:latin typeface="Poppins"/>
                <a:ea typeface="Poppins"/>
                <a:cs typeface="Poppins"/>
                <a:sym typeface="Poppins"/>
              </a:rPr>
              <a:t>After 1 day of fermentation, the reducing sugar decreased significantly</a:t>
            </a:r>
          </a:p>
          <a:p>
            <a:pPr algn="l">
              <a:lnSpc>
                <a:spcPts val="4200"/>
              </a:lnSpc>
            </a:pPr>
            <a:endParaRPr lang="en-US" sz="3000">
              <a:solidFill>
                <a:srgbClr val="FFFFFF"/>
              </a:solidFill>
              <a:latin typeface="Poppins"/>
              <a:ea typeface="Poppins"/>
              <a:cs typeface="Poppins"/>
              <a:sym typeface="Poppins"/>
            </a:endParaRPr>
          </a:p>
          <a:p>
            <a:pPr marL="647700" lvl="1" indent="-323850" algn="l">
              <a:lnSpc>
                <a:spcPts val="4200"/>
              </a:lnSpc>
              <a:buFont typeface="Arial"/>
              <a:buChar char="•"/>
            </a:pPr>
            <a:r>
              <a:rPr lang="en-US" sz="3000">
                <a:solidFill>
                  <a:srgbClr val="FFFFFF"/>
                </a:solidFill>
                <a:latin typeface="Poppins"/>
                <a:ea typeface="Poppins"/>
                <a:cs typeface="Poppins"/>
                <a:sym typeface="Poppins"/>
              </a:rPr>
              <a:t>Selection of the periods 1, 3 and 5 days didn’t show the decrease in reducing sugar</a:t>
            </a:r>
          </a:p>
          <a:p>
            <a:pPr algn="l">
              <a:lnSpc>
                <a:spcPts val="4200"/>
              </a:lnSpc>
            </a:pPr>
            <a:endParaRPr lang="en-US" sz="3000">
              <a:solidFill>
                <a:srgbClr val="FFFFFF"/>
              </a:solidFill>
              <a:latin typeface="Poppins"/>
              <a:ea typeface="Poppins"/>
              <a:cs typeface="Poppins"/>
              <a:sym typeface="Poppins"/>
            </a:endParaRPr>
          </a:p>
          <a:p>
            <a:pPr marL="647700" lvl="1" indent="-323850" algn="l">
              <a:lnSpc>
                <a:spcPts val="4200"/>
              </a:lnSpc>
              <a:buFont typeface="Arial"/>
              <a:buChar char="•"/>
            </a:pPr>
            <a:r>
              <a:rPr lang="en-US" sz="3000">
                <a:solidFill>
                  <a:srgbClr val="FFFFFF"/>
                </a:solidFill>
                <a:latin typeface="Poppins"/>
                <a:ea typeface="Poppins"/>
                <a:cs typeface="Poppins"/>
                <a:sym typeface="Poppins"/>
              </a:rPr>
              <a:t>Hydrolysis of complex carbohydrates may increase reducing sugar concentration at intermediate time points</a:t>
            </a:r>
          </a:p>
          <a:p>
            <a:pPr algn="l">
              <a:lnSpc>
                <a:spcPts val="4200"/>
              </a:lnSpc>
            </a:pPr>
            <a:endParaRPr lang="en-US" sz="3000">
              <a:solidFill>
                <a:srgbClr val="FFFFFF"/>
              </a:solidFill>
              <a:latin typeface="Poppins"/>
              <a:ea typeface="Poppins"/>
              <a:cs typeface="Poppins"/>
              <a:sym typeface="Poppins"/>
            </a:endParaRPr>
          </a:p>
          <a:p>
            <a:pPr marL="647700" lvl="1" indent="-323850" algn="l">
              <a:lnSpc>
                <a:spcPts val="4200"/>
              </a:lnSpc>
              <a:buFont typeface="Arial"/>
              <a:buChar char="•"/>
            </a:pPr>
            <a:r>
              <a:rPr lang="en-US" sz="3000">
                <a:solidFill>
                  <a:srgbClr val="FFFFFF"/>
                </a:solidFill>
                <a:latin typeface="Poppins"/>
                <a:ea typeface="Poppins"/>
                <a:cs typeface="Poppins"/>
                <a:sym typeface="Poppins"/>
              </a:rPr>
              <a:t>A significant difference (p &lt; 0.05) was detected between 1 day and longer periods (3 days, 5 days) </a:t>
            </a:r>
          </a:p>
          <a:p>
            <a:pPr algn="l">
              <a:lnSpc>
                <a:spcPts val="4200"/>
              </a:lnSpc>
            </a:pPr>
            <a:endParaRPr lang="en-US" sz="3000">
              <a:solidFill>
                <a:srgbClr val="FFFFFF"/>
              </a:solidFill>
              <a:latin typeface="Poppins"/>
              <a:ea typeface="Poppins"/>
              <a:cs typeface="Poppins"/>
              <a:sym typeface="Poppins"/>
            </a:endParaRPr>
          </a:p>
          <a:p>
            <a:pPr marL="647700" lvl="1" indent="-323850" algn="l">
              <a:lnSpc>
                <a:spcPts val="4200"/>
              </a:lnSpc>
              <a:buFont typeface="Arial"/>
              <a:buChar char="•"/>
            </a:pPr>
            <a:r>
              <a:rPr lang="en-US" sz="3000">
                <a:solidFill>
                  <a:srgbClr val="FFFFFF"/>
                </a:solidFill>
                <a:latin typeface="Poppins"/>
                <a:ea typeface="Poppins"/>
                <a:cs typeface="Poppins"/>
                <a:sym typeface="Poppins"/>
              </a:rPr>
              <a:t>Extended fermentation enhances biomass yield</a:t>
            </a:r>
          </a:p>
        </p:txBody>
      </p:sp>
      <p:sp>
        <p:nvSpPr>
          <p:cNvPr id="4" name="Freeform 4"/>
          <p:cNvSpPr/>
          <p:nvPr/>
        </p:nvSpPr>
        <p:spPr>
          <a:xfrm>
            <a:off x="415779" y="863645"/>
            <a:ext cx="7338982" cy="9188083"/>
          </a:xfrm>
          <a:custGeom>
            <a:avLst/>
            <a:gdLst/>
            <a:ahLst/>
            <a:cxnLst/>
            <a:rect l="l" t="t" r="r" b="b"/>
            <a:pathLst>
              <a:path w="7338982" h="9188083">
                <a:moveTo>
                  <a:pt x="0" y="0"/>
                </a:moveTo>
                <a:lnTo>
                  <a:pt x="7338982" y="0"/>
                </a:lnTo>
                <a:lnTo>
                  <a:pt x="7338982" y="9188084"/>
                </a:lnTo>
                <a:lnTo>
                  <a:pt x="0" y="9188084"/>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3604646" y="5371823"/>
            <a:ext cx="1018399" cy="1009549"/>
            <a:chOff x="0" y="0"/>
            <a:chExt cx="268220" cy="265890"/>
          </a:xfrm>
        </p:grpSpPr>
        <p:sp>
          <p:nvSpPr>
            <p:cNvPr id="6" name="Freeform 6"/>
            <p:cNvSpPr/>
            <p:nvPr/>
          </p:nvSpPr>
          <p:spPr>
            <a:xfrm>
              <a:off x="0" y="0"/>
              <a:ext cx="268220" cy="265890"/>
            </a:xfrm>
            <a:custGeom>
              <a:avLst/>
              <a:gdLst/>
              <a:ahLst/>
              <a:cxnLst/>
              <a:rect l="l" t="t" r="r" b="b"/>
              <a:pathLst>
                <a:path w="268220" h="265890">
                  <a:moveTo>
                    <a:pt x="0" y="0"/>
                  </a:moveTo>
                  <a:lnTo>
                    <a:pt x="268220" y="0"/>
                  </a:lnTo>
                  <a:lnTo>
                    <a:pt x="268220" y="265890"/>
                  </a:lnTo>
                  <a:lnTo>
                    <a:pt x="0" y="265890"/>
                  </a:lnTo>
                  <a:close/>
                </a:path>
              </a:pathLst>
            </a:custGeom>
            <a:solidFill>
              <a:srgbClr val="000000">
                <a:alpha val="0"/>
              </a:srgbClr>
            </a:solidFill>
            <a:ln w="38100" cap="sq">
              <a:solidFill>
                <a:srgbClr val="E60012"/>
              </a:solidFill>
              <a:prstDash val="solid"/>
              <a:miter/>
            </a:ln>
          </p:spPr>
          <p:txBody>
            <a:bodyPr/>
            <a:lstStyle/>
            <a:p>
              <a:endParaRPr lang="en-US"/>
            </a:p>
          </p:txBody>
        </p:sp>
        <p:sp>
          <p:nvSpPr>
            <p:cNvPr id="7" name="TextBox 7"/>
            <p:cNvSpPr txBox="1"/>
            <p:nvPr/>
          </p:nvSpPr>
          <p:spPr>
            <a:xfrm>
              <a:off x="0" y="-57150"/>
              <a:ext cx="268220" cy="323040"/>
            </a:xfrm>
            <a:prstGeom prst="rect">
              <a:avLst/>
            </a:prstGeom>
          </p:spPr>
          <p:txBody>
            <a:bodyPr lIns="50800" tIns="50800" rIns="50800" bIns="50800" rtlCol="0" anchor="ctr"/>
            <a:lstStyle/>
            <a:p>
              <a:pPr algn="ctr">
                <a:lnSpc>
                  <a:spcPts val="3080"/>
                </a:lnSpc>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rot="-6478763">
            <a:off x="-1136877" y="5175885"/>
            <a:ext cx="8009144" cy="6527452"/>
          </a:xfrm>
          <a:custGeom>
            <a:avLst/>
            <a:gdLst/>
            <a:ahLst/>
            <a:cxnLst/>
            <a:rect l="l" t="t" r="r" b="b"/>
            <a:pathLst>
              <a:path w="8009144" h="6527452">
                <a:moveTo>
                  <a:pt x="0" y="0"/>
                </a:moveTo>
                <a:lnTo>
                  <a:pt x="8009144" y="0"/>
                </a:lnTo>
                <a:lnTo>
                  <a:pt x="8009144" y="6527452"/>
                </a:lnTo>
                <a:lnTo>
                  <a:pt x="0" y="6527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1349044" y="4460100"/>
            <a:ext cx="7276580" cy="7203814"/>
          </a:xfrm>
          <a:custGeom>
            <a:avLst/>
            <a:gdLst/>
            <a:ahLst/>
            <a:cxnLst/>
            <a:rect l="l" t="t" r="r" b="b"/>
            <a:pathLst>
              <a:path w="7276580" h="7203814">
                <a:moveTo>
                  <a:pt x="7276580" y="0"/>
                </a:moveTo>
                <a:lnTo>
                  <a:pt x="0" y="0"/>
                </a:lnTo>
                <a:lnTo>
                  <a:pt x="0" y="7203814"/>
                </a:lnTo>
                <a:lnTo>
                  <a:pt x="7276580" y="7203814"/>
                </a:lnTo>
                <a:lnTo>
                  <a:pt x="7276580" y="0"/>
                </a:lnTo>
                <a:close/>
              </a:path>
            </a:pathLst>
          </a:custGeom>
          <a:blipFill>
            <a:blip r:embed="rId4"/>
            <a:stretch>
              <a:fillRect/>
            </a:stretch>
          </a:blipFill>
        </p:spPr>
        <p:txBody>
          <a:bodyPr/>
          <a:lstStyle/>
          <a:p>
            <a:endParaRPr lang="en-US"/>
          </a:p>
        </p:txBody>
      </p:sp>
      <p:sp>
        <p:nvSpPr>
          <p:cNvPr id="4" name="Freeform 4"/>
          <p:cNvSpPr/>
          <p:nvPr/>
        </p:nvSpPr>
        <p:spPr>
          <a:xfrm>
            <a:off x="-282095" y="9439406"/>
            <a:ext cx="18767380" cy="847594"/>
          </a:xfrm>
          <a:custGeom>
            <a:avLst/>
            <a:gdLst/>
            <a:ahLst/>
            <a:cxnLst/>
            <a:rect l="l" t="t" r="r" b="b"/>
            <a:pathLst>
              <a:path w="18767380" h="847594">
                <a:moveTo>
                  <a:pt x="0" y="0"/>
                </a:moveTo>
                <a:lnTo>
                  <a:pt x="18767380" y="0"/>
                </a:lnTo>
                <a:lnTo>
                  <a:pt x="18767380" y="847594"/>
                </a:lnTo>
                <a:lnTo>
                  <a:pt x="0" y="847594"/>
                </a:lnTo>
                <a:lnTo>
                  <a:pt x="0" y="0"/>
                </a:lnTo>
                <a:close/>
              </a:path>
            </a:pathLst>
          </a:custGeom>
          <a:blipFill>
            <a:blip r:embed="rId5"/>
            <a:stretch>
              <a:fillRect t="-33032" b="-33032"/>
            </a:stretch>
          </a:blipFill>
        </p:spPr>
        <p:txBody>
          <a:bodyPr/>
          <a:lstStyle/>
          <a:p>
            <a:endParaRPr lang="en-US"/>
          </a:p>
        </p:txBody>
      </p:sp>
      <p:sp>
        <p:nvSpPr>
          <p:cNvPr id="5" name="Freeform 5"/>
          <p:cNvSpPr/>
          <p:nvPr/>
        </p:nvSpPr>
        <p:spPr>
          <a:xfrm>
            <a:off x="236549" y="9574238"/>
            <a:ext cx="2602074" cy="584870"/>
          </a:xfrm>
          <a:custGeom>
            <a:avLst/>
            <a:gdLst/>
            <a:ahLst/>
            <a:cxnLst/>
            <a:rect l="l" t="t" r="r" b="b"/>
            <a:pathLst>
              <a:path w="2602074" h="584870">
                <a:moveTo>
                  <a:pt x="0" y="0"/>
                </a:moveTo>
                <a:lnTo>
                  <a:pt x="2602074" y="0"/>
                </a:lnTo>
                <a:lnTo>
                  <a:pt x="2602074" y="584870"/>
                </a:lnTo>
                <a:lnTo>
                  <a:pt x="0" y="584870"/>
                </a:lnTo>
                <a:lnTo>
                  <a:pt x="0" y="0"/>
                </a:lnTo>
                <a:close/>
              </a:path>
            </a:pathLst>
          </a:custGeom>
          <a:blipFill>
            <a:blip r:embed="rId6"/>
            <a:stretch>
              <a:fillRect/>
            </a:stretch>
          </a:blipFill>
        </p:spPr>
        <p:txBody>
          <a:bodyPr/>
          <a:lstStyle/>
          <a:p>
            <a:endParaRPr lang="en-US"/>
          </a:p>
        </p:txBody>
      </p:sp>
      <p:sp>
        <p:nvSpPr>
          <p:cNvPr id="6" name="Freeform 6"/>
          <p:cNvSpPr/>
          <p:nvPr/>
        </p:nvSpPr>
        <p:spPr>
          <a:xfrm>
            <a:off x="7873153" y="9532782"/>
            <a:ext cx="2541695" cy="660841"/>
          </a:xfrm>
          <a:custGeom>
            <a:avLst/>
            <a:gdLst/>
            <a:ahLst/>
            <a:cxnLst/>
            <a:rect l="l" t="t" r="r" b="b"/>
            <a:pathLst>
              <a:path w="2541695" h="660841">
                <a:moveTo>
                  <a:pt x="0" y="0"/>
                </a:moveTo>
                <a:lnTo>
                  <a:pt x="2541694" y="0"/>
                </a:lnTo>
                <a:lnTo>
                  <a:pt x="2541694" y="660841"/>
                </a:lnTo>
                <a:lnTo>
                  <a:pt x="0" y="660841"/>
                </a:lnTo>
                <a:lnTo>
                  <a:pt x="0" y="0"/>
                </a:lnTo>
                <a:close/>
              </a:path>
            </a:pathLst>
          </a:custGeom>
          <a:blipFill>
            <a:blip r:embed="rId7"/>
            <a:stretch>
              <a:fillRect/>
            </a:stretch>
          </a:blipFill>
        </p:spPr>
        <p:txBody>
          <a:bodyPr/>
          <a:lstStyle/>
          <a:p>
            <a:endParaRPr lang="en-US"/>
          </a:p>
        </p:txBody>
      </p:sp>
      <p:sp>
        <p:nvSpPr>
          <p:cNvPr id="7" name="Freeform 7"/>
          <p:cNvSpPr/>
          <p:nvPr/>
        </p:nvSpPr>
        <p:spPr>
          <a:xfrm>
            <a:off x="16379171" y="9567297"/>
            <a:ext cx="1760258" cy="591811"/>
          </a:xfrm>
          <a:custGeom>
            <a:avLst/>
            <a:gdLst/>
            <a:ahLst/>
            <a:cxnLst/>
            <a:rect l="l" t="t" r="r" b="b"/>
            <a:pathLst>
              <a:path w="1760258" h="591811">
                <a:moveTo>
                  <a:pt x="0" y="0"/>
                </a:moveTo>
                <a:lnTo>
                  <a:pt x="1760258" y="0"/>
                </a:lnTo>
                <a:lnTo>
                  <a:pt x="1760258" y="591811"/>
                </a:lnTo>
                <a:lnTo>
                  <a:pt x="0" y="591811"/>
                </a:lnTo>
                <a:lnTo>
                  <a:pt x="0" y="0"/>
                </a:lnTo>
                <a:close/>
              </a:path>
            </a:pathLst>
          </a:custGeom>
          <a:blipFill>
            <a:blip r:embed="rId8"/>
            <a:stretch>
              <a:fillRect/>
            </a:stretch>
          </a:blipFill>
        </p:spPr>
        <p:txBody>
          <a:bodyPr/>
          <a:lstStyle/>
          <a:p>
            <a:endParaRPr lang="en-US"/>
          </a:p>
        </p:txBody>
      </p:sp>
      <p:sp>
        <p:nvSpPr>
          <p:cNvPr id="8" name="TextBox 8"/>
          <p:cNvSpPr txBox="1"/>
          <p:nvPr/>
        </p:nvSpPr>
        <p:spPr>
          <a:xfrm>
            <a:off x="2588526" y="3362502"/>
            <a:ext cx="13110949" cy="1019176"/>
          </a:xfrm>
          <a:prstGeom prst="rect">
            <a:avLst/>
          </a:prstGeom>
        </p:spPr>
        <p:txBody>
          <a:bodyPr lIns="0" tIns="0" rIns="0" bIns="0" rtlCol="0" anchor="t">
            <a:spAutoFit/>
          </a:bodyPr>
          <a:lstStyle/>
          <a:p>
            <a:pPr algn="ctr">
              <a:lnSpc>
                <a:spcPts val="7799"/>
              </a:lnSpc>
            </a:pPr>
            <a:r>
              <a:rPr lang="en-US" sz="5999" b="1">
                <a:solidFill>
                  <a:srgbClr val="FFFFFF"/>
                </a:solidFill>
                <a:latin typeface="Poppins Bold"/>
                <a:ea typeface="Poppins Bold"/>
                <a:cs typeface="Poppins Bold"/>
                <a:sym typeface="Poppins Bold"/>
              </a:rPr>
              <a:t>CONCLUSION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a:off x="1005414" y="1032753"/>
            <a:ext cx="997353" cy="731808"/>
          </a:xfrm>
          <a:custGeom>
            <a:avLst/>
            <a:gdLst/>
            <a:ahLst/>
            <a:cxnLst/>
            <a:rect l="l" t="t" r="r" b="b"/>
            <a:pathLst>
              <a:path w="997353" h="731808">
                <a:moveTo>
                  <a:pt x="0" y="0"/>
                </a:moveTo>
                <a:lnTo>
                  <a:pt x="997353" y="0"/>
                </a:lnTo>
                <a:lnTo>
                  <a:pt x="997353" y="731808"/>
                </a:lnTo>
                <a:lnTo>
                  <a:pt x="0" y="731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2206815" y="942975"/>
            <a:ext cx="15052485" cy="1076325"/>
          </a:xfrm>
          <a:prstGeom prst="rect">
            <a:avLst/>
          </a:prstGeom>
        </p:spPr>
        <p:txBody>
          <a:bodyPr lIns="0" tIns="0" rIns="0" bIns="0" rtlCol="0" anchor="t">
            <a:spAutoFit/>
          </a:bodyPr>
          <a:lstStyle/>
          <a:p>
            <a:pPr algn="l">
              <a:lnSpc>
                <a:spcPts val="4200"/>
              </a:lnSpc>
            </a:pPr>
            <a:r>
              <a:rPr lang="en-US" sz="3000">
                <a:solidFill>
                  <a:srgbClr val="FFFFFF"/>
                </a:solidFill>
                <a:latin typeface="Poppins"/>
                <a:ea typeface="Poppins"/>
                <a:cs typeface="Poppins"/>
                <a:sym typeface="Poppins"/>
              </a:rPr>
              <a:t>Fermentation using tomato pomace has been studied to produce biomass in 3-L bioreactor</a:t>
            </a:r>
          </a:p>
        </p:txBody>
      </p:sp>
      <p:sp>
        <p:nvSpPr>
          <p:cNvPr id="4" name="TextBox 4"/>
          <p:cNvSpPr txBox="1"/>
          <p:nvPr/>
        </p:nvSpPr>
        <p:spPr>
          <a:xfrm>
            <a:off x="2206815" y="2507511"/>
            <a:ext cx="15052485" cy="1076325"/>
          </a:xfrm>
          <a:prstGeom prst="rect">
            <a:avLst/>
          </a:prstGeom>
        </p:spPr>
        <p:txBody>
          <a:bodyPr lIns="0" tIns="0" rIns="0" bIns="0" rtlCol="0" anchor="t">
            <a:spAutoFit/>
          </a:bodyPr>
          <a:lstStyle/>
          <a:p>
            <a:pPr algn="l">
              <a:lnSpc>
                <a:spcPts val="4200"/>
              </a:lnSpc>
            </a:pPr>
            <a:r>
              <a:rPr lang="en-US" sz="3000">
                <a:solidFill>
                  <a:srgbClr val="FFFFFF"/>
                </a:solidFill>
                <a:latin typeface="Poppins"/>
                <a:ea typeface="Poppins"/>
                <a:cs typeface="Poppins"/>
                <a:sym typeface="Poppins"/>
              </a:rPr>
              <a:t>Optimal </a:t>
            </a:r>
            <a:r>
              <a:rPr lang="en-US" sz="3000" b="1">
                <a:solidFill>
                  <a:srgbClr val="B7260F"/>
                </a:solidFill>
                <a:latin typeface="Poppins Bold"/>
                <a:ea typeface="Poppins Bold"/>
                <a:cs typeface="Poppins Bold"/>
                <a:sym typeface="Poppins Bold"/>
              </a:rPr>
              <a:t>solid load (around 10% w/v)</a:t>
            </a:r>
            <a:r>
              <a:rPr lang="en-US" sz="3000">
                <a:solidFill>
                  <a:srgbClr val="FFFFFF"/>
                </a:solidFill>
                <a:latin typeface="Poppins"/>
                <a:ea typeface="Poppins"/>
                <a:cs typeface="Poppins"/>
                <a:sym typeface="Poppins"/>
              </a:rPr>
              <a:t> maximizes biomass production without causing substrate inhibition</a:t>
            </a:r>
          </a:p>
        </p:txBody>
      </p:sp>
      <p:sp>
        <p:nvSpPr>
          <p:cNvPr id="5" name="TextBox 5"/>
          <p:cNvSpPr txBox="1"/>
          <p:nvPr/>
        </p:nvSpPr>
        <p:spPr>
          <a:xfrm>
            <a:off x="2206815" y="4069611"/>
            <a:ext cx="15052485" cy="1076325"/>
          </a:xfrm>
          <a:prstGeom prst="rect">
            <a:avLst/>
          </a:prstGeom>
        </p:spPr>
        <p:txBody>
          <a:bodyPr lIns="0" tIns="0" rIns="0" bIns="0" rtlCol="0" anchor="t">
            <a:spAutoFit/>
          </a:bodyPr>
          <a:lstStyle/>
          <a:p>
            <a:pPr algn="l">
              <a:lnSpc>
                <a:spcPts val="4200"/>
              </a:lnSpc>
            </a:pPr>
            <a:r>
              <a:rPr lang="en-US" sz="3000">
                <a:solidFill>
                  <a:srgbClr val="FFFFFF"/>
                </a:solidFill>
                <a:latin typeface="Poppins"/>
                <a:ea typeface="Poppins"/>
                <a:cs typeface="Poppins"/>
                <a:sym typeface="Poppins"/>
              </a:rPr>
              <a:t>Inoculum volume with a</a:t>
            </a:r>
            <a:r>
              <a:rPr lang="en-US" sz="3000" b="1">
                <a:solidFill>
                  <a:srgbClr val="B7260F"/>
                </a:solidFill>
                <a:latin typeface="Poppins Bold"/>
                <a:ea typeface="Poppins Bold"/>
                <a:cs typeface="Poppins Bold"/>
                <a:sym typeface="Poppins Bold"/>
              </a:rPr>
              <a:t> 2% (v/v) inoculum </a:t>
            </a:r>
            <a:r>
              <a:rPr lang="en-US" sz="3000">
                <a:solidFill>
                  <a:srgbClr val="FFFFFF"/>
                </a:solidFill>
                <a:latin typeface="Poppins"/>
                <a:ea typeface="Poppins"/>
                <a:cs typeface="Poppins"/>
                <a:sym typeface="Poppins"/>
              </a:rPr>
              <a:t>leading to efficient substrate utilization and biomass accumulation</a:t>
            </a:r>
          </a:p>
        </p:txBody>
      </p:sp>
      <p:sp>
        <p:nvSpPr>
          <p:cNvPr id="6" name="TextBox 6"/>
          <p:cNvSpPr txBox="1"/>
          <p:nvPr/>
        </p:nvSpPr>
        <p:spPr>
          <a:xfrm>
            <a:off x="2206815" y="5631711"/>
            <a:ext cx="15052485" cy="1076325"/>
          </a:xfrm>
          <a:prstGeom prst="rect">
            <a:avLst/>
          </a:prstGeom>
        </p:spPr>
        <p:txBody>
          <a:bodyPr lIns="0" tIns="0" rIns="0" bIns="0" rtlCol="0" anchor="t">
            <a:spAutoFit/>
          </a:bodyPr>
          <a:lstStyle/>
          <a:p>
            <a:pPr algn="l">
              <a:lnSpc>
                <a:spcPts val="4200"/>
              </a:lnSpc>
            </a:pPr>
            <a:r>
              <a:rPr lang="en-US" sz="3000">
                <a:solidFill>
                  <a:srgbClr val="FFFFFF"/>
                </a:solidFill>
                <a:latin typeface="Poppins"/>
                <a:ea typeface="Poppins"/>
                <a:cs typeface="Poppins"/>
                <a:sym typeface="Poppins"/>
              </a:rPr>
              <a:t>The fermentation period significantly influences biomass yield, with an optimal duration of approximately </a:t>
            </a:r>
            <a:r>
              <a:rPr lang="en-US" sz="3000" b="1">
                <a:solidFill>
                  <a:srgbClr val="B7260F"/>
                </a:solidFill>
                <a:latin typeface="Poppins Bold"/>
                <a:ea typeface="Poppins Bold"/>
                <a:cs typeface="Poppins Bold"/>
                <a:sym typeface="Poppins Bold"/>
              </a:rPr>
              <a:t>4-5 days </a:t>
            </a:r>
          </a:p>
        </p:txBody>
      </p:sp>
      <p:sp>
        <p:nvSpPr>
          <p:cNvPr id="7" name="Freeform 7"/>
          <p:cNvSpPr/>
          <p:nvPr/>
        </p:nvSpPr>
        <p:spPr>
          <a:xfrm>
            <a:off x="1005414" y="2593236"/>
            <a:ext cx="997353" cy="731808"/>
          </a:xfrm>
          <a:custGeom>
            <a:avLst/>
            <a:gdLst/>
            <a:ahLst/>
            <a:cxnLst/>
            <a:rect l="l" t="t" r="r" b="b"/>
            <a:pathLst>
              <a:path w="997353" h="731808">
                <a:moveTo>
                  <a:pt x="0" y="0"/>
                </a:moveTo>
                <a:lnTo>
                  <a:pt x="997353" y="0"/>
                </a:lnTo>
                <a:lnTo>
                  <a:pt x="997353" y="731809"/>
                </a:lnTo>
                <a:lnTo>
                  <a:pt x="0" y="7318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005414" y="4155336"/>
            <a:ext cx="997353" cy="731808"/>
          </a:xfrm>
          <a:custGeom>
            <a:avLst/>
            <a:gdLst/>
            <a:ahLst/>
            <a:cxnLst/>
            <a:rect l="l" t="t" r="r" b="b"/>
            <a:pathLst>
              <a:path w="997353" h="731808">
                <a:moveTo>
                  <a:pt x="0" y="0"/>
                </a:moveTo>
                <a:lnTo>
                  <a:pt x="997353" y="0"/>
                </a:lnTo>
                <a:lnTo>
                  <a:pt x="997353" y="731809"/>
                </a:lnTo>
                <a:lnTo>
                  <a:pt x="0" y="7318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005414" y="5717436"/>
            <a:ext cx="997353" cy="731808"/>
          </a:xfrm>
          <a:custGeom>
            <a:avLst/>
            <a:gdLst/>
            <a:ahLst/>
            <a:cxnLst/>
            <a:rect l="l" t="t" r="r" b="b"/>
            <a:pathLst>
              <a:path w="997353" h="731808">
                <a:moveTo>
                  <a:pt x="0" y="0"/>
                </a:moveTo>
                <a:lnTo>
                  <a:pt x="997353" y="0"/>
                </a:lnTo>
                <a:lnTo>
                  <a:pt x="997353" y="731809"/>
                </a:lnTo>
                <a:lnTo>
                  <a:pt x="0" y="7318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005414" y="7277920"/>
            <a:ext cx="997353" cy="731808"/>
          </a:xfrm>
          <a:custGeom>
            <a:avLst/>
            <a:gdLst/>
            <a:ahLst/>
            <a:cxnLst/>
            <a:rect l="l" t="t" r="r" b="b"/>
            <a:pathLst>
              <a:path w="997353" h="731808">
                <a:moveTo>
                  <a:pt x="0" y="0"/>
                </a:moveTo>
                <a:lnTo>
                  <a:pt x="997353" y="0"/>
                </a:lnTo>
                <a:lnTo>
                  <a:pt x="997353" y="731808"/>
                </a:lnTo>
                <a:lnTo>
                  <a:pt x="0" y="731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2206815" y="7192195"/>
            <a:ext cx="15052485" cy="1076325"/>
          </a:xfrm>
          <a:prstGeom prst="rect">
            <a:avLst/>
          </a:prstGeom>
        </p:spPr>
        <p:txBody>
          <a:bodyPr lIns="0" tIns="0" rIns="0" bIns="0" rtlCol="0" anchor="t">
            <a:spAutoFit/>
          </a:bodyPr>
          <a:lstStyle/>
          <a:p>
            <a:pPr algn="l">
              <a:lnSpc>
                <a:spcPts val="4200"/>
              </a:lnSpc>
            </a:pPr>
            <a:r>
              <a:rPr lang="en-US" sz="3000">
                <a:solidFill>
                  <a:srgbClr val="FFFFFF"/>
                </a:solidFill>
                <a:latin typeface="Poppins"/>
                <a:ea typeface="Poppins"/>
                <a:cs typeface="Poppins"/>
                <a:sym typeface="Poppins"/>
              </a:rPr>
              <a:t>The highest biomass concentration obtained as </a:t>
            </a:r>
            <a:r>
              <a:rPr lang="en-US" sz="3000" b="1">
                <a:solidFill>
                  <a:srgbClr val="B7260F"/>
                </a:solidFill>
                <a:latin typeface="Poppins Bold"/>
                <a:ea typeface="Poppins Bold"/>
                <a:cs typeface="Poppins Bold"/>
                <a:sym typeface="Poppins Bold"/>
              </a:rPr>
              <a:t>16.46 g/L with 42.7% protein</a:t>
            </a:r>
            <a:r>
              <a:rPr lang="en-US" sz="3000">
                <a:solidFill>
                  <a:srgbClr val="FFFFFF"/>
                </a:solidFill>
                <a:latin typeface="Poppins"/>
                <a:ea typeface="Poppins"/>
                <a:cs typeface="Poppins"/>
                <a:sym typeface="Poppins"/>
              </a:rPr>
              <a:t> content.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TextBox 2"/>
          <p:cNvSpPr txBox="1"/>
          <p:nvPr/>
        </p:nvSpPr>
        <p:spPr>
          <a:xfrm>
            <a:off x="380325" y="768439"/>
            <a:ext cx="17640213" cy="9428343"/>
          </a:xfrm>
          <a:prstGeom prst="rect">
            <a:avLst/>
          </a:prstGeom>
        </p:spPr>
        <p:txBody>
          <a:bodyPr lIns="0" tIns="0" rIns="0" bIns="0" rtlCol="0" anchor="t">
            <a:spAutoFit/>
          </a:bodyPr>
          <a:lstStyle/>
          <a:p>
            <a:pPr algn="l">
              <a:lnSpc>
                <a:spcPts val="1652"/>
              </a:lnSpc>
            </a:pPr>
            <a:r>
              <a:rPr lang="en-US" sz="1180">
                <a:solidFill>
                  <a:srgbClr val="000000"/>
                </a:solidFill>
                <a:latin typeface="Poppins"/>
                <a:ea typeface="Poppins"/>
                <a:cs typeface="Poppins"/>
                <a:sym typeface="Poppins"/>
              </a:rPr>
              <a:t>•Agbor, V. B., Cicek, N., Sparling, R., Berlin, A., &amp; Levin, D. B. (2011). Biomass pretreatment: Fundamentals toward application. Biotechnology Advances, 29(6), 675–685. https://doi.org/10.1016/j.biotechadv.2011.05.005</a:t>
            </a:r>
          </a:p>
          <a:p>
            <a:pPr algn="l">
              <a:lnSpc>
                <a:spcPts val="1652"/>
              </a:lnSpc>
            </a:pPr>
            <a:r>
              <a:rPr lang="en-US" sz="1180">
                <a:solidFill>
                  <a:srgbClr val="000000"/>
                </a:solidFill>
                <a:latin typeface="Poppins"/>
                <a:ea typeface="Poppins"/>
                <a:cs typeface="Poppins"/>
                <a:sym typeface="Poppins"/>
              </a:rPr>
              <a:t>•Alancay, M. M., Lobo, M. O., Quinzio, C. M., &amp; Iturriaga, L. B. (2017). Extraction and physicochemical characterization of pectin from tomato processing waste. Journal of Food Measurement and Characterization, 11(4), 2119–2130. https://doi.org/10.1007/s11694-017-9596-0</a:t>
            </a:r>
          </a:p>
          <a:p>
            <a:pPr algn="l">
              <a:lnSpc>
                <a:spcPts val="1652"/>
              </a:lnSpc>
            </a:pPr>
            <a:r>
              <a:rPr lang="en-US" sz="1180">
                <a:solidFill>
                  <a:srgbClr val="000000"/>
                </a:solidFill>
                <a:latin typeface="Poppins"/>
                <a:ea typeface="Poppins"/>
                <a:cs typeface="Poppins"/>
                <a:sym typeface="Poppins"/>
              </a:rPr>
              <a:t>•Allison, B. J., Cádiz, J. C., Karuna, N., Jeoh, T., &amp; Simmons, C. W. (2016). The Effect of Ionic Liquid Pretreatment on the Bioconversion of Tomato Processing Waste to Fermentable Sugars and Biogas. Applied Biochemistry and Biotechnology, 179(7), 1227–1247. https://doi.org/10.1007/s12010-016-2061-4</a:t>
            </a:r>
          </a:p>
          <a:p>
            <a:pPr algn="l">
              <a:lnSpc>
                <a:spcPts val="1652"/>
              </a:lnSpc>
            </a:pPr>
            <a:r>
              <a:rPr lang="en-US" sz="1180">
                <a:solidFill>
                  <a:srgbClr val="000000"/>
                </a:solidFill>
                <a:latin typeface="Poppins"/>
                <a:ea typeface="Poppins"/>
                <a:cs typeface="Poppins"/>
                <a:sym typeface="Poppins"/>
              </a:rPr>
              <a:t>•Binod, P., Janu, K. U., Sindhu, R., &amp; Pandey, A. (2011). Hydrolysis of Lignocellulosic Biomass for Bioethanol Production. In Biofuels (pp. 229–250). Elsevier. https://doi.org/10.1016/B978-0-12-385099-7.00010-3</a:t>
            </a:r>
          </a:p>
          <a:p>
            <a:pPr algn="l">
              <a:lnSpc>
                <a:spcPts val="1652"/>
              </a:lnSpc>
            </a:pPr>
            <a:r>
              <a:rPr lang="en-US" sz="1180">
                <a:solidFill>
                  <a:srgbClr val="000000"/>
                </a:solidFill>
                <a:latin typeface="Poppins"/>
                <a:ea typeface="Poppins"/>
                <a:cs typeface="Poppins"/>
                <a:sym typeface="Poppins"/>
              </a:rPr>
              <a:t>•Germec, M., Tarhan, K., Yatmaz, E., Tetik, N., Karhan, M., Demirci, A., &amp; Turhan, I. (2016). Ultrasound‐assisted dilute acid hydrolysis of tea processing waste for production of fermentable sugar. Biotechnology Progress, 32(2), 393–403. https://doi.org/10.1002/btpr.2225</a:t>
            </a:r>
          </a:p>
          <a:p>
            <a:pPr algn="l">
              <a:lnSpc>
                <a:spcPts val="1652"/>
              </a:lnSpc>
            </a:pPr>
            <a:r>
              <a:rPr lang="en-US" sz="1180">
                <a:solidFill>
                  <a:srgbClr val="000000"/>
                </a:solidFill>
                <a:latin typeface="Poppins"/>
                <a:ea typeface="Poppins"/>
                <a:cs typeface="Poppins"/>
                <a:sym typeface="Poppins"/>
              </a:rPr>
              <a:t>•Grassino, A. N., Brnčić, M., Vikić-Topić, D., Roca, S., Dent, M., &amp; Brnčić, S. R. (2016). Ultrasound assisted extraction and characterization of pectin from tomato waste. Food Chemistry, 198, 93–100. https://doi.org/10.1016/j.foodchem.2015.11.095</a:t>
            </a:r>
          </a:p>
          <a:p>
            <a:pPr algn="l">
              <a:lnSpc>
                <a:spcPts val="1652"/>
              </a:lnSpc>
            </a:pPr>
            <a:r>
              <a:rPr lang="en-US" sz="1180">
                <a:solidFill>
                  <a:srgbClr val="000000"/>
                </a:solidFill>
                <a:latin typeface="Poppins"/>
                <a:ea typeface="Poppins"/>
                <a:cs typeface="Poppins"/>
                <a:sym typeface="Poppins"/>
              </a:rPr>
              <a:t>•Hijosa-Valsero, M., Garita-Cambronero, J., Paniagua-García, A. I., &amp; Díez-Antolínez, R. (2019). Tomato Waste from Processing Industries as a Feedstock for Biofuel Production. BioEnergy Research, 12(4), 1000–1011. https://doi.org/10.1007/s12155-019-10016-7</a:t>
            </a:r>
          </a:p>
          <a:p>
            <a:pPr algn="l">
              <a:lnSpc>
                <a:spcPts val="1652"/>
              </a:lnSpc>
            </a:pPr>
            <a:r>
              <a:rPr lang="en-US" sz="1180">
                <a:solidFill>
                  <a:srgbClr val="000000"/>
                </a:solidFill>
                <a:latin typeface="Poppins"/>
                <a:ea typeface="Poppins"/>
                <a:cs typeface="Poppins"/>
                <a:sym typeface="Poppins"/>
              </a:rPr>
              <a:t>•Johannes, L. P., &amp; Xuan, T. D. (2024). Comparative Analysis of Acidic and Alkaline Pretreatment Techniques for Bioethanol Production from Perennial Grasses. Energies, 17(5), 1048. https://doi.org/10.3390/en17051048</a:t>
            </a:r>
          </a:p>
          <a:p>
            <a:pPr algn="l">
              <a:lnSpc>
                <a:spcPts val="1652"/>
              </a:lnSpc>
            </a:pPr>
            <a:r>
              <a:rPr lang="en-US" sz="1180">
                <a:solidFill>
                  <a:srgbClr val="000000"/>
                </a:solidFill>
                <a:latin typeface="Poppins"/>
                <a:ea typeface="Poppins"/>
                <a:cs typeface="Poppins"/>
                <a:sym typeface="Poppins"/>
              </a:rPr>
              <a:t>•Kılmanoğlu, H., Hoşoğlu, M. İ., Güneşer, O., &amp; Yüceer, Y. K. (2021). Optimization of pretreatment and enzymatic hydrolysis conditions of tomato pomace for production of alcohols and esters by Kluyveromyces marxianus. LWT, 138, 110728. https://doi.org/10.1016/j.lwt.2020.110728</a:t>
            </a:r>
          </a:p>
          <a:p>
            <a:pPr algn="l">
              <a:lnSpc>
                <a:spcPts val="1652"/>
              </a:lnSpc>
            </a:pPr>
            <a:r>
              <a:rPr lang="en-US" sz="1180">
                <a:solidFill>
                  <a:srgbClr val="000000"/>
                </a:solidFill>
                <a:latin typeface="Poppins"/>
                <a:ea typeface="Poppins"/>
                <a:cs typeface="Poppins"/>
                <a:sym typeface="Poppins"/>
              </a:rPr>
              <a:t>•Lu, Z., Wang, J., Gao, R., Ye, F., &amp; Zhao, G. (2019). Sustainable valorisation of tomato pomace: A comprehensive review. Trends in Food Science &amp; Technology, 86, 172–187. https://doi.org/10.1016/j.tifs.2019.02.020</a:t>
            </a:r>
          </a:p>
          <a:p>
            <a:pPr algn="l">
              <a:lnSpc>
                <a:spcPts val="1652"/>
              </a:lnSpc>
            </a:pPr>
            <a:r>
              <a:rPr lang="en-US" sz="1180">
                <a:solidFill>
                  <a:srgbClr val="000000"/>
                </a:solidFill>
                <a:latin typeface="Poppins"/>
                <a:ea typeface="Poppins"/>
                <a:cs typeface="Poppins"/>
                <a:sym typeface="Poppins"/>
              </a:rPr>
              <a:t>•Mankar, A. R., Pandey, A., Modak, A., &amp; Pant, K. K. (2021). Pretreatment of lignocellulosic biomass: A review on recent advances. Bioresource Technology, 334, 125235. https://doi.org/10.1016/j.biortech.2021.125235</a:t>
            </a:r>
          </a:p>
          <a:p>
            <a:pPr algn="l">
              <a:lnSpc>
                <a:spcPts val="1652"/>
              </a:lnSpc>
            </a:pPr>
            <a:r>
              <a:rPr lang="en-US" sz="1180">
                <a:solidFill>
                  <a:srgbClr val="000000"/>
                </a:solidFill>
                <a:latin typeface="Poppins"/>
                <a:ea typeface="Poppins"/>
                <a:cs typeface="Poppins"/>
                <a:sym typeface="Poppins"/>
              </a:rPr>
              <a:t>•Mechmeche, M., Kachouri, F., Chouabi, M., Ksontini, H., Setti, K., &amp; Hamdi, M. (2017). Optimization of Extraction Parameters of Protein Isolate from Tomato Seed Using Response Surface Methodology. Food Analytical Methods, 10(3), 809–819. https://doi.org/10.1007/s12161-016-0644-x</a:t>
            </a:r>
          </a:p>
          <a:p>
            <a:pPr algn="l">
              <a:lnSpc>
                <a:spcPts val="1652"/>
              </a:lnSpc>
            </a:pPr>
            <a:r>
              <a:rPr lang="en-US" sz="1180">
                <a:solidFill>
                  <a:srgbClr val="000000"/>
                </a:solidFill>
                <a:latin typeface="Poppins"/>
                <a:ea typeface="Poppins"/>
                <a:cs typeface="Poppins"/>
                <a:sym typeface="Poppins"/>
              </a:rPr>
              <a:t>•Miller, G. L. (1959). Use of Dinitrosalicylic Acid Reagent for Determination of Reducing Sugar. Analytical Chemistry, 31(3), 426–428. https://doi.org/10.1021/ac60147a030</a:t>
            </a:r>
          </a:p>
          <a:p>
            <a:pPr algn="l">
              <a:lnSpc>
                <a:spcPts val="1652"/>
              </a:lnSpc>
            </a:pPr>
            <a:r>
              <a:rPr lang="en-US" sz="1180">
                <a:solidFill>
                  <a:srgbClr val="000000"/>
                </a:solidFill>
                <a:latin typeface="Poppins"/>
                <a:ea typeface="Poppins"/>
                <a:cs typeface="Poppins"/>
                <a:sym typeface="Poppins"/>
              </a:rPr>
              <a:t>•Mupondwa, E., Li, X., Tabil, L., Sokhansanj, S., &amp; Adapa, P. (2017). Status of Canada’s lignocellulosic ethanol: Part II: Hydrolysis and fermentation technologies. Renewable and Sustainable Energy Reviews, 79, 1535–1555. https://doi.org/10.1016/j.rser.2016.11.037</a:t>
            </a:r>
          </a:p>
          <a:p>
            <a:pPr algn="l">
              <a:lnSpc>
                <a:spcPts val="1652"/>
              </a:lnSpc>
            </a:pPr>
            <a:r>
              <a:rPr lang="en-US" sz="1180">
                <a:solidFill>
                  <a:srgbClr val="000000"/>
                </a:solidFill>
                <a:latin typeface="Poppins"/>
                <a:ea typeface="Poppins"/>
                <a:cs typeface="Poppins"/>
                <a:sym typeface="Poppins"/>
              </a:rPr>
              <a:t>•Nandal, P., Sharma, S., &amp; Arora, A. (2020). Bioprospecting non-conventional yeasts for ethanol production from rice straw hydrolysate and their inhibitor tolerance. </a:t>
            </a:r>
            <a:r>
              <a:rPr lang="en-US" sz="1180" i="1">
                <a:solidFill>
                  <a:srgbClr val="000000"/>
                </a:solidFill>
                <a:latin typeface="Poppins Italics"/>
                <a:ea typeface="Poppins Italics"/>
                <a:cs typeface="Poppins Italics"/>
                <a:sym typeface="Poppins Italics"/>
              </a:rPr>
              <a:t>Renewable Energy</a:t>
            </a:r>
            <a:r>
              <a:rPr lang="en-US" sz="1180">
                <a:solidFill>
                  <a:srgbClr val="000000"/>
                </a:solidFill>
                <a:latin typeface="Poppins"/>
                <a:ea typeface="Poppins"/>
                <a:cs typeface="Poppins"/>
                <a:sym typeface="Poppins"/>
              </a:rPr>
              <a:t>, </a:t>
            </a:r>
            <a:r>
              <a:rPr lang="en-US" sz="1180" i="1">
                <a:solidFill>
                  <a:srgbClr val="000000"/>
                </a:solidFill>
                <a:latin typeface="Poppins Italics"/>
                <a:ea typeface="Poppins Italics"/>
                <a:cs typeface="Poppins Italics"/>
                <a:sym typeface="Poppins Italics"/>
              </a:rPr>
              <a:t>147</a:t>
            </a:r>
            <a:r>
              <a:rPr lang="en-US" sz="1180">
                <a:solidFill>
                  <a:srgbClr val="000000"/>
                </a:solidFill>
                <a:latin typeface="Poppins"/>
                <a:ea typeface="Poppins"/>
                <a:cs typeface="Poppins"/>
                <a:sym typeface="Poppins"/>
              </a:rPr>
              <a:t>, 1694–1703. https://doi.org/10.1016/j.renene.2019.09.067</a:t>
            </a:r>
          </a:p>
          <a:p>
            <a:pPr algn="l">
              <a:lnSpc>
                <a:spcPts val="1652"/>
              </a:lnSpc>
            </a:pPr>
            <a:r>
              <a:rPr lang="en-US" sz="1180">
                <a:solidFill>
                  <a:srgbClr val="000000"/>
                </a:solidFill>
                <a:latin typeface="Poppins"/>
                <a:ea typeface="Poppins"/>
                <a:cs typeface="Poppins"/>
                <a:sym typeface="Poppins"/>
              </a:rPr>
              <a:t>•Palmqvist, E., &amp; Hahn-Hägerdal, B. (2000). Fermentation of lignocellulosic hydrolysates. II: Inhibitors and mechanisms of inhibition. </a:t>
            </a:r>
            <a:r>
              <a:rPr lang="en-US" sz="1180" i="1">
                <a:solidFill>
                  <a:srgbClr val="000000"/>
                </a:solidFill>
                <a:latin typeface="Poppins Italics"/>
                <a:ea typeface="Poppins Italics"/>
                <a:cs typeface="Poppins Italics"/>
                <a:sym typeface="Poppins Italics"/>
              </a:rPr>
              <a:t>Bioresource Technology</a:t>
            </a:r>
            <a:r>
              <a:rPr lang="en-US" sz="1180">
                <a:solidFill>
                  <a:srgbClr val="000000"/>
                </a:solidFill>
                <a:latin typeface="Poppins"/>
                <a:ea typeface="Poppins"/>
                <a:cs typeface="Poppins"/>
                <a:sym typeface="Poppins"/>
              </a:rPr>
              <a:t>, </a:t>
            </a:r>
            <a:r>
              <a:rPr lang="en-US" sz="1180" i="1">
                <a:solidFill>
                  <a:srgbClr val="000000"/>
                </a:solidFill>
                <a:latin typeface="Poppins Italics"/>
                <a:ea typeface="Poppins Italics"/>
                <a:cs typeface="Poppins Italics"/>
                <a:sym typeface="Poppins Italics"/>
              </a:rPr>
              <a:t>74</a:t>
            </a:r>
            <a:r>
              <a:rPr lang="en-US" sz="1180">
                <a:solidFill>
                  <a:srgbClr val="000000"/>
                </a:solidFill>
                <a:latin typeface="Poppins"/>
                <a:ea typeface="Poppins"/>
                <a:cs typeface="Poppins"/>
                <a:sym typeface="Poppins"/>
              </a:rPr>
              <a:t>(1), 25–33. https://doi.org/10.1016/S0960-8524(99)00161-3</a:t>
            </a:r>
          </a:p>
          <a:p>
            <a:pPr algn="l">
              <a:lnSpc>
                <a:spcPts val="1652"/>
              </a:lnSpc>
            </a:pPr>
            <a:r>
              <a:rPr lang="en-US" sz="1180">
                <a:solidFill>
                  <a:srgbClr val="000000"/>
                </a:solidFill>
                <a:latin typeface="Poppins"/>
                <a:ea typeface="Poppins"/>
                <a:cs typeface="Poppins"/>
                <a:sym typeface="Poppins"/>
              </a:rPr>
              <a:t>•Pocan, P., Bahcegul, E., Oztop, M. H., &amp; Hamamci, H. (2018). Enzymatic Hydrolysis of Fruit Peels and Other Lignocellulosic Biomass as a Source of Sugar. </a:t>
            </a:r>
            <a:r>
              <a:rPr lang="en-US" sz="1180" i="1">
                <a:solidFill>
                  <a:srgbClr val="000000"/>
                </a:solidFill>
                <a:latin typeface="Poppins Italics"/>
                <a:ea typeface="Poppins Italics"/>
                <a:cs typeface="Poppins Italics"/>
                <a:sym typeface="Poppins Italics"/>
              </a:rPr>
              <a:t>Waste and Biomass Valorization</a:t>
            </a:r>
            <a:r>
              <a:rPr lang="en-US" sz="1180">
                <a:solidFill>
                  <a:srgbClr val="000000"/>
                </a:solidFill>
                <a:latin typeface="Poppins"/>
                <a:ea typeface="Poppins"/>
                <a:cs typeface="Poppins"/>
                <a:sym typeface="Poppins"/>
              </a:rPr>
              <a:t>, </a:t>
            </a:r>
            <a:r>
              <a:rPr lang="en-US" sz="1180" i="1">
                <a:solidFill>
                  <a:srgbClr val="000000"/>
                </a:solidFill>
                <a:latin typeface="Poppins Italics"/>
                <a:ea typeface="Poppins Italics"/>
                <a:cs typeface="Poppins Italics"/>
                <a:sym typeface="Poppins Italics"/>
              </a:rPr>
              <a:t>9</a:t>
            </a:r>
            <a:r>
              <a:rPr lang="en-US" sz="1180">
                <a:solidFill>
                  <a:srgbClr val="000000"/>
                </a:solidFill>
                <a:latin typeface="Poppins"/>
                <a:ea typeface="Poppins"/>
                <a:cs typeface="Poppins"/>
                <a:sym typeface="Poppins"/>
              </a:rPr>
              <a:t>(6), 929–937. https://doi.org/10.1007/s12649-017-9875-3</a:t>
            </a:r>
          </a:p>
          <a:p>
            <a:pPr algn="l">
              <a:lnSpc>
                <a:spcPts val="1652"/>
              </a:lnSpc>
            </a:pPr>
            <a:r>
              <a:rPr lang="en-US" sz="1180">
                <a:solidFill>
                  <a:srgbClr val="000000"/>
                </a:solidFill>
                <a:latin typeface="Poppins"/>
                <a:ea typeface="Poppins"/>
                <a:cs typeface="Poppins"/>
                <a:sym typeface="Poppins"/>
              </a:rPr>
              <a:t>•Qureshi, N., Singh, V., Liu, S., Ezeji, T. C., Saha, B. C., &amp; Cotta, M. A. (2014). Process integration for simultaneous saccharification, fermentation, and recovery (SSFR): Production of butanol from corn stover using Clostridium beijerinckii P260. </a:t>
            </a:r>
            <a:r>
              <a:rPr lang="en-US" sz="1180" i="1">
                <a:solidFill>
                  <a:srgbClr val="000000"/>
                </a:solidFill>
                <a:latin typeface="Poppins Italics"/>
                <a:ea typeface="Poppins Italics"/>
                <a:cs typeface="Poppins Italics"/>
                <a:sym typeface="Poppins Italics"/>
              </a:rPr>
              <a:t>Bioresource Technology</a:t>
            </a:r>
            <a:r>
              <a:rPr lang="en-US" sz="1180">
                <a:solidFill>
                  <a:srgbClr val="000000"/>
                </a:solidFill>
                <a:latin typeface="Poppins"/>
                <a:ea typeface="Poppins"/>
                <a:cs typeface="Poppins"/>
                <a:sym typeface="Poppins"/>
              </a:rPr>
              <a:t>, </a:t>
            </a:r>
            <a:r>
              <a:rPr lang="en-US" sz="1180" i="1">
                <a:solidFill>
                  <a:srgbClr val="000000"/>
                </a:solidFill>
                <a:latin typeface="Poppins Italics"/>
                <a:ea typeface="Poppins Italics"/>
                <a:cs typeface="Poppins Italics"/>
                <a:sym typeface="Poppins Italics"/>
              </a:rPr>
              <a:t>154</a:t>
            </a:r>
            <a:r>
              <a:rPr lang="en-US" sz="1180">
                <a:solidFill>
                  <a:srgbClr val="000000"/>
                </a:solidFill>
                <a:latin typeface="Poppins"/>
                <a:ea typeface="Poppins"/>
                <a:cs typeface="Poppins"/>
                <a:sym typeface="Poppins"/>
              </a:rPr>
              <a:t>, 222–228. https://doi.org/10.1016/j.biortech.2013.11.080</a:t>
            </a:r>
          </a:p>
          <a:p>
            <a:pPr algn="l">
              <a:lnSpc>
                <a:spcPts val="1652"/>
              </a:lnSpc>
            </a:pPr>
            <a:r>
              <a:rPr lang="en-US" sz="1180">
                <a:solidFill>
                  <a:srgbClr val="000000"/>
                </a:solidFill>
                <a:latin typeface="Poppins"/>
                <a:ea typeface="Poppins"/>
                <a:cs typeface="Poppins"/>
                <a:sym typeface="Poppins"/>
              </a:rPr>
              <a:t>•Rorke, D. C. S., Suinyuy, T. N., &amp; Gueguim Kana, E. B. (2017). Microwave-assisted chemical pre-treatment of waste sorghum leaves: Process optimization and development of an intelligent model for determination of volatile compound fractions. </a:t>
            </a:r>
            <a:r>
              <a:rPr lang="en-US" sz="1180" i="1">
                <a:solidFill>
                  <a:srgbClr val="000000"/>
                </a:solidFill>
                <a:latin typeface="Poppins Italics"/>
                <a:ea typeface="Poppins Italics"/>
                <a:cs typeface="Poppins Italics"/>
                <a:sym typeface="Poppins Italics"/>
              </a:rPr>
              <a:t>Bioresource Technology</a:t>
            </a:r>
            <a:r>
              <a:rPr lang="en-US" sz="1180">
                <a:solidFill>
                  <a:srgbClr val="000000"/>
                </a:solidFill>
                <a:latin typeface="Poppins"/>
                <a:ea typeface="Poppins"/>
                <a:cs typeface="Poppins"/>
                <a:sym typeface="Poppins"/>
              </a:rPr>
              <a:t>, </a:t>
            </a:r>
            <a:r>
              <a:rPr lang="en-US" sz="1180" i="1">
                <a:solidFill>
                  <a:srgbClr val="000000"/>
                </a:solidFill>
                <a:latin typeface="Poppins Italics"/>
                <a:ea typeface="Poppins Italics"/>
                <a:cs typeface="Poppins Italics"/>
                <a:sym typeface="Poppins Italics"/>
              </a:rPr>
              <a:t>224</a:t>
            </a:r>
            <a:r>
              <a:rPr lang="en-US" sz="1180">
                <a:solidFill>
                  <a:srgbClr val="000000"/>
                </a:solidFill>
                <a:latin typeface="Poppins"/>
                <a:ea typeface="Poppins"/>
                <a:cs typeface="Poppins"/>
                <a:sym typeface="Poppins"/>
              </a:rPr>
              <a:t>, 590–600. https://doi.org/10.1016/j.biortech.2016.10.048</a:t>
            </a:r>
          </a:p>
          <a:p>
            <a:pPr algn="l">
              <a:lnSpc>
                <a:spcPts val="1652"/>
              </a:lnSpc>
            </a:pPr>
            <a:r>
              <a:rPr lang="en-US" sz="1180">
                <a:solidFill>
                  <a:srgbClr val="000000"/>
                </a:solidFill>
                <a:latin typeface="Poppins"/>
                <a:ea typeface="Poppins"/>
                <a:cs typeface="Poppins"/>
                <a:sym typeface="Poppins"/>
              </a:rPr>
              <a:t>•Ruiz, H. A., Conrad, M., Sun, S.-N., Sanchez, A., Rocha, G. J. M., Romaní, A., Castro, E., Torres, A., Rodríguez-Jasso, R. M., Andrade, L. P., Smirnova, I., Sun, R.-C., &amp; Meyer, A. S. (2020). Engineering aspects of hydrothermal pretreatment: From batch to continuous operation, scale-up and pilot reactor under biorefinery concept. </a:t>
            </a:r>
            <a:r>
              <a:rPr lang="en-US" sz="1180" i="1">
                <a:solidFill>
                  <a:srgbClr val="000000"/>
                </a:solidFill>
                <a:latin typeface="Poppins Italics"/>
                <a:ea typeface="Poppins Italics"/>
                <a:cs typeface="Poppins Italics"/>
                <a:sym typeface="Poppins Italics"/>
              </a:rPr>
              <a:t>Bioresource Technology</a:t>
            </a:r>
            <a:r>
              <a:rPr lang="en-US" sz="1180">
                <a:solidFill>
                  <a:srgbClr val="000000"/>
                </a:solidFill>
                <a:latin typeface="Poppins"/>
                <a:ea typeface="Poppins"/>
                <a:cs typeface="Poppins"/>
                <a:sym typeface="Poppins"/>
              </a:rPr>
              <a:t>, </a:t>
            </a:r>
            <a:r>
              <a:rPr lang="en-US" sz="1180" i="1">
                <a:solidFill>
                  <a:srgbClr val="000000"/>
                </a:solidFill>
                <a:latin typeface="Poppins Italics"/>
                <a:ea typeface="Poppins Italics"/>
                <a:cs typeface="Poppins Italics"/>
                <a:sym typeface="Poppins Italics"/>
              </a:rPr>
              <a:t>299</a:t>
            </a:r>
            <a:r>
              <a:rPr lang="en-US" sz="1180">
                <a:solidFill>
                  <a:srgbClr val="000000"/>
                </a:solidFill>
                <a:latin typeface="Poppins"/>
                <a:ea typeface="Poppins"/>
                <a:cs typeface="Poppins"/>
                <a:sym typeface="Poppins"/>
              </a:rPr>
              <a:t>, 122685. https://doi.org/10.1016/j.biortech.2019.122685</a:t>
            </a:r>
          </a:p>
          <a:p>
            <a:pPr algn="l">
              <a:lnSpc>
                <a:spcPts val="1652"/>
              </a:lnSpc>
            </a:pPr>
            <a:r>
              <a:rPr lang="en-US" sz="1180">
                <a:solidFill>
                  <a:srgbClr val="000000"/>
                </a:solidFill>
                <a:latin typeface="Poppins"/>
                <a:ea typeface="Poppins"/>
                <a:cs typeface="Poppins"/>
                <a:sym typeface="Poppins"/>
              </a:rPr>
              <a:t>•Ruiz, H. A., Hedegaard Thomsen, M., &amp; Trajano, H. L. (Eds.). (2017). </a:t>
            </a:r>
            <a:r>
              <a:rPr lang="en-US" sz="1180" i="1">
                <a:solidFill>
                  <a:srgbClr val="000000"/>
                </a:solidFill>
                <a:latin typeface="Poppins Italics"/>
                <a:ea typeface="Poppins Italics"/>
                <a:cs typeface="Poppins Italics"/>
                <a:sym typeface="Poppins Italics"/>
              </a:rPr>
              <a:t>Hydrothermal Processing in Biorefineries</a:t>
            </a:r>
            <a:r>
              <a:rPr lang="en-US" sz="1180">
                <a:solidFill>
                  <a:srgbClr val="000000"/>
                </a:solidFill>
                <a:latin typeface="Poppins"/>
                <a:ea typeface="Poppins"/>
                <a:cs typeface="Poppins"/>
                <a:sym typeface="Poppins"/>
              </a:rPr>
              <a:t>. Springer International Publishing. https://doi.org/10.1007/978-3-319-56457-9</a:t>
            </a:r>
          </a:p>
          <a:p>
            <a:pPr algn="l">
              <a:lnSpc>
                <a:spcPts val="1652"/>
              </a:lnSpc>
            </a:pPr>
            <a:r>
              <a:rPr lang="en-US" sz="1180">
                <a:solidFill>
                  <a:srgbClr val="000000"/>
                </a:solidFill>
                <a:latin typeface="Poppins"/>
                <a:ea typeface="Poppins"/>
                <a:cs typeface="Poppins"/>
                <a:sym typeface="Poppins"/>
              </a:rPr>
              <a:t>•Sarawan, C., Suinyuy, T. N., Sewsynker-Sukai, Y., &amp; Gueguim Kana, E. B. (2019). Optimized activated charcoal detoxification of acid-pretreated lignocellulosic substrate and assessment for bioethanol production. </a:t>
            </a:r>
            <a:r>
              <a:rPr lang="en-US" sz="1180" i="1">
                <a:solidFill>
                  <a:srgbClr val="000000"/>
                </a:solidFill>
                <a:latin typeface="Poppins Italics"/>
                <a:ea typeface="Poppins Italics"/>
                <a:cs typeface="Poppins Italics"/>
                <a:sym typeface="Poppins Italics"/>
              </a:rPr>
              <a:t>Bioresource Technology</a:t>
            </a:r>
            <a:r>
              <a:rPr lang="en-US" sz="1180">
                <a:solidFill>
                  <a:srgbClr val="000000"/>
                </a:solidFill>
                <a:latin typeface="Poppins"/>
                <a:ea typeface="Poppins"/>
                <a:cs typeface="Poppins"/>
                <a:sym typeface="Poppins"/>
              </a:rPr>
              <a:t>, </a:t>
            </a:r>
            <a:r>
              <a:rPr lang="en-US" sz="1180" i="1">
                <a:solidFill>
                  <a:srgbClr val="000000"/>
                </a:solidFill>
                <a:latin typeface="Poppins Italics"/>
                <a:ea typeface="Poppins Italics"/>
                <a:cs typeface="Poppins Italics"/>
                <a:sym typeface="Poppins Italics"/>
              </a:rPr>
              <a:t>286</a:t>
            </a:r>
            <a:r>
              <a:rPr lang="en-US" sz="1180">
                <a:solidFill>
                  <a:srgbClr val="000000"/>
                </a:solidFill>
                <a:latin typeface="Poppins"/>
                <a:ea typeface="Poppins"/>
                <a:cs typeface="Poppins"/>
                <a:sym typeface="Poppins"/>
              </a:rPr>
              <a:t>, 121403. https://doi.org/10.1016/j.biortech.2019.121403</a:t>
            </a:r>
          </a:p>
          <a:p>
            <a:pPr algn="l">
              <a:lnSpc>
                <a:spcPts val="1652"/>
              </a:lnSpc>
            </a:pPr>
            <a:r>
              <a:rPr lang="en-US" sz="1180">
                <a:solidFill>
                  <a:srgbClr val="000000"/>
                </a:solidFill>
                <a:latin typeface="Poppins"/>
                <a:ea typeface="Poppins"/>
                <a:cs typeface="Poppins"/>
                <a:sym typeface="Poppins"/>
              </a:rPr>
              <a:t>•Stylianou, M., Laifi, T., Bennici, S., Dutournie, P., Limousy, L., Agapiou, A., Papamichael, I., Khiari, B., Jeguirim, M., &amp; Zorpas, A. A. (2023). Tomato waste biochar in the framework of circular economy. </a:t>
            </a:r>
            <a:r>
              <a:rPr lang="en-US" sz="1180" i="1">
                <a:solidFill>
                  <a:srgbClr val="000000"/>
                </a:solidFill>
                <a:latin typeface="Poppins Italics"/>
                <a:ea typeface="Poppins Italics"/>
                <a:cs typeface="Poppins Italics"/>
                <a:sym typeface="Poppins Italics"/>
              </a:rPr>
              <a:t>Science of The Total Environment</a:t>
            </a:r>
            <a:r>
              <a:rPr lang="en-US" sz="1180">
                <a:solidFill>
                  <a:srgbClr val="000000"/>
                </a:solidFill>
                <a:latin typeface="Poppins"/>
                <a:ea typeface="Poppins"/>
                <a:cs typeface="Poppins"/>
                <a:sym typeface="Poppins"/>
              </a:rPr>
              <a:t>, </a:t>
            </a:r>
            <a:r>
              <a:rPr lang="en-US" sz="1180" i="1">
                <a:solidFill>
                  <a:srgbClr val="000000"/>
                </a:solidFill>
                <a:latin typeface="Poppins Italics"/>
                <a:ea typeface="Poppins Italics"/>
                <a:cs typeface="Poppins Italics"/>
                <a:sym typeface="Poppins Italics"/>
              </a:rPr>
              <a:t>871</a:t>
            </a:r>
            <a:r>
              <a:rPr lang="en-US" sz="1180">
                <a:solidFill>
                  <a:srgbClr val="000000"/>
                </a:solidFill>
                <a:latin typeface="Poppins"/>
                <a:ea typeface="Poppins"/>
                <a:cs typeface="Poppins"/>
                <a:sym typeface="Poppins"/>
              </a:rPr>
              <a:t>, 161959. https://doi.org/10.1016/j.scitotenv.2023.161959</a:t>
            </a:r>
          </a:p>
          <a:p>
            <a:pPr algn="l">
              <a:lnSpc>
                <a:spcPts val="1652"/>
              </a:lnSpc>
            </a:pPr>
            <a:r>
              <a:rPr lang="en-US" sz="1180">
                <a:solidFill>
                  <a:srgbClr val="000000"/>
                </a:solidFill>
                <a:latin typeface="Poppins"/>
                <a:ea typeface="Poppins"/>
                <a:cs typeface="Poppins"/>
                <a:sym typeface="Poppins"/>
              </a:rPr>
              <a:t>•Trombino, S., Cassano, R., Procopio, D., Di Gioia, M. L., &amp; Barone, E. (2021). Valorization of Tomato Waste as a Source of Carotenoids. </a:t>
            </a:r>
            <a:r>
              <a:rPr lang="en-US" sz="1180" i="1">
                <a:solidFill>
                  <a:srgbClr val="000000"/>
                </a:solidFill>
                <a:latin typeface="Poppins Italics"/>
                <a:ea typeface="Poppins Italics"/>
                <a:cs typeface="Poppins Italics"/>
                <a:sym typeface="Poppins Italics"/>
              </a:rPr>
              <a:t>Molecules</a:t>
            </a:r>
            <a:r>
              <a:rPr lang="en-US" sz="1180">
                <a:solidFill>
                  <a:srgbClr val="000000"/>
                </a:solidFill>
                <a:latin typeface="Poppins"/>
                <a:ea typeface="Poppins"/>
                <a:cs typeface="Poppins"/>
                <a:sym typeface="Poppins"/>
              </a:rPr>
              <a:t>, </a:t>
            </a:r>
            <a:r>
              <a:rPr lang="en-US" sz="1180" i="1">
                <a:solidFill>
                  <a:srgbClr val="000000"/>
                </a:solidFill>
                <a:latin typeface="Poppins Italics"/>
                <a:ea typeface="Poppins Italics"/>
                <a:cs typeface="Poppins Italics"/>
                <a:sym typeface="Poppins Italics"/>
              </a:rPr>
              <a:t>26</a:t>
            </a:r>
            <a:r>
              <a:rPr lang="en-US" sz="1180">
                <a:solidFill>
                  <a:srgbClr val="000000"/>
                </a:solidFill>
                <a:latin typeface="Poppins"/>
                <a:ea typeface="Poppins"/>
                <a:cs typeface="Poppins"/>
                <a:sym typeface="Poppins"/>
              </a:rPr>
              <a:t>(16), 5062. https://doi.org/10.3390/molecules26165062</a:t>
            </a:r>
          </a:p>
          <a:p>
            <a:pPr algn="l">
              <a:lnSpc>
                <a:spcPts val="1652"/>
              </a:lnSpc>
            </a:pPr>
            <a:r>
              <a:rPr lang="en-US" sz="1180">
                <a:solidFill>
                  <a:srgbClr val="000000"/>
                </a:solidFill>
                <a:latin typeface="Poppins"/>
                <a:ea typeface="Poppins"/>
                <a:cs typeface="Poppins"/>
                <a:sym typeface="Poppins"/>
              </a:rPr>
              <a:t>•Tsai, M., Lee, W., Kuan, W., Sirisansaneeyakul, S., &amp; Savarajara (Akaracharanya), A. (2018). Evaluation of different pretreatments of Napier grass for enzymatic saccharification and ethanol production. </a:t>
            </a:r>
            <a:r>
              <a:rPr lang="en-US" sz="1180" i="1">
                <a:solidFill>
                  <a:srgbClr val="000000"/>
                </a:solidFill>
                <a:latin typeface="Poppins Italics"/>
                <a:ea typeface="Poppins Italics"/>
                <a:cs typeface="Poppins Italics"/>
                <a:sym typeface="Poppins Italics"/>
              </a:rPr>
              <a:t>Energy Science &amp; Engineering</a:t>
            </a:r>
            <a:r>
              <a:rPr lang="en-US" sz="1180">
                <a:solidFill>
                  <a:srgbClr val="000000"/>
                </a:solidFill>
                <a:latin typeface="Poppins"/>
                <a:ea typeface="Poppins"/>
                <a:cs typeface="Poppins"/>
                <a:sym typeface="Poppins"/>
              </a:rPr>
              <a:t>, </a:t>
            </a:r>
            <a:r>
              <a:rPr lang="en-US" sz="1180" i="1">
                <a:solidFill>
                  <a:srgbClr val="000000"/>
                </a:solidFill>
                <a:latin typeface="Poppins Italics"/>
                <a:ea typeface="Poppins Italics"/>
                <a:cs typeface="Poppins Italics"/>
                <a:sym typeface="Poppins Italics"/>
              </a:rPr>
              <a:t>6</a:t>
            </a:r>
            <a:r>
              <a:rPr lang="en-US" sz="1180">
                <a:solidFill>
                  <a:srgbClr val="000000"/>
                </a:solidFill>
                <a:latin typeface="Poppins"/>
                <a:ea typeface="Poppins"/>
                <a:cs typeface="Poppins"/>
                <a:sym typeface="Poppins"/>
              </a:rPr>
              <a:t>(6), 683–692. https://doi.org/10.1002/ese3.243</a:t>
            </a:r>
          </a:p>
          <a:p>
            <a:pPr algn="l">
              <a:lnSpc>
                <a:spcPts val="1652"/>
              </a:lnSpc>
            </a:pPr>
            <a:r>
              <a:rPr lang="en-US" sz="1180">
                <a:solidFill>
                  <a:srgbClr val="000000"/>
                </a:solidFill>
                <a:latin typeface="Poppins"/>
                <a:ea typeface="Poppins"/>
                <a:cs typeface="Poppins"/>
                <a:sym typeface="Poppins"/>
              </a:rPr>
              <a:t>•Vivek, N., Nair, L. M., Mohan, B., Nair, S. C., Sindhu, R., Pandey, A., Shurpali, N., &amp; Binod, P. (2019). Bio-butanol production from rice straw – Recent trends, possibilities, and challenges. </a:t>
            </a:r>
            <a:r>
              <a:rPr lang="en-US" sz="1180" i="1">
                <a:solidFill>
                  <a:srgbClr val="000000"/>
                </a:solidFill>
                <a:latin typeface="Poppins Italics"/>
                <a:ea typeface="Poppins Italics"/>
                <a:cs typeface="Poppins Italics"/>
                <a:sym typeface="Poppins Italics"/>
              </a:rPr>
              <a:t>Bioresource Technology Reports</a:t>
            </a:r>
            <a:r>
              <a:rPr lang="en-US" sz="1180">
                <a:solidFill>
                  <a:srgbClr val="000000"/>
                </a:solidFill>
                <a:latin typeface="Poppins"/>
                <a:ea typeface="Poppins"/>
                <a:cs typeface="Poppins"/>
                <a:sym typeface="Poppins"/>
              </a:rPr>
              <a:t>, </a:t>
            </a:r>
            <a:r>
              <a:rPr lang="en-US" sz="1180" i="1">
                <a:solidFill>
                  <a:srgbClr val="000000"/>
                </a:solidFill>
                <a:latin typeface="Poppins Italics"/>
                <a:ea typeface="Poppins Italics"/>
                <a:cs typeface="Poppins Italics"/>
                <a:sym typeface="Poppins Italics"/>
              </a:rPr>
              <a:t>7</a:t>
            </a:r>
            <a:r>
              <a:rPr lang="en-US" sz="1180">
                <a:solidFill>
                  <a:srgbClr val="000000"/>
                </a:solidFill>
                <a:latin typeface="Poppins"/>
                <a:ea typeface="Poppins"/>
                <a:cs typeface="Poppins"/>
                <a:sym typeface="Poppins"/>
              </a:rPr>
              <a:t>, 100224. https://doi.org/10.1016/j.biteb.2019.100224</a:t>
            </a:r>
          </a:p>
          <a:p>
            <a:pPr algn="l">
              <a:lnSpc>
                <a:spcPts val="1652"/>
              </a:lnSpc>
            </a:pPr>
            <a:r>
              <a:rPr lang="en-US" sz="1180">
                <a:solidFill>
                  <a:srgbClr val="000000"/>
                </a:solidFill>
                <a:latin typeface="Poppins"/>
                <a:ea typeface="Poppins"/>
                <a:cs typeface="Poppins"/>
                <a:sym typeface="Poppins"/>
              </a:rPr>
              <a:t>•Yilmaz, E., Aydeniz, B., Güneşer, O., &amp; Arsunar, E. S. (2015). Sensory and Physico‐Chemical Properties of Cold Press‐Produced Tomato ( </a:t>
            </a:r>
            <a:r>
              <a:rPr lang="en-US" sz="1180" i="1">
                <a:solidFill>
                  <a:srgbClr val="000000"/>
                </a:solidFill>
                <a:latin typeface="Poppins Italics"/>
                <a:ea typeface="Poppins Italics"/>
                <a:cs typeface="Poppins Italics"/>
                <a:sym typeface="Poppins Italics"/>
              </a:rPr>
              <a:t>Lycopersicon esculentum</a:t>
            </a:r>
            <a:r>
              <a:rPr lang="en-US" sz="1180">
                <a:solidFill>
                  <a:srgbClr val="000000"/>
                </a:solidFill>
                <a:latin typeface="Poppins"/>
                <a:ea typeface="Poppins"/>
                <a:cs typeface="Poppins"/>
                <a:sym typeface="Poppins"/>
              </a:rPr>
              <a:t> L.) Seed Oils. </a:t>
            </a:r>
            <a:r>
              <a:rPr lang="en-US" sz="1180" i="1">
                <a:solidFill>
                  <a:srgbClr val="000000"/>
                </a:solidFill>
                <a:latin typeface="Poppins Italics"/>
                <a:ea typeface="Poppins Italics"/>
                <a:cs typeface="Poppins Italics"/>
                <a:sym typeface="Poppins Italics"/>
              </a:rPr>
              <a:t>Journal of the American Oil Chemists’ Society</a:t>
            </a:r>
            <a:r>
              <a:rPr lang="en-US" sz="1180">
                <a:solidFill>
                  <a:srgbClr val="000000"/>
                </a:solidFill>
                <a:latin typeface="Poppins"/>
                <a:ea typeface="Poppins"/>
                <a:cs typeface="Poppins"/>
                <a:sym typeface="Poppins"/>
              </a:rPr>
              <a:t>, </a:t>
            </a:r>
            <a:r>
              <a:rPr lang="en-US" sz="1180" i="1">
                <a:solidFill>
                  <a:srgbClr val="000000"/>
                </a:solidFill>
                <a:latin typeface="Poppins Italics"/>
                <a:ea typeface="Poppins Italics"/>
                <a:cs typeface="Poppins Italics"/>
                <a:sym typeface="Poppins Italics"/>
              </a:rPr>
              <a:t>92</a:t>
            </a:r>
            <a:r>
              <a:rPr lang="en-US" sz="1180">
                <a:solidFill>
                  <a:srgbClr val="000000"/>
                </a:solidFill>
                <a:latin typeface="Poppins"/>
                <a:ea typeface="Poppins"/>
                <a:cs typeface="Poppins"/>
                <a:sym typeface="Poppins"/>
              </a:rPr>
              <a:t>(6), 833–842. https://doi.org/10.1007/s11746-015-2648-x</a:t>
            </a:r>
          </a:p>
          <a:p>
            <a:pPr algn="l">
              <a:lnSpc>
                <a:spcPts val="1652"/>
              </a:lnSpc>
            </a:pPr>
            <a:r>
              <a:rPr lang="en-US" sz="1180">
                <a:solidFill>
                  <a:srgbClr val="000000"/>
                </a:solidFill>
                <a:latin typeface="Poppins"/>
                <a:ea typeface="Poppins"/>
                <a:cs typeface="Poppins"/>
                <a:sym typeface="Poppins"/>
              </a:rPr>
              <a:t>•Zuorro, A., &amp; Lavecchia, R. (2013). Optimization of Enzyme-Assisted Lycopene Extraction from Tomato Processing Waste. </a:t>
            </a:r>
            <a:r>
              <a:rPr lang="en-US" sz="1180" i="1">
                <a:solidFill>
                  <a:srgbClr val="000000"/>
                </a:solidFill>
                <a:latin typeface="Poppins Italics"/>
                <a:ea typeface="Poppins Italics"/>
                <a:cs typeface="Poppins Italics"/>
                <a:sym typeface="Poppins Italics"/>
              </a:rPr>
              <a:t>Advanced Materials Research</a:t>
            </a:r>
            <a:r>
              <a:rPr lang="en-US" sz="1180">
                <a:solidFill>
                  <a:srgbClr val="000000"/>
                </a:solidFill>
                <a:latin typeface="Poppins"/>
                <a:ea typeface="Poppins"/>
                <a:cs typeface="Poppins"/>
                <a:sym typeface="Poppins"/>
              </a:rPr>
              <a:t>, </a:t>
            </a:r>
            <a:r>
              <a:rPr lang="en-US" sz="1180" i="1">
                <a:solidFill>
                  <a:srgbClr val="000000"/>
                </a:solidFill>
                <a:latin typeface="Poppins Italics"/>
                <a:ea typeface="Poppins Italics"/>
                <a:cs typeface="Poppins Italics"/>
                <a:sym typeface="Poppins Italics"/>
              </a:rPr>
              <a:t>800</a:t>
            </a:r>
            <a:r>
              <a:rPr lang="en-US" sz="1180">
                <a:solidFill>
                  <a:srgbClr val="000000"/>
                </a:solidFill>
                <a:latin typeface="Poppins"/>
                <a:ea typeface="Poppins"/>
                <a:cs typeface="Poppins"/>
                <a:sym typeface="Poppins"/>
              </a:rPr>
              <a:t>, 173–176. https://doi.org/10.4028/www.scientific.net/AMR.800.173</a:t>
            </a:r>
          </a:p>
        </p:txBody>
      </p:sp>
      <p:sp>
        <p:nvSpPr>
          <p:cNvPr id="3" name="TextBox 3"/>
          <p:cNvSpPr txBox="1"/>
          <p:nvPr/>
        </p:nvSpPr>
        <p:spPr>
          <a:xfrm>
            <a:off x="2240608" y="171495"/>
            <a:ext cx="13806784" cy="682625"/>
          </a:xfrm>
          <a:prstGeom prst="rect">
            <a:avLst/>
          </a:prstGeom>
        </p:spPr>
        <p:txBody>
          <a:bodyPr lIns="0" tIns="0" rIns="0" bIns="0" rtlCol="0" anchor="t">
            <a:spAutoFit/>
          </a:bodyPr>
          <a:lstStyle/>
          <a:p>
            <a:pPr algn="ctr">
              <a:lnSpc>
                <a:spcPts val="5199"/>
              </a:lnSpc>
            </a:pPr>
            <a:r>
              <a:rPr lang="en-US" sz="3999" b="1">
                <a:solidFill>
                  <a:srgbClr val="B7260F"/>
                </a:solidFill>
                <a:latin typeface="Poppins Bold"/>
                <a:ea typeface="Poppins Bold"/>
                <a:cs typeface="Poppins Bold"/>
                <a:sym typeface="Poppins Bold"/>
              </a:rPr>
              <a:t>References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a:off x="-282095" y="9439406"/>
            <a:ext cx="18767380" cy="847594"/>
          </a:xfrm>
          <a:custGeom>
            <a:avLst/>
            <a:gdLst/>
            <a:ahLst/>
            <a:cxnLst/>
            <a:rect l="l" t="t" r="r" b="b"/>
            <a:pathLst>
              <a:path w="18767380" h="847594">
                <a:moveTo>
                  <a:pt x="0" y="0"/>
                </a:moveTo>
                <a:lnTo>
                  <a:pt x="18767380" y="0"/>
                </a:lnTo>
                <a:lnTo>
                  <a:pt x="18767380" y="847594"/>
                </a:lnTo>
                <a:lnTo>
                  <a:pt x="0" y="847594"/>
                </a:lnTo>
                <a:lnTo>
                  <a:pt x="0" y="0"/>
                </a:lnTo>
                <a:close/>
              </a:path>
            </a:pathLst>
          </a:custGeom>
          <a:blipFill>
            <a:blip r:embed="rId2"/>
            <a:stretch>
              <a:fillRect t="-33032" b="-33032"/>
            </a:stretch>
          </a:blipFill>
        </p:spPr>
        <p:txBody>
          <a:bodyPr/>
          <a:lstStyle/>
          <a:p>
            <a:endParaRPr lang="en-US"/>
          </a:p>
        </p:txBody>
      </p:sp>
      <p:sp>
        <p:nvSpPr>
          <p:cNvPr id="3" name="Freeform 3"/>
          <p:cNvSpPr/>
          <p:nvPr/>
        </p:nvSpPr>
        <p:spPr>
          <a:xfrm>
            <a:off x="236549" y="9574238"/>
            <a:ext cx="2602074" cy="584870"/>
          </a:xfrm>
          <a:custGeom>
            <a:avLst/>
            <a:gdLst/>
            <a:ahLst/>
            <a:cxnLst/>
            <a:rect l="l" t="t" r="r" b="b"/>
            <a:pathLst>
              <a:path w="2602074" h="584870">
                <a:moveTo>
                  <a:pt x="0" y="0"/>
                </a:moveTo>
                <a:lnTo>
                  <a:pt x="2602074" y="0"/>
                </a:lnTo>
                <a:lnTo>
                  <a:pt x="2602074" y="584870"/>
                </a:lnTo>
                <a:lnTo>
                  <a:pt x="0" y="584870"/>
                </a:lnTo>
                <a:lnTo>
                  <a:pt x="0" y="0"/>
                </a:lnTo>
                <a:close/>
              </a:path>
            </a:pathLst>
          </a:custGeom>
          <a:blipFill>
            <a:blip r:embed="rId3"/>
            <a:stretch>
              <a:fillRect/>
            </a:stretch>
          </a:blipFill>
        </p:spPr>
        <p:txBody>
          <a:bodyPr/>
          <a:lstStyle/>
          <a:p>
            <a:endParaRPr lang="en-US"/>
          </a:p>
        </p:txBody>
      </p:sp>
      <p:sp>
        <p:nvSpPr>
          <p:cNvPr id="4" name="Freeform 4"/>
          <p:cNvSpPr/>
          <p:nvPr/>
        </p:nvSpPr>
        <p:spPr>
          <a:xfrm>
            <a:off x="7873153" y="9532782"/>
            <a:ext cx="2541695" cy="660841"/>
          </a:xfrm>
          <a:custGeom>
            <a:avLst/>
            <a:gdLst/>
            <a:ahLst/>
            <a:cxnLst/>
            <a:rect l="l" t="t" r="r" b="b"/>
            <a:pathLst>
              <a:path w="2541695" h="660841">
                <a:moveTo>
                  <a:pt x="0" y="0"/>
                </a:moveTo>
                <a:lnTo>
                  <a:pt x="2541694" y="0"/>
                </a:lnTo>
                <a:lnTo>
                  <a:pt x="2541694" y="660841"/>
                </a:lnTo>
                <a:lnTo>
                  <a:pt x="0" y="660841"/>
                </a:lnTo>
                <a:lnTo>
                  <a:pt x="0" y="0"/>
                </a:lnTo>
                <a:close/>
              </a:path>
            </a:pathLst>
          </a:custGeom>
          <a:blipFill>
            <a:blip r:embed="rId4"/>
            <a:stretch>
              <a:fillRect/>
            </a:stretch>
          </a:blipFill>
        </p:spPr>
        <p:txBody>
          <a:bodyPr/>
          <a:lstStyle/>
          <a:p>
            <a:endParaRPr lang="en-US"/>
          </a:p>
        </p:txBody>
      </p:sp>
      <p:sp>
        <p:nvSpPr>
          <p:cNvPr id="5" name="Freeform 5"/>
          <p:cNvSpPr/>
          <p:nvPr/>
        </p:nvSpPr>
        <p:spPr>
          <a:xfrm>
            <a:off x="16379171" y="9567297"/>
            <a:ext cx="1760258" cy="591811"/>
          </a:xfrm>
          <a:custGeom>
            <a:avLst/>
            <a:gdLst/>
            <a:ahLst/>
            <a:cxnLst/>
            <a:rect l="l" t="t" r="r" b="b"/>
            <a:pathLst>
              <a:path w="1760258" h="591811">
                <a:moveTo>
                  <a:pt x="0" y="0"/>
                </a:moveTo>
                <a:lnTo>
                  <a:pt x="1760258" y="0"/>
                </a:lnTo>
                <a:lnTo>
                  <a:pt x="1760258" y="591811"/>
                </a:lnTo>
                <a:lnTo>
                  <a:pt x="0" y="591811"/>
                </a:lnTo>
                <a:lnTo>
                  <a:pt x="0" y="0"/>
                </a:lnTo>
                <a:close/>
              </a:path>
            </a:pathLst>
          </a:custGeom>
          <a:blipFill>
            <a:blip r:embed="rId5"/>
            <a:stretch>
              <a:fillRect/>
            </a:stretch>
          </a:blipFill>
        </p:spPr>
        <p:txBody>
          <a:bodyPr/>
          <a:lstStyle/>
          <a:p>
            <a:endParaRPr lang="en-US"/>
          </a:p>
        </p:txBody>
      </p:sp>
      <p:sp>
        <p:nvSpPr>
          <p:cNvPr id="6" name="Freeform 6"/>
          <p:cNvSpPr/>
          <p:nvPr/>
        </p:nvSpPr>
        <p:spPr>
          <a:xfrm>
            <a:off x="6589666" y="622430"/>
            <a:ext cx="5108667" cy="3569681"/>
          </a:xfrm>
          <a:custGeom>
            <a:avLst/>
            <a:gdLst/>
            <a:ahLst/>
            <a:cxnLst/>
            <a:rect l="l" t="t" r="r" b="b"/>
            <a:pathLst>
              <a:path w="5108667" h="3569681">
                <a:moveTo>
                  <a:pt x="0" y="0"/>
                </a:moveTo>
                <a:lnTo>
                  <a:pt x="5108668" y="0"/>
                </a:lnTo>
                <a:lnTo>
                  <a:pt x="5108668" y="3569681"/>
                </a:lnTo>
                <a:lnTo>
                  <a:pt x="0" y="3569681"/>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3515682" y="5131024"/>
            <a:ext cx="11256637" cy="3159760"/>
          </a:xfrm>
          <a:prstGeom prst="rect">
            <a:avLst/>
          </a:prstGeom>
        </p:spPr>
        <p:txBody>
          <a:bodyPr lIns="0" tIns="0" rIns="0" bIns="0" rtlCol="0" anchor="t">
            <a:spAutoFit/>
          </a:bodyPr>
          <a:lstStyle/>
          <a:p>
            <a:pPr algn="ctr">
              <a:lnSpc>
                <a:spcPts val="4160"/>
              </a:lnSpc>
            </a:pPr>
            <a:r>
              <a:rPr lang="en-US" sz="3200">
                <a:solidFill>
                  <a:srgbClr val="FFFFFF"/>
                </a:solidFill>
                <a:latin typeface="Poppins"/>
                <a:ea typeface="Poppins"/>
                <a:cs typeface="Poppins"/>
                <a:sym typeface="Poppins"/>
              </a:rPr>
              <a:t>Duygu Menteş</a:t>
            </a:r>
          </a:p>
          <a:p>
            <a:pPr algn="ctr">
              <a:lnSpc>
                <a:spcPts val="4160"/>
              </a:lnSpc>
            </a:pPr>
            <a:r>
              <a:rPr lang="en-US" sz="3200">
                <a:solidFill>
                  <a:srgbClr val="FFFFFF"/>
                </a:solidFill>
                <a:latin typeface="Poppins"/>
                <a:ea typeface="Poppins"/>
                <a:cs typeface="Poppins"/>
                <a:sym typeface="Poppins"/>
              </a:rPr>
              <a:t>Deniz Sevim Çabuk</a:t>
            </a:r>
          </a:p>
          <a:p>
            <a:pPr algn="ctr">
              <a:lnSpc>
                <a:spcPts val="4160"/>
              </a:lnSpc>
            </a:pPr>
            <a:r>
              <a:rPr lang="en-US" sz="3200">
                <a:solidFill>
                  <a:srgbClr val="FFFFFF"/>
                </a:solidFill>
                <a:latin typeface="Poppins"/>
                <a:ea typeface="Poppins"/>
                <a:cs typeface="Poppins"/>
                <a:sym typeface="Poppins"/>
              </a:rPr>
              <a:t>Dila Çınar</a:t>
            </a:r>
          </a:p>
          <a:p>
            <a:pPr algn="ctr">
              <a:lnSpc>
                <a:spcPts val="4160"/>
              </a:lnSpc>
            </a:pPr>
            <a:r>
              <a:rPr lang="en-US" sz="3200">
                <a:solidFill>
                  <a:srgbClr val="FFFFFF"/>
                </a:solidFill>
                <a:latin typeface="Poppins"/>
                <a:ea typeface="Poppins"/>
                <a:cs typeface="Poppins"/>
                <a:sym typeface="Poppins"/>
              </a:rPr>
              <a:t>Beste Naz İnce</a:t>
            </a:r>
          </a:p>
          <a:p>
            <a:pPr algn="ctr">
              <a:lnSpc>
                <a:spcPts val="4160"/>
              </a:lnSpc>
            </a:pPr>
            <a:r>
              <a:rPr lang="en-US" sz="3200">
                <a:solidFill>
                  <a:srgbClr val="FFFFFF"/>
                </a:solidFill>
                <a:latin typeface="Poppins"/>
                <a:ea typeface="Poppins"/>
                <a:cs typeface="Poppins"/>
                <a:sym typeface="Poppins"/>
              </a:rPr>
              <a:t>Defne Gülçek</a:t>
            </a:r>
          </a:p>
          <a:p>
            <a:pPr algn="ctr">
              <a:lnSpc>
                <a:spcPts val="4160"/>
              </a:lnSpc>
            </a:pPr>
            <a:r>
              <a:rPr lang="en-US" sz="3200">
                <a:solidFill>
                  <a:srgbClr val="FFFFFF"/>
                </a:solidFill>
                <a:latin typeface="Poppins"/>
                <a:ea typeface="Poppins"/>
                <a:cs typeface="Poppins"/>
                <a:sym typeface="Poppins"/>
              </a:rPr>
              <a:t>Ömer Alp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a:off x="-282095" y="9439406"/>
            <a:ext cx="18767380" cy="847594"/>
          </a:xfrm>
          <a:custGeom>
            <a:avLst/>
            <a:gdLst/>
            <a:ahLst/>
            <a:cxnLst/>
            <a:rect l="l" t="t" r="r" b="b"/>
            <a:pathLst>
              <a:path w="18767380" h="847594">
                <a:moveTo>
                  <a:pt x="0" y="0"/>
                </a:moveTo>
                <a:lnTo>
                  <a:pt x="18767380" y="0"/>
                </a:lnTo>
                <a:lnTo>
                  <a:pt x="18767380" y="847594"/>
                </a:lnTo>
                <a:lnTo>
                  <a:pt x="0" y="847594"/>
                </a:lnTo>
                <a:lnTo>
                  <a:pt x="0" y="0"/>
                </a:lnTo>
                <a:close/>
              </a:path>
            </a:pathLst>
          </a:custGeom>
          <a:blipFill>
            <a:blip r:embed="rId2"/>
            <a:stretch>
              <a:fillRect t="-33032" b="-33032"/>
            </a:stretch>
          </a:blipFill>
        </p:spPr>
        <p:txBody>
          <a:bodyPr/>
          <a:lstStyle/>
          <a:p>
            <a:endParaRPr lang="en-US"/>
          </a:p>
        </p:txBody>
      </p:sp>
      <p:sp>
        <p:nvSpPr>
          <p:cNvPr id="3" name="Freeform 3"/>
          <p:cNvSpPr/>
          <p:nvPr/>
        </p:nvSpPr>
        <p:spPr>
          <a:xfrm>
            <a:off x="236549" y="9574238"/>
            <a:ext cx="2602074" cy="584870"/>
          </a:xfrm>
          <a:custGeom>
            <a:avLst/>
            <a:gdLst/>
            <a:ahLst/>
            <a:cxnLst/>
            <a:rect l="l" t="t" r="r" b="b"/>
            <a:pathLst>
              <a:path w="2602074" h="584870">
                <a:moveTo>
                  <a:pt x="0" y="0"/>
                </a:moveTo>
                <a:lnTo>
                  <a:pt x="2602074" y="0"/>
                </a:lnTo>
                <a:lnTo>
                  <a:pt x="2602074" y="584870"/>
                </a:lnTo>
                <a:lnTo>
                  <a:pt x="0" y="584870"/>
                </a:lnTo>
                <a:lnTo>
                  <a:pt x="0" y="0"/>
                </a:lnTo>
                <a:close/>
              </a:path>
            </a:pathLst>
          </a:custGeom>
          <a:blipFill>
            <a:blip r:embed="rId3"/>
            <a:stretch>
              <a:fillRect/>
            </a:stretch>
          </a:blipFill>
        </p:spPr>
        <p:txBody>
          <a:bodyPr/>
          <a:lstStyle/>
          <a:p>
            <a:endParaRPr lang="en-US"/>
          </a:p>
        </p:txBody>
      </p:sp>
      <p:sp>
        <p:nvSpPr>
          <p:cNvPr id="4" name="Freeform 4"/>
          <p:cNvSpPr/>
          <p:nvPr/>
        </p:nvSpPr>
        <p:spPr>
          <a:xfrm>
            <a:off x="7873153" y="9532782"/>
            <a:ext cx="2541695" cy="660841"/>
          </a:xfrm>
          <a:custGeom>
            <a:avLst/>
            <a:gdLst/>
            <a:ahLst/>
            <a:cxnLst/>
            <a:rect l="l" t="t" r="r" b="b"/>
            <a:pathLst>
              <a:path w="2541695" h="660841">
                <a:moveTo>
                  <a:pt x="0" y="0"/>
                </a:moveTo>
                <a:lnTo>
                  <a:pt x="2541694" y="0"/>
                </a:lnTo>
                <a:lnTo>
                  <a:pt x="2541694" y="660841"/>
                </a:lnTo>
                <a:lnTo>
                  <a:pt x="0" y="660841"/>
                </a:lnTo>
                <a:lnTo>
                  <a:pt x="0" y="0"/>
                </a:lnTo>
                <a:close/>
              </a:path>
            </a:pathLst>
          </a:custGeom>
          <a:blipFill>
            <a:blip r:embed="rId4"/>
            <a:stretch>
              <a:fillRect/>
            </a:stretch>
          </a:blipFill>
        </p:spPr>
        <p:txBody>
          <a:bodyPr/>
          <a:lstStyle/>
          <a:p>
            <a:endParaRPr lang="en-US"/>
          </a:p>
        </p:txBody>
      </p:sp>
      <p:sp>
        <p:nvSpPr>
          <p:cNvPr id="5" name="Freeform 5"/>
          <p:cNvSpPr/>
          <p:nvPr/>
        </p:nvSpPr>
        <p:spPr>
          <a:xfrm>
            <a:off x="16379171" y="9567297"/>
            <a:ext cx="1760258" cy="591811"/>
          </a:xfrm>
          <a:custGeom>
            <a:avLst/>
            <a:gdLst/>
            <a:ahLst/>
            <a:cxnLst/>
            <a:rect l="l" t="t" r="r" b="b"/>
            <a:pathLst>
              <a:path w="1760258" h="591811">
                <a:moveTo>
                  <a:pt x="0" y="0"/>
                </a:moveTo>
                <a:lnTo>
                  <a:pt x="1760258" y="0"/>
                </a:lnTo>
                <a:lnTo>
                  <a:pt x="1760258" y="591811"/>
                </a:lnTo>
                <a:lnTo>
                  <a:pt x="0" y="591811"/>
                </a:lnTo>
                <a:lnTo>
                  <a:pt x="0" y="0"/>
                </a:lnTo>
                <a:close/>
              </a:path>
            </a:pathLst>
          </a:custGeom>
          <a:blipFill>
            <a:blip r:embed="rId5"/>
            <a:stretch>
              <a:fillRect/>
            </a:stretch>
          </a:blipFill>
        </p:spPr>
        <p:txBody>
          <a:bodyPr/>
          <a:lstStyle/>
          <a:p>
            <a:endParaRPr lang="en-US"/>
          </a:p>
        </p:txBody>
      </p:sp>
      <p:sp>
        <p:nvSpPr>
          <p:cNvPr id="6" name="Freeform 6"/>
          <p:cNvSpPr/>
          <p:nvPr/>
        </p:nvSpPr>
        <p:spPr>
          <a:xfrm>
            <a:off x="5781480" y="4471350"/>
            <a:ext cx="584946" cy="584946"/>
          </a:xfrm>
          <a:custGeom>
            <a:avLst/>
            <a:gdLst/>
            <a:ahLst/>
            <a:cxnLst/>
            <a:rect l="l" t="t" r="r" b="b"/>
            <a:pathLst>
              <a:path w="584946" h="584946">
                <a:moveTo>
                  <a:pt x="0" y="0"/>
                </a:moveTo>
                <a:lnTo>
                  <a:pt x="584946" y="0"/>
                </a:lnTo>
                <a:lnTo>
                  <a:pt x="584946" y="584946"/>
                </a:lnTo>
                <a:lnTo>
                  <a:pt x="0" y="584946"/>
                </a:lnTo>
                <a:lnTo>
                  <a:pt x="0" y="0"/>
                </a:lnTo>
                <a:close/>
              </a:path>
            </a:pathLst>
          </a:custGeom>
          <a:blipFill>
            <a:blip r:embed="rId6"/>
            <a:stretch>
              <a:fillRect/>
            </a:stretch>
          </a:blipFill>
        </p:spPr>
        <p:txBody>
          <a:bodyPr/>
          <a:lstStyle/>
          <a:p>
            <a:endParaRPr lang="en-US"/>
          </a:p>
        </p:txBody>
      </p:sp>
      <p:sp>
        <p:nvSpPr>
          <p:cNvPr id="7" name="Freeform 7"/>
          <p:cNvSpPr/>
          <p:nvPr/>
        </p:nvSpPr>
        <p:spPr>
          <a:xfrm>
            <a:off x="5781480" y="5208942"/>
            <a:ext cx="584946" cy="584946"/>
          </a:xfrm>
          <a:custGeom>
            <a:avLst/>
            <a:gdLst/>
            <a:ahLst/>
            <a:cxnLst/>
            <a:rect l="l" t="t" r="r" b="b"/>
            <a:pathLst>
              <a:path w="584946" h="584946">
                <a:moveTo>
                  <a:pt x="0" y="0"/>
                </a:moveTo>
                <a:lnTo>
                  <a:pt x="584946" y="0"/>
                </a:lnTo>
                <a:lnTo>
                  <a:pt x="584946" y="584946"/>
                </a:lnTo>
                <a:lnTo>
                  <a:pt x="0" y="5849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2588526" y="2121283"/>
            <a:ext cx="13110949" cy="1019176"/>
          </a:xfrm>
          <a:prstGeom prst="rect">
            <a:avLst/>
          </a:prstGeom>
        </p:spPr>
        <p:txBody>
          <a:bodyPr lIns="0" tIns="0" rIns="0" bIns="0" rtlCol="0" anchor="t">
            <a:spAutoFit/>
          </a:bodyPr>
          <a:lstStyle/>
          <a:p>
            <a:pPr algn="ctr">
              <a:lnSpc>
                <a:spcPts val="7799"/>
              </a:lnSpc>
            </a:pPr>
            <a:r>
              <a:rPr lang="en-US" sz="5999" b="1">
                <a:solidFill>
                  <a:srgbClr val="FFFFFF"/>
                </a:solidFill>
                <a:latin typeface="Poppins Bold"/>
                <a:ea typeface="Poppins Bold"/>
                <a:cs typeface="Poppins Bold"/>
                <a:sym typeface="Poppins Bold"/>
              </a:rPr>
              <a:t>THANK YOU!</a:t>
            </a:r>
          </a:p>
        </p:txBody>
      </p:sp>
      <p:sp>
        <p:nvSpPr>
          <p:cNvPr id="9" name="TextBox 9"/>
          <p:cNvSpPr txBox="1"/>
          <p:nvPr/>
        </p:nvSpPr>
        <p:spPr>
          <a:xfrm>
            <a:off x="2588526" y="4495853"/>
            <a:ext cx="13110949" cy="478790"/>
          </a:xfrm>
          <a:prstGeom prst="rect">
            <a:avLst/>
          </a:prstGeom>
        </p:spPr>
        <p:txBody>
          <a:bodyPr lIns="0" tIns="0" rIns="0" bIns="0" rtlCol="0" anchor="t">
            <a:spAutoFit/>
          </a:bodyPr>
          <a:lstStyle/>
          <a:p>
            <a:pPr algn="ctr">
              <a:lnSpc>
                <a:spcPts val="3640"/>
              </a:lnSpc>
            </a:pPr>
            <a:r>
              <a:rPr lang="en-US" sz="2800">
                <a:solidFill>
                  <a:srgbClr val="FFFFFF"/>
                </a:solidFill>
                <a:latin typeface="Poppins"/>
                <a:ea typeface="Poppins"/>
                <a:cs typeface="Poppins"/>
                <a:sym typeface="Poppins"/>
              </a:rPr>
              <a:t>in/aysesultankurt</a:t>
            </a:r>
          </a:p>
        </p:txBody>
      </p:sp>
      <p:sp>
        <p:nvSpPr>
          <p:cNvPr id="10" name="TextBox 10"/>
          <p:cNvSpPr txBox="1"/>
          <p:nvPr/>
        </p:nvSpPr>
        <p:spPr>
          <a:xfrm>
            <a:off x="2588526" y="5233445"/>
            <a:ext cx="13110949" cy="478790"/>
          </a:xfrm>
          <a:prstGeom prst="rect">
            <a:avLst/>
          </a:prstGeom>
        </p:spPr>
        <p:txBody>
          <a:bodyPr lIns="0" tIns="0" rIns="0" bIns="0" rtlCol="0" anchor="t">
            <a:spAutoFit/>
          </a:bodyPr>
          <a:lstStyle/>
          <a:p>
            <a:pPr algn="ctr">
              <a:lnSpc>
                <a:spcPts val="3640"/>
              </a:lnSpc>
            </a:pPr>
            <a:r>
              <a:rPr lang="en-US" sz="2800">
                <a:solidFill>
                  <a:srgbClr val="FFFFFF"/>
                </a:solidFill>
                <a:latin typeface="Poppins"/>
                <a:ea typeface="Poppins"/>
                <a:cs typeface="Poppins"/>
                <a:sym typeface="Poppins"/>
              </a:rPr>
              <a:t>aysesultankurt@gmail.com</a:t>
            </a:r>
          </a:p>
        </p:txBody>
      </p:sp>
      <p:sp>
        <p:nvSpPr>
          <p:cNvPr id="11" name="TextBox 11"/>
          <p:cNvSpPr txBox="1"/>
          <p:nvPr/>
        </p:nvSpPr>
        <p:spPr>
          <a:xfrm>
            <a:off x="192560" y="7677047"/>
            <a:ext cx="17902880" cy="1393190"/>
          </a:xfrm>
          <a:prstGeom prst="rect">
            <a:avLst/>
          </a:prstGeom>
        </p:spPr>
        <p:txBody>
          <a:bodyPr lIns="0" tIns="0" rIns="0" bIns="0" rtlCol="0" anchor="t">
            <a:spAutoFit/>
          </a:bodyPr>
          <a:lstStyle/>
          <a:p>
            <a:pPr algn="ctr">
              <a:lnSpc>
                <a:spcPts val="3640"/>
              </a:lnSpc>
            </a:pPr>
            <a:r>
              <a:rPr lang="en-US" sz="2800">
                <a:solidFill>
                  <a:srgbClr val="FFFFFF"/>
                </a:solidFill>
                <a:latin typeface="Poppins"/>
                <a:ea typeface="Poppins"/>
                <a:cs typeface="Poppins"/>
                <a:sym typeface="Poppins"/>
              </a:rPr>
              <a:t>This study has recieved funding from the European Union's Horizon 2020-PRIMA Section I Program under grant agreement #2232 (ProxIMed)</a:t>
            </a:r>
          </a:p>
          <a:p>
            <a:pPr algn="ctr">
              <a:lnSpc>
                <a:spcPts val="3640"/>
              </a:lnSpc>
            </a:pPr>
            <a:endParaRPr lang="en-US" sz="2800">
              <a:solidFill>
                <a:srgbClr val="FFFFFF"/>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rot="-413601" flipH="1">
            <a:off x="-3292973" y="1588278"/>
            <a:ext cx="9986679" cy="8139143"/>
          </a:xfrm>
          <a:custGeom>
            <a:avLst/>
            <a:gdLst/>
            <a:ahLst/>
            <a:cxnLst/>
            <a:rect l="l" t="t" r="r" b="b"/>
            <a:pathLst>
              <a:path w="9986679" h="8139143">
                <a:moveTo>
                  <a:pt x="9986679" y="0"/>
                </a:moveTo>
                <a:lnTo>
                  <a:pt x="0" y="0"/>
                </a:lnTo>
                <a:lnTo>
                  <a:pt x="0" y="8139144"/>
                </a:lnTo>
                <a:lnTo>
                  <a:pt x="9986679" y="8139144"/>
                </a:lnTo>
                <a:lnTo>
                  <a:pt x="998667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90500" y="2347616"/>
            <a:ext cx="5577788" cy="5591768"/>
          </a:xfrm>
          <a:custGeom>
            <a:avLst/>
            <a:gdLst/>
            <a:ahLst/>
            <a:cxnLst/>
            <a:rect l="l" t="t" r="r" b="b"/>
            <a:pathLst>
              <a:path w="5577788" h="5591768">
                <a:moveTo>
                  <a:pt x="0" y="0"/>
                </a:moveTo>
                <a:lnTo>
                  <a:pt x="5577788" y="0"/>
                </a:lnTo>
                <a:lnTo>
                  <a:pt x="5577788" y="5591768"/>
                </a:lnTo>
                <a:lnTo>
                  <a:pt x="0" y="5591768"/>
                </a:lnTo>
                <a:lnTo>
                  <a:pt x="0" y="0"/>
                </a:lnTo>
                <a:close/>
              </a:path>
            </a:pathLst>
          </a:custGeom>
          <a:blipFill>
            <a:blip r:embed="rId5"/>
            <a:stretch>
              <a:fillRect/>
            </a:stretch>
          </a:blipFill>
        </p:spPr>
        <p:txBody>
          <a:bodyPr/>
          <a:lstStyle/>
          <a:p>
            <a:endParaRPr lang="en-US"/>
          </a:p>
        </p:txBody>
      </p:sp>
      <p:sp>
        <p:nvSpPr>
          <p:cNvPr id="4" name="TextBox 4"/>
          <p:cNvSpPr txBox="1"/>
          <p:nvPr/>
        </p:nvSpPr>
        <p:spPr>
          <a:xfrm>
            <a:off x="7146048" y="2016781"/>
            <a:ext cx="6528726" cy="585470"/>
          </a:xfrm>
          <a:prstGeom prst="rect">
            <a:avLst/>
          </a:prstGeom>
        </p:spPr>
        <p:txBody>
          <a:bodyPr lIns="0" tIns="0" rIns="0" bIns="0" rtlCol="0" anchor="t">
            <a:spAutoFit/>
          </a:bodyPr>
          <a:lstStyle/>
          <a:p>
            <a:pPr algn="l">
              <a:lnSpc>
                <a:spcPts val="4419"/>
              </a:lnSpc>
            </a:pPr>
            <a:r>
              <a:rPr lang="en-US" sz="3399" b="1">
                <a:solidFill>
                  <a:srgbClr val="FFFFFF"/>
                </a:solidFill>
                <a:latin typeface="Poppins Bold"/>
                <a:ea typeface="Poppins Bold"/>
                <a:cs typeface="Poppins Bold"/>
                <a:sym typeface="Poppins Bold"/>
              </a:rPr>
              <a:t>Widely consumed vegetable</a:t>
            </a:r>
          </a:p>
        </p:txBody>
      </p:sp>
      <p:sp>
        <p:nvSpPr>
          <p:cNvPr id="5" name="TextBox 5"/>
          <p:cNvSpPr txBox="1"/>
          <p:nvPr/>
        </p:nvSpPr>
        <p:spPr>
          <a:xfrm>
            <a:off x="7146048" y="3165918"/>
            <a:ext cx="8541006" cy="585470"/>
          </a:xfrm>
          <a:prstGeom prst="rect">
            <a:avLst/>
          </a:prstGeom>
        </p:spPr>
        <p:txBody>
          <a:bodyPr lIns="0" tIns="0" rIns="0" bIns="0" rtlCol="0" anchor="t">
            <a:spAutoFit/>
          </a:bodyPr>
          <a:lstStyle/>
          <a:p>
            <a:pPr algn="l">
              <a:lnSpc>
                <a:spcPts val="4419"/>
              </a:lnSpc>
            </a:pPr>
            <a:r>
              <a:rPr lang="en-US" sz="3399" b="1">
                <a:solidFill>
                  <a:srgbClr val="FFFFFF"/>
                </a:solidFill>
                <a:latin typeface="Poppins Bold"/>
                <a:ea typeface="Poppins Bold"/>
                <a:cs typeface="Poppins Bold"/>
                <a:sym typeface="Poppins Bold"/>
              </a:rPr>
              <a:t>Contain beneficial components;</a:t>
            </a:r>
          </a:p>
        </p:txBody>
      </p:sp>
      <p:sp>
        <p:nvSpPr>
          <p:cNvPr id="6" name="TextBox 6"/>
          <p:cNvSpPr txBox="1"/>
          <p:nvPr/>
        </p:nvSpPr>
        <p:spPr>
          <a:xfrm>
            <a:off x="7146048" y="3740261"/>
            <a:ext cx="10816574" cy="585470"/>
          </a:xfrm>
          <a:prstGeom prst="rect">
            <a:avLst/>
          </a:prstGeom>
        </p:spPr>
        <p:txBody>
          <a:bodyPr lIns="0" tIns="0" rIns="0" bIns="0" rtlCol="0" anchor="t">
            <a:spAutoFit/>
          </a:bodyPr>
          <a:lstStyle/>
          <a:p>
            <a:pPr algn="l">
              <a:lnSpc>
                <a:spcPts val="4419"/>
              </a:lnSpc>
            </a:pPr>
            <a:r>
              <a:rPr lang="en-US" sz="3399">
                <a:solidFill>
                  <a:srgbClr val="FFFFFF"/>
                </a:solidFill>
                <a:latin typeface="Poppins"/>
                <a:ea typeface="Poppins"/>
                <a:cs typeface="Poppins"/>
                <a:sym typeface="Poppins"/>
              </a:rPr>
              <a:t>Lycopene, phenolics, organic acids and vitamins</a:t>
            </a:r>
          </a:p>
        </p:txBody>
      </p:sp>
      <p:sp>
        <p:nvSpPr>
          <p:cNvPr id="7" name="TextBox 7"/>
          <p:cNvSpPr txBox="1"/>
          <p:nvPr/>
        </p:nvSpPr>
        <p:spPr>
          <a:xfrm>
            <a:off x="7146048" y="4822633"/>
            <a:ext cx="6528726" cy="585470"/>
          </a:xfrm>
          <a:prstGeom prst="rect">
            <a:avLst/>
          </a:prstGeom>
        </p:spPr>
        <p:txBody>
          <a:bodyPr lIns="0" tIns="0" rIns="0" bIns="0" rtlCol="0" anchor="t">
            <a:spAutoFit/>
          </a:bodyPr>
          <a:lstStyle/>
          <a:p>
            <a:pPr algn="l">
              <a:lnSpc>
                <a:spcPts val="4419"/>
              </a:lnSpc>
            </a:pPr>
            <a:r>
              <a:rPr lang="en-US" sz="3399" b="1">
                <a:solidFill>
                  <a:srgbClr val="FFFFFF"/>
                </a:solidFill>
                <a:latin typeface="Poppins Bold"/>
                <a:ea typeface="Poppins Bold"/>
                <a:cs typeface="Poppins Bold"/>
                <a:sym typeface="Poppins Bold"/>
              </a:rPr>
              <a:t>Consumption;</a:t>
            </a:r>
          </a:p>
        </p:txBody>
      </p:sp>
      <p:sp>
        <p:nvSpPr>
          <p:cNvPr id="8" name="TextBox 8"/>
          <p:cNvSpPr txBox="1"/>
          <p:nvPr/>
        </p:nvSpPr>
        <p:spPr>
          <a:xfrm>
            <a:off x="6845146" y="5398578"/>
            <a:ext cx="10816574" cy="3347720"/>
          </a:xfrm>
          <a:prstGeom prst="rect">
            <a:avLst/>
          </a:prstGeom>
        </p:spPr>
        <p:txBody>
          <a:bodyPr lIns="0" tIns="0" rIns="0" bIns="0" rtlCol="0" anchor="t">
            <a:spAutoFit/>
          </a:bodyPr>
          <a:lstStyle/>
          <a:p>
            <a:pPr marL="734059" lvl="1" indent="-367030" algn="l">
              <a:lnSpc>
                <a:spcPts val="4419"/>
              </a:lnSpc>
              <a:buFont typeface="Arial"/>
              <a:buChar char="•"/>
            </a:pPr>
            <a:r>
              <a:rPr lang="en-US" sz="3399">
                <a:solidFill>
                  <a:srgbClr val="FFFFFF"/>
                </a:solidFill>
                <a:latin typeface="Poppins"/>
                <a:ea typeface="Poppins"/>
                <a:cs typeface="Poppins"/>
                <a:sym typeface="Poppins"/>
              </a:rPr>
              <a:t>Fresh vegetable</a:t>
            </a:r>
          </a:p>
          <a:p>
            <a:pPr marL="734059" lvl="1" indent="-367030" algn="l">
              <a:lnSpc>
                <a:spcPts val="4419"/>
              </a:lnSpc>
              <a:buFont typeface="Arial"/>
              <a:buChar char="•"/>
            </a:pPr>
            <a:r>
              <a:rPr lang="en-US" sz="3399">
                <a:solidFill>
                  <a:srgbClr val="FFFFFF"/>
                </a:solidFill>
                <a:latin typeface="Poppins"/>
                <a:ea typeface="Poppins"/>
                <a:cs typeface="Poppins"/>
                <a:sym typeface="Poppins"/>
              </a:rPr>
              <a:t>Tomato paste</a:t>
            </a:r>
          </a:p>
          <a:p>
            <a:pPr marL="734059" lvl="1" indent="-367030" algn="l">
              <a:lnSpc>
                <a:spcPts val="4419"/>
              </a:lnSpc>
              <a:buFont typeface="Arial"/>
              <a:buChar char="•"/>
            </a:pPr>
            <a:r>
              <a:rPr lang="en-US" sz="3399">
                <a:solidFill>
                  <a:srgbClr val="FFFFFF"/>
                </a:solidFill>
                <a:latin typeface="Poppins"/>
                <a:ea typeface="Poppins"/>
                <a:cs typeface="Poppins"/>
                <a:sym typeface="Poppins"/>
              </a:rPr>
              <a:t>Juice</a:t>
            </a:r>
          </a:p>
          <a:p>
            <a:pPr marL="734059" lvl="1" indent="-367030" algn="l">
              <a:lnSpc>
                <a:spcPts val="4419"/>
              </a:lnSpc>
              <a:buFont typeface="Arial"/>
              <a:buChar char="•"/>
            </a:pPr>
            <a:r>
              <a:rPr lang="en-US" sz="3399">
                <a:solidFill>
                  <a:srgbClr val="FFFFFF"/>
                </a:solidFill>
                <a:latin typeface="Poppins"/>
                <a:ea typeface="Poppins"/>
                <a:cs typeface="Poppins"/>
                <a:sym typeface="Poppins"/>
              </a:rPr>
              <a:t>Sauce</a:t>
            </a:r>
          </a:p>
          <a:p>
            <a:pPr marL="734059" lvl="1" indent="-367030" algn="l">
              <a:lnSpc>
                <a:spcPts val="4419"/>
              </a:lnSpc>
              <a:buFont typeface="Arial"/>
              <a:buChar char="•"/>
            </a:pPr>
            <a:r>
              <a:rPr lang="en-US" sz="3399">
                <a:solidFill>
                  <a:srgbClr val="FFFFFF"/>
                </a:solidFill>
                <a:latin typeface="Poppins"/>
                <a:ea typeface="Poppins"/>
                <a:cs typeface="Poppins"/>
                <a:sym typeface="Poppins"/>
              </a:rPr>
              <a:t>Puree</a:t>
            </a:r>
          </a:p>
          <a:p>
            <a:pPr marL="734059" lvl="1" indent="-367030" algn="l">
              <a:lnSpc>
                <a:spcPts val="4419"/>
              </a:lnSpc>
              <a:buFont typeface="Arial"/>
              <a:buChar char="•"/>
            </a:pPr>
            <a:r>
              <a:rPr lang="en-US" sz="3399">
                <a:solidFill>
                  <a:srgbClr val="FFFFFF"/>
                </a:solidFill>
                <a:latin typeface="Poppins"/>
                <a:ea typeface="Poppins"/>
                <a:cs typeface="Poppins"/>
                <a:sym typeface="Poppins"/>
              </a:rPr>
              <a:t>Ketchup</a:t>
            </a:r>
          </a:p>
        </p:txBody>
      </p:sp>
      <p:sp>
        <p:nvSpPr>
          <p:cNvPr id="9" name="Freeform 9"/>
          <p:cNvSpPr/>
          <p:nvPr/>
        </p:nvSpPr>
        <p:spPr>
          <a:xfrm>
            <a:off x="16451809" y="8502159"/>
            <a:ext cx="1402418" cy="1566948"/>
          </a:xfrm>
          <a:custGeom>
            <a:avLst/>
            <a:gdLst/>
            <a:ahLst/>
            <a:cxnLst/>
            <a:rect l="l" t="t" r="r" b="b"/>
            <a:pathLst>
              <a:path w="1402418" h="1566948">
                <a:moveTo>
                  <a:pt x="0" y="0"/>
                </a:moveTo>
                <a:lnTo>
                  <a:pt x="1402419" y="0"/>
                </a:lnTo>
                <a:lnTo>
                  <a:pt x="1402419" y="1566948"/>
                </a:lnTo>
                <a:lnTo>
                  <a:pt x="0" y="15669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2554335" y="8502159"/>
            <a:ext cx="1632237" cy="1566948"/>
          </a:xfrm>
          <a:custGeom>
            <a:avLst/>
            <a:gdLst/>
            <a:ahLst/>
            <a:cxnLst/>
            <a:rect l="l" t="t" r="r" b="b"/>
            <a:pathLst>
              <a:path w="1632237" h="1566948">
                <a:moveTo>
                  <a:pt x="0" y="0"/>
                </a:moveTo>
                <a:lnTo>
                  <a:pt x="1632237" y="0"/>
                </a:lnTo>
                <a:lnTo>
                  <a:pt x="1632237" y="1566948"/>
                </a:lnTo>
                <a:lnTo>
                  <a:pt x="0" y="15669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0215524">
            <a:off x="14631529" y="8489439"/>
            <a:ext cx="1376261" cy="1537722"/>
          </a:xfrm>
          <a:custGeom>
            <a:avLst/>
            <a:gdLst/>
            <a:ahLst/>
            <a:cxnLst/>
            <a:rect l="l" t="t" r="r" b="b"/>
            <a:pathLst>
              <a:path w="1376261" h="1537722">
                <a:moveTo>
                  <a:pt x="0" y="0"/>
                </a:moveTo>
                <a:lnTo>
                  <a:pt x="1376261" y="0"/>
                </a:lnTo>
                <a:lnTo>
                  <a:pt x="1376261" y="1537722"/>
                </a:lnTo>
                <a:lnTo>
                  <a:pt x="0" y="1537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6785339" y="8789959"/>
            <a:ext cx="731824" cy="1170918"/>
          </a:xfrm>
          <a:custGeom>
            <a:avLst/>
            <a:gdLst/>
            <a:ahLst/>
            <a:cxnLst/>
            <a:rect l="l" t="t" r="r" b="b"/>
            <a:pathLst>
              <a:path w="731824" h="1170918">
                <a:moveTo>
                  <a:pt x="0" y="0"/>
                </a:moveTo>
                <a:lnTo>
                  <a:pt x="731824" y="0"/>
                </a:lnTo>
                <a:lnTo>
                  <a:pt x="731824" y="1170918"/>
                </a:lnTo>
                <a:lnTo>
                  <a:pt x="0" y="117091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2811453" y="8946866"/>
            <a:ext cx="1114130" cy="720006"/>
          </a:xfrm>
          <a:custGeom>
            <a:avLst/>
            <a:gdLst/>
            <a:ahLst/>
            <a:cxnLst/>
            <a:rect l="l" t="t" r="r" b="b"/>
            <a:pathLst>
              <a:path w="1114130" h="720006">
                <a:moveTo>
                  <a:pt x="0" y="0"/>
                </a:moveTo>
                <a:lnTo>
                  <a:pt x="1114130" y="0"/>
                </a:lnTo>
                <a:lnTo>
                  <a:pt x="1114130" y="720006"/>
                </a:lnTo>
                <a:lnTo>
                  <a:pt x="0" y="7200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14941028" y="8925830"/>
            <a:ext cx="757264" cy="679645"/>
          </a:xfrm>
          <a:custGeom>
            <a:avLst/>
            <a:gdLst/>
            <a:ahLst/>
            <a:cxnLst/>
            <a:rect l="l" t="t" r="r" b="b"/>
            <a:pathLst>
              <a:path w="757264" h="679645">
                <a:moveTo>
                  <a:pt x="0" y="0"/>
                </a:moveTo>
                <a:lnTo>
                  <a:pt x="757264" y="0"/>
                </a:lnTo>
                <a:lnTo>
                  <a:pt x="757264" y="679645"/>
                </a:lnTo>
                <a:lnTo>
                  <a:pt x="0" y="6796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54428"/>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a:stretch>
          </a:blipFill>
        </p:spPr>
        <p:txBody>
          <a:bodyPr/>
          <a:lstStyle/>
          <a:p>
            <a:endParaRPr lang="en-US"/>
          </a:p>
        </p:txBody>
      </p:sp>
      <p:sp>
        <p:nvSpPr>
          <p:cNvPr id="3" name="Freeform 3"/>
          <p:cNvSpPr/>
          <p:nvPr/>
        </p:nvSpPr>
        <p:spPr>
          <a:xfrm rot="1862213">
            <a:off x="-949823" y="5912628"/>
            <a:ext cx="9986679" cy="8139143"/>
          </a:xfrm>
          <a:custGeom>
            <a:avLst/>
            <a:gdLst/>
            <a:ahLst/>
            <a:cxnLst/>
            <a:rect l="l" t="t" r="r" b="b"/>
            <a:pathLst>
              <a:path w="9986679" h="8139143">
                <a:moveTo>
                  <a:pt x="0" y="0"/>
                </a:moveTo>
                <a:lnTo>
                  <a:pt x="9986679" y="0"/>
                </a:lnTo>
                <a:lnTo>
                  <a:pt x="9986679" y="8139144"/>
                </a:lnTo>
                <a:lnTo>
                  <a:pt x="0" y="8139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248448" y="7120540"/>
            <a:ext cx="8624410" cy="717425"/>
          </a:xfrm>
          <a:prstGeom prst="rect">
            <a:avLst/>
          </a:prstGeom>
        </p:spPr>
        <p:txBody>
          <a:bodyPr lIns="0" tIns="0" rIns="0" bIns="0" rtlCol="0" anchor="t">
            <a:spAutoFit/>
          </a:bodyPr>
          <a:lstStyle/>
          <a:p>
            <a:pPr algn="l">
              <a:lnSpc>
                <a:spcPts val="5606"/>
              </a:lnSpc>
            </a:pPr>
            <a:r>
              <a:rPr lang="en-US" sz="4004" b="1">
                <a:solidFill>
                  <a:srgbClr val="FFFFFF"/>
                </a:solidFill>
                <a:latin typeface="Poppins Bold"/>
                <a:ea typeface="Poppins Bold"/>
                <a:cs typeface="Poppins Bold"/>
                <a:sym typeface="Poppins Bold"/>
              </a:rPr>
              <a:t>Tomato processing</a:t>
            </a:r>
          </a:p>
        </p:txBody>
      </p:sp>
      <p:sp>
        <p:nvSpPr>
          <p:cNvPr id="5" name="TextBox 5"/>
          <p:cNvSpPr txBox="1"/>
          <p:nvPr/>
        </p:nvSpPr>
        <p:spPr>
          <a:xfrm>
            <a:off x="248448" y="8178569"/>
            <a:ext cx="8624410" cy="717425"/>
          </a:xfrm>
          <a:prstGeom prst="rect">
            <a:avLst/>
          </a:prstGeom>
        </p:spPr>
        <p:txBody>
          <a:bodyPr lIns="0" tIns="0" rIns="0" bIns="0" rtlCol="0" anchor="t">
            <a:spAutoFit/>
          </a:bodyPr>
          <a:lstStyle/>
          <a:p>
            <a:pPr algn="l">
              <a:lnSpc>
                <a:spcPts val="5606"/>
              </a:lnSpc>
            </a:pPr>
            <a:r>
              <a:rPr lang="en-US" sz="4004">
                <a:solidFill>
                  <a:srgbClr val="FFFFFF"/>
                </a:solidFill>
                <a:latin typeface="Poppins"/>
                <a:ea typeface="Poppins"/>
                <a:cs typeface="Poppins"/>
                <a:sym typeface="Poppins"/>
              </a:rPr>
              <a:t>By product tomato pomace</a:t>
            </a:r>
          </a:p>
        </p:txBody>
      </p:sp>
      <p:sp>
        <p:nvSpPr>
          <p:cNvPr id="6" name="TextBox 6"/>
          <p:cNvSpPr txBox="1"/>
          <p:nvPr/>
        </p:nvSpPr>
        <p:spPr>
          <a:xfrm>
            <a:off x="248448" y="8781693"/>
            <a:ext cx="8624410" cy="717425"/>
          </a:xfrm>
          <a:prstGeom prst="rect">
            <a:avLst/>
          </a:prstGeom>
        </p:spPr>
        <p:txBody>
          <a:bodyPr lIns="0" tIns="0" rIns="0" bIns="0" rtlCol="0" anchor="t">
            <a:spAutoFit/>
          </a:bodyPr>
          <a:lstStyle/>
          <a:p>
            <a:pPr algn="l">
              <a:lnSpc>
                <a:spcPts val="5606"/>
              </a:lnSpc>
            </a:pPr>
            <a:r>
              <a:rPr lang="en-US" sz="4004">
                <a:solidFill>
                  <a:srgbClr val="FFFFFF"/>
                </a:solidFill>
                <a:latin typeface="Poppins"/>
                <a:ea typeface="Poppins"/>
                <a:cs typeface="Poppins"/>
                <a:sym typeface="Poppins"/>
              </a:rPr>
              <a:t>Consists of peel, seed and pulp</a:t>
            </a:r>
          </a:p>
        </p:txBody>
      </p:sp>
      <p:sp>
        <p:nvSpPr>
          <p:cNvPr id="7" name="Freeform 7"/>
          <p:cNvSpPr/>
          <p:nvPr/>
        </p:nvSpPr>
        <p:spPr>
          <a:xfrm rot="778061">
            <a:off x="14153556" y="6967936"/>
            <a:ext cx="6211488" cy="5062363"/>
          </a:xfrm>
          <a:custGeom>
            <a:avLst/>
            <a:gdLst/>
            <a:ahLst/>
            <a:cxnLst/>
            <a:rect l="l" t="t" r="r" b="b"/>
            <a:pathLst>
              <a:path w="6211488" h="5062363">
                <a:moveTo>
                  <a:pt x="0" y="0"/>
                </a:moveTo>
                <a:lnTo>
                  <a:pt x="6211488" y="0"/>
                </a:lnTo>
                <a:lnTo>
                  <a:pt x="6211488" y="5062363"/>
                </a:lnTo>
                <a:lnTo>
                  <a:pt x="0" y="50623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5308382" y="8134256"/>
            <a:ext cx="2854813" cy="1364862"/>
          </a:xfrm>
          <a:prstGeom prst="rect">
            <a:avLst/>
          </a:prstGeom>
        </p:spPr>
        <p:txBody>
          <a:bodyPr lIns="0" tIns="0" rIns="0" bIns="0" rtlCol="0" anchor="t">
            <a:spAutoFit/>
          </a:bodyPr>
          <a:lstStyle/>
          <a:p>
            <a:pPr algn="l">
              <a:lnSpc>
                <a:spcPts val="10651"/>
              </a:lnSpc>
            </a:pPr>
            <a:r>
              <a:rPr lang="en-US" sz="7608" b="1">
                <a:solidFill>
                  <a:srgbClr val="B7260F"/>
                </a:solidFill>
                <a:latin typeface="Poppins Bold"/>
                <a:ea typeface="Poppins Bold"/>
                <a:cs typeface="Poppins Bold"/>
                <a:sym typeface="Poppins Bold"/>
              </a:rPr>
              <a:t>3-5%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rot="-1243012">
            <a:off x="13150242" y="6260298"/>
            <a:ext cx="6117114" cy="6055943"/>
          </a:xfrm>
          <a:custGeom>
            <a:avLst/>
            <a:gdLst/>
            <a:ahLst/>
            <a:cxnLst/>
            <a:rect l="l" t="t" r="r" b="b"/>
            <a:pathLst>
              <a:path w="6117114" h="6055943">
                <a:moveTo>
                  <a:pt x="0" y="0"/>
                </a:moveTo>
                <a:lnTo>
                  <a:pt x="6117115" y="0"/>
                </a:lnTo>
                <a:lnTo>
                  <a:pt x="6117115" y="6055943"/>
                </a:lnTo>
                <a:lnTo>
                  <a:pt x="0" y="6055943"/>
                </a:lnTo>
                <a:lnTo>
                  <a:pt x="0" y="0"/>
                </a:lnTo>
                <a:close/>
              </a:path>
            </a:pathLst>
          </a:custGeom>
          <a:blipFill>
            <a:blip r:embed="rId3"/>
            <a:stretch>
              <a:fillRect/>
            </a:stretch>
          </a:blipFill>
        </p:spPr>
        <p:txBody>
          <a:bodyPr/>
          <a:lstStyle/>
          <a:p>
            <a:endParaRPr lang="en-US"/>
          </a:p>
        </p:txBody>
      </p:sp>
      <p:sp>
        <p:nvSpPr>
          <p:cNvPr id="3" name="Freeform 3"/>
          <p:cNvSpPr/>
          <p:nvPr/>
        </p:nvSpPr>
        <p:spPr>
          <a:xfrm rot="-1877743">
            <a:off x="12788961" y="9185035"/>
            <a:ext cx="6839677" cy="3009458"/>
          </a:xfrm>
          <a:custGeom>
            <a:avLst/>
            <a:gdLst/>
            <a:ahLst/>
            <a:cxnLst/>
            <a:rect l="l" t="t" r="r" b="b"/>
            <a:pathLst>
              <a:path w="6839677" h="3009458">
                <a:moveTo>
                  <a:pt x="0" y="0"/>
                </a:moveTo>
                <a:lnTo>
                  <a:pt x="6839677" y="0"/>
                </a:lnTo>
                <a:lnTo>
                  <a:pt x="6839677" y="3009458"/>
                </a:lnTo>
                <a:lnTo>
                  <a:pt x="0" y="3009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805233" y="7771669"/>
            <a:ext cx="1855723" cy="1660872"/>
          </a:xfrm>
          <a:custGeom>
            <a:avLst/>
            <a:gdLst/>
            <a:ahLst/>
            <a:cxnLst/>
            <a:rect l="l" t="t" r="r" b="b"/>
            <a:pathLst>
              <a:path w="1855723" h="1660872">
                <a:moveTo>
                  <a:pt x="0" y="0"/>
                </a:moveTo>
                <a:lnTo>
                  <a:pt x="1855723" y="0"/>
                </a:lnTo>
                <a:lnTo>
                  <a:pt x="1855723" y="1660872"/>
                </a:lnTo>
                <a:lnTo>
                  <a:pt x="0" y="1660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057799" y="6300440"/>
            <a:ext cx="1734801" cy="1689263"/>
          </a:xfrm>
          <a:custGeom>
            <a:avLst/>
            <a:gdLst/>
            <a:ahLst/>
            <a:cxnLst/>
            <a:rect l="l" t="t" r="r" b="b"/>
            <a:pathLst>
              <a:path w="1734801" h="1689263">
                <a:moveTo>
                  <a:pt x="0" y="0"/>
                </a:moveTo>
                <a:lnTo>
                  <a:pt x="1734801" y="0"/>
                </a:lnTo>
                <a:lnTo>
                  <a:pt x="1734801" y="1689262"/>
                </a:lnTo>
                <a:lnTo>
                  <a:pt x="0" y="16892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1805233" y="1360000"/>
            <a:ext cx="13806784" cy="1225550"/>
          </a:xfrm>
          <a:prstGeom prst="rect">
            <a:avLst/>
          </a:prstGeom>
        </p:spPr>
        <p:txBody>
          <a:bodyPr lIns="0" tIns="0" rIns="0" bIns="0" rtlCol="0" anchor="t">
            <a:spAutoFit/>
          </a:bodyPr>
          <a:lstStyle/>
          <a:p>
            <a:pPr algn="l">
              <a:lnSpc>
                <a:spcPts val="8800"/>
              </a:lnSpc>
            </a:pPr>
            <a:r>
              <a:rPr lang="en-US" sz="8000" b="1" spc="160">
                <a:solidFill>
                  <a:srgbClr val="B7260F"/>
                </a:solidFill>
                <a:latin typeface="Poppins Bold"/>
                <a:ea typeface="Poppins Bold"/>
                <a:cs typeface="Poppins Bold"/>
                <a:sym typeface="Poppins Bold"/>
              </a:rPr>
              <a:t>WHY TOMATO POMACE?</a:t>
            </a:r>
          </a:p>
        </p:txBody>
      </p:sp>
      <p:sp>
        <p:nvSpPr>
          <p:cNvPr id="7" name="TextBox 7"/>
          <p:cNvSpPr txBox="1"/>
          <p:nvPr/>
        </p:nvSpPr>
        <p:spPr>
          <a:xfrm>
            <a:off x="1805233" y="4384401"/>
            <a:ext cx="15454067" cy="1137920"/>
          </a:xfrm>
          <a:prstGeom prst="rect">
            <a:avLst/>
          </a:prstGeom>
        </p:spPr>
        <p:txBody>
          <a:bodyPr lIns="0" tIns="0" rIns="0" bIns="0" rtlCol="0" anchor="t">
            <a:spAutoFit/>
          </a:bodyPr>
          <a:lstStyle/>
          <a:p>
            <a:pPr algn="l">
              <a:lnSpc>
                <a:spcPts val="4419"/>
              </a:lnSpc>
            </a:pPr>
            <a:r>
              <a:rPr lang="en-US" sz="3399">
                <a:solidFill>
                  <a:srgbClr val="FFFFFF"/>
                </a:solidFill>
                <a:latin typeface="Poppins"/>
                <a:ea typeface="Poppins"/>
                <a:cs typeface="Poppins"/>
                <a:sym typeface="Poppins"/>
              </a:rPr>
              <a:t>Globally, </a:t>
            </a:r>
            <a:r>
              <a:rPr lang="en-US" sz="3399" b="1">
                <a:solidFill>
                  <a:srgbClr val="B7260F"/>
                </a:solidFill>
                <a:latin typeface="Poppins Bold"/>
                <a:ea typeface="Poppins Bold"/>
                <a:cs typeface="Poppins Bold"/>
                <a:sym typeface="Poppins Bold"/>
              </a:rPr>
              <a:t>5.4-9 million tonnes/year</a:t>
            </a:r>
            <a:r>
              <a:rPr lang="en-US" sz="3399">
                <a:solidFill>
                  <a:srgbClr val="FFFFFF"/>
                </a:solidFill>
                <a:latin typeface="Poppins"/>
                <a:ea typeface="Poppins"/>
                <a:cs typeface="Poppins"/>
                <a:sym typeface="Poppins"/>
              </a:rPr>
              <a:t> tomato pomace is produced!</a:t>
            </a:r>
          </a:p>
          <a:p>
            <a:pPr algn="l">
              <a:lnSpc>
                <a:spcPts val="4419"/>
              </a:lnSpc>
            </a:pPr>
            <a:endParaRPr lang="en-US" sz="3399">
              <a:solidFill>
                <a:srgbClr val="FFFFFF"/>
              </a:solidFill>
              <a:latin typeface="Poppins"/>
              <a:ea typeface="Poppins"/>
              <a:cs typeface="Poppins"/>
              <a:sym typeface="Poppins"/>
            </a:endParaRPr>
          </a:p>
        </p:txBody>
      </p:sp>
      <p:sp>
        <p:nvSpPr>
          <p:cNvPr id="8" name="TextBox 8"/>
          <p:cNvSpPr txBox="1"/>
          <p:nvPr/>
        </p:nvSpPr>
        <p:spPr>
          <a:xfrm>
            <a:off x="1805233" y="4979396"/>
            <a:ext cx="13806784" cy="542925"/>
          </a:xfrm>
          <a:prstGeom prst="rect">
            <a:avLst/>
          </a:prstGeom>
        </p:spPr>
        <p:txBody>
          <a:bodyPr lIns="0" tIns="0" rIns="0" bIns="0" rtlCol="0" anchor="t">
            <a:spAutoFit/>
          </a:bodyPr>
          <a:lstStyle/>
          <a:p>
            <a:pPr algn="l">
              <a:lnSpc>
                <a:spcPts val="4200"/>
              </a:lnSpc>
            </a:pPr>
            <a:r>
              <a:rPr lang="en-US" sz="3000">
                <a:solidFill>
                  <a:srgbClr val="FFFFFF"/>
                </a:solidFill>
                <a:latin typeface="Poppins"/>
                <a:ea typeface="Poppins"/>
                <a:cs typeface="Poppins"/>
                <a:sym typeface="Poppins"/>
              </a:rPr>
              <a:t>Challenge for disposal or utilization in the food industry!</a:t>
            </a:r>
          </a:p>
        </p:txBody>
      </p:sp>
      <p:sp>
        <p:nvSpPr>
          <p:cNvPr id="9" name="TextBox 9"/>
          <p:cNvSpPr txBox="1"/>
          <p:nvPr/>
        </p:nvSpPr>
        <p:spPr>
          <a:xfrm>
            <a:off x="1805233" y="2518988"/>
            <a:ext cx="13806784" cy="585470"/>
          </a:xfrm>
          <a:prstGeom prst="rect">
            <a:avLst/>
          </a:prstGeom>
        </p:spPr>
        <p:txBody>
          <a:bodyPr lIns="0" tIns="0" rIns="0" bIns="0" rtlCol="0" anchor="t">
            <a:spAutoFit/>
          </a:bodyPr>
          <a:lstStyle/>
          <a:p>
            <a:pPr algn="l">
              <a:lnSpc>
                <a:spcPts val="4419"/>
              </a:lnSpc>
            </a:pPr>
            <a:r>
              <a:rPr lang="en-US" sz="3399">
                <a:solidFill>
                  <a:srgbClr val="FFFFFF"/>
                </a:solidFill>
                <a:latin typeface="Poppins"/>
                <a:ea typeface="Poppins"/>
                <a:cs typeface="Poppins"/>
                <a:sym typeface="Poppins"/>
              </a:rPr>
              <a:t>Over </a:t>
            </a:r>
            <a:r>
              <a:rPr lang="en-US" sz="3399" b="1">
                <a:solidFill>
                  <a:srgbClr val="FFFFFF"/>
                </a:solidFill>
                <a:latin typeface="Poppins Bold"/>
                <a:ea typeface="Poppins Bold"/>
                <a:cs typeface="Poppins Bold"/>
                <a:sym typeface="Poppins Bold"/>
              </a:rPr>
              <a:t>80% </a:t>
            </a:r>
            <a:r>
              <a:rPr lang="en-US" sz="3399">
                <a:solidFill>
                  <a:srgbClr val="FFFFFF"/>
                </a:solidFill>
                <a:latin typeface="Poppins"/>
                <a:ea typeface="Poppins"/>
                <a:cs typeface="Poppins"/>
                <a:sym typeface="Poppins"/>
              </a:rPr>
              <a:t>of consumed tomatoes are processed products</a:t>
            </a:r>
          </a:p>
        </p:txBody>
      </p:sp>
      <p:sp>
        <p:nvSpPr>
          <p:cNvPr id="10" name="TextBox 10"/>
          <p:cNvSpPr txBox="1"/>
          <p:nvPr/>
        </p:nvSpPr>
        <p:spPr>
          <a:xfrm>
            <a:off x="4361435" y="7822816"/>
            <a:ext cx="4347190" cy="1609725"/>
          </a:xfrm>
          <a:prstGeom prst="rect">
            <a:avLst/>
          </a:prstGeom>
        </p:spPr>
        <p:txBody>
          <a:bodyPr lIns="0" tIns="0" rIns="0" bIns="0" rtlCol="0" anchor="t">
            <a:spAutoFit/>
          </a:bodyPr>
          <a:lstStyle/>
          <a:p>
            <a:pPr algn="l">
              <a:lnSpc>
                <a:spcPts val="4200"/>
              </a:lnSpc>
            </a:pPr>
            <a:r>
              <a:rPr lang="en-US" sz="3000">
                <a:solidFill>
                  <a:srgbClr val="FFFFFF"/>
                </a:solidFill>
                <a:latin typeface="Poppins"/>
                <a:ea typeface="Poppins"/>
                <a:cs typeface="Poppins"/>
                <a:sym typeface="Poppins"/>
              </a:rPr>
              <a:t>Improper disposal</a:t>
            </a:r>
          </a:p>
          <a:p>
            <a:pPr algn="l">
              <a:lnSpc>
                <a:spcPts val="4200"/>
              </a:lnSpc>
            </a:pPr>
            <a:r>
              <a:rPr lang="en-US" sz="3000">
                <a:solidFill>
                  <a:srgbClr val="FFFFFF"/>
                </a:solidFill>
                <a:latin typeface="Poppins"/>
                <a:ea typeface="Poppins"/>
                <a:cs typeface="Poppins"/>
                <a:sym typeface="Poppins"/>
              </a:rPr>
              <a:t>Waste of resources</a:t>
            </a:r>
          </a:p>
          <a:p>
            <a:pPr algn="l">
              <a:lnSpc>
                <a:spcPts val="4200"/>
              </a:lnSpc>
            </a:pPr>
            <a:r>
              <a:rPr lang="en-US" sz="3000">
                <a:solidFill>
                  <a:srgbClr val="FFFFFF"/>
                </a:solidFill>
                <a:latin typeface="Poppins"/>
                <a:ea typeface="Poppins"/>
                <a:cs typeface="Poppins"/>
                <a:sym typeface="Poppins"/>
              </a:rPr>
              <a:t>Environmental burden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rot="-1243012">
            <a:off x="13150242" y="6260298"/>
            <a:ext cx="6117114" cy="6055943"/>
          </a:xfrm>
          <a:custGeom>
            <a:avLst/>
            <a:gdLst/>
            <a:ahLst/>
            <a:cxnLst/>
            <a:rect l="l" t="t" r="r" b="b"/>
            <a:pathLst>
              <a:path w="6117114" h="6055943">
                <a:moveTo>
                  <a:pt x="0" y="0"/>
                </a:moveTo>
                <a:lnTo>
                  <a:pt x="6117115" y="0"/>
                </a:lnTo>
                <a:lnTo>
                  <a:pt x="6117115" y="6055943"/>
                </a:lnTo>
                <a:lnTo>
                  <a:pt x="0" y="6055943"/>
                </a:lnTo>
                <a:lnTo>
                  <a:pt x="0" y="0"/>
                </a:lnTo>
                <a:close/>
              </a:path>
            </a:pathLst>
          </a:custGeom>
          <a:blipFill>
            <a:blip r:embed="rId3"/>
            <a:stretch>
              <a:fillRect/>
            </a:stretch>
          </a:blipFill>
        </p:spPr>
        <p:txBody>
          <a:bodyPr/>
          <a:lstStyle/>
          <a:p>
            <a:endParaRPr lang="en-US"/>
          </a:p>
        </p:txBody>
      </p:sp>
      <p:sp>
        <p:nvSpPr>
          <p:cNvPr id="3" name="Freeform 3"/>
          <p:cNvSpPr/>
          <p:nvPr/>
        </p:nvSpPr>
        <p:spPr>
          <a:xfrm rot="-1877743">
            <a:off x="12788961" y="9185035"/>
            <a:ext cx="6839677" cy="3009458"/>
          </a:xfrm>
          <a:custGeom>
            <a:avLst/>
            <a:gdLst/>
            <a:ahLst/>
            <a:cxnLst/>
            <a:rect l="l" t="t" r="r" b="b"/>
            <a:pathLst>
              <a:path w="6839677" h="3009458">
                <a:moveTo>
                  <a:pt x="0" y="0"/>
                </a:moveTo>
                <a:lnTo>
                  <a:pt x="6839677" y="0"/>
                </a:lnTo>
                <a:lnTo>
                  <a:pt x="6839677" y="3009458"/>
                </a:lnTo>
                <a:lnTo>
                  <a:pt x="0" y="3009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805233" y="7771669"/>
            <a:ext cx="1855723" cy="1660872"/>
          </a:xfrm>
          <a:custGeom>
            <a:avLst/>
            <a:gdLst/>
            <a:ahLst/>
            <a:cxnLst/>
            <a:rect l="l" t="t" r="r" b="b"/>
            <a:pathLst>
              <a:path w="1855723" h="1660872">
                <a:moveTo>
                  <a:pt x="0" y="0"/>
                </a:moveTo>
                <a:lnTo>
                  <a:pt x="1855723" y="0"/>
                </a:lnTo>
                <a:lnTo>
                  <a:pt x="1855723" y="1660872"/>
                </a:lnTo>
                <a:lnTo>
                  <a:pt x="0" y="1660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057799" y="6300440"/>
            <a:ext cx="1734801" cy="1689263"/>
          </a:xfrm>
          <a:custGeom>
            <a:avLst/>
            <a:gdLst/>
            <a:ahLst/>
            <a:cxnLst/>
            <a:rect l="l" t="t" r="r" b="b"/>
            <a:pathLst>
              <a:path w="1734801" h="1689263">
                <a:moveTo>
                  <a:pt x="0" y="0"/>
                </a:moveTo>
                <a:lnTo>
                  <a:pt x="1734801" y="0"/>
                </a:lnTo>
                <a:lnTo>
                  <a:pt x="1734801" y="1689262"/>
                </a:lnTo>
                <a:lnTo>
                  <a:pt x="0" y="16892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1805233" y="1360000"/>
            <a:ext cx="13806784" cy="1225550"/>
          </a:xfrm>
          <a:prstGeom prst="rect">
            <a:avLst/>
          </a:prstGeom>
        </p:spPr>
        <p:txBody>
          <a:bodyPr lIns="0" tIns="0" rIns="0" bIns="0" rtlCol="0" anchor="t">
            <a:spAutoFit/>
          </a:bodyPr>
          <a:lstStyle/>
          <a:p>
            <a:pPr algn="l">
              <a:lnSpc>
                <a:spcPts val="8800"/>
              </a:lnSpc>
            </a:pPr>
            <a:r>
              <a:rPr lang="en-US" sz="8000" b="1" spc="160">
                <a:solidFill>
                  <a:srgbClr val="B7260F"/>
                </a:solidFill>
                <a:latin typeface="Poppins Bold"/>
                <a:ea typeface="Poppins Bold"/>
                <a:cs typeface="Poppins Bold"/>
                <a:sym typeface="Poppins Bold"/>
              </a:rPr>
              <a:t>WHY TOMATO POMACE?</a:t>
            </a:r>
          </a:p>
        </p:txBody>
      </p:sp>
      <p:sp>
        <p:nvSpPr>
          <p:cNvPr id="7" name="TextBox 7"/>
          <p:cNvSpPr txBox="1"/>
          <p:nvPr/>
        </p:nvSpPr>
        <p:spPr>
          <a:xfrm>
            <a:off x="1805233" y="4384401"/>
            <a:ext cx="15454067" cy="1137920"/>
          </a:xfrm>
          <a:prstGeom prst="rect">
            <a:avLst/>
          </a:prstGeom>
        </p:spPr>
        <p:txBody>
          <a:bodyPr lIns="0" tIns="0" rIns="0" bIns="0" rtlCol="0" anchor="t">
            <a:spAutoFit/>
          </a:bodyPr>
          <a:lstStyle/>
          <a:p>
            <a:pPr algn="l">
              <a:lnSpc>
                <a:spcPts val="4419"/>
              </a:lnSpc>
            </a:pPr>
            <a:r>
              <a:rPr lang="en-US" sz="3399">
                <a:solidFill>
                  <a:srgbClr val="FFFFFF"/>
                </a:solidFill>
                <a:latin typeface="Poppins"/>
                <a:ea typeface="Poppins"/>
                <a:cs typeface="Poppins"/>
                <a:sym typeface="Poppins"/>
              </a:rPr>
              <a:t>Globally, </a:t>
            </a:r>
            <a:r>
              <a:rPr lang="en-US" sz="3399" b="1">
                <a:solidFill>
                  <a:srgbClr val="B7260F"/>
                </a:solidFill>
                <a:latin typeface="Poppins Bold"/>
                <a:ea typeface="Poppins Bold"/>
                <a:cs typeface="Poppins Bold"/>
                <a:sym typeface="Poppins Bold"/>
              </a:rPr>
              <a:t>5.4-9 million tonnes/year</a:t>
            </a:r>
            <a:r>
              <a:rPr lang="en-US" sz="3399">
                <a:solidFill>
                  <a:srgbClr val="FFFFFF"/>
                </a:solidFill>
                <a:latin typeface="Poppins"/>
                <a:ea typeface="Poppins"/>
                <a:cs typeface="Poppins"/>
                <a:sym typeface="Poppins"/>
              </a:rPr>
              <a:t> tomato pomace is produced!</a:t>
            </a:r>
          </a:p>
          <a:p>
            <a:pPr algn="l">
              <a:lnSpc>
                <a:spcPts val="4419"/>
              </a:lnSpc>
            </a:pPr>
            <a:endParaRPr lang="en-US" sz="3399">
              <a:solidFill>
                <a:srgbClr val="FFFFFF"/>
              </a:solidFill>
              <a:latin typeface="Poppins"/>
              <a:ea typeface="Poppins"/>
              <a:cs typeface="Poppins"/>
              <a:sym typeface="Poppins"/>
            </a:endParaRPr>
          </a:p>
        </p:txBody>
      </p:sp>
      <p:sp>
        <p:nvSpPr>
          <p:cNvPr id="8" name="TextBox 8"/>
          <p:cNvSpPr txBox="1"/>
          <p:nvPr/>
        </p:nvSpPr>
        <p:spPr>
          <a:xfrm>
            <a:off x="1805233" y="4979396"/>
            <a:ext cx="13806784" cy="542925"/>
          </a:xfrm>
          <a:prstGeom prst="rect">
            <a:avLst/>
          </a:prstGeom>
        </p:spPr>
        <p:txBody>
          <a:bodyPr lIns="0" tIns="0" rIns="0" bIns="0" rtlCol="0" anchor="t">
            <a:spAutoFit/>
          </a:bodyPr>
          <a:lstStyle/>
          <a:p>
            <a:pPr algn="l">
              <a:lnSpc>
                <a:spcPts val="4200"/>
              </a:lnSpc>
            </a:pPr>
            <a:r>
              <a:rPr lang="en-US" sz="3000">
                <a:solidFill>
                  <a:srgbClr val="FFFFFF"/>
                </a:solidFill>
                <a:latin typeface="Poppins"/>
                <a:ea typeface="Poppins"/>
                <a:cs typeface="Poppins"/>
                <a:sym typeface="Poppins"/>
              </a:rPr>
              <a:t>Challenge for disposal or utilization in the food industry!</a:t>
            </a:r>
          </a:p>
        </p:txBody>
      </p:sp>
      <p:sp>
        <p:nvSpPr>
          <p:cNvPr id="9" name="TextBox 9"/>
          <p:cNvSpPr txBox="1"/>
          <p:nvPr/>
        </p:nvSpPr>
        <p:spPr>
          <a:xfrm>
            <a:off x="1805233" y="2518988"/>
            <a:ext cx="13806784" cy="585470"/>
          </a:xfrm>
          <a:prstGeom prst="rect">
            <a:avLst/>
          </a:prstGeom>
        </p:spPr>
        <p:txBody>
          <a:bodyPr lIns="0" tIns="0" rIns="0" bIns="0" rtlCol="0" anchor="t">
            <a:spAutoFit/>
          </a:bodyPr>
          <a:lstStyle/>
          <a:p>
            <a:pPr algn="l">
              <a:lnSpc>
                <a:spcPts val="4419"/>
              </a:lnSpc>
            </a:pPr>
            <a:r>
              <a:rPr lang="en-US" sz="3399">
                <a:solidFill>
                  <a:srgbClr val="FFFFFF"/>
                </a:solidFill>
                <a:latin typeface="Poppins"/>
                <a:ea typeface="Poppins"/>
                <a:cs typeface="Poppins"/>
                <a:sym typeface="Poppins"/>
              </a:rPr>
              <a:t>Over </a:t>
            </a:r>
            <a:r>
              <a:rPr lang="en-US" sz="3399" b="1">
                <a:solidFill>
                  <a:srgbClr val="FFFFFF"/>
                </a:solidFill>
                <a:latin typeface="Poppins Bold"/>
                <a:ea typeface="Poppins Bold"/>
                <a:cs typeface="Poppins Bold"/>
                <a:sym typeface="Poppins Bold"/>
              </a:rPr>
              <a:t>80% </a:t>
            </a:r>
            <a:r>
              <a:rPr lang="en-US" sz="3399">
                <a:solidFill>
                  <a:srgbClr val="FFFFFF"/>
                </a:solidFill>
                <a:latin typeface="Poppins"/>
                <a:ea typeface="Poppins"/>
                <a:cs typeface="Poppins"/>
                <a:sym typeface="Poppins"/>
              </a:rPr>
              <a:t>of consumed tomatoes are processed products</a:t>
            </a:r>
          </a:p>
        </p:txBody>
      </p:sp>
      <p:sp>
        <p:nvSpPr>
          <p:cNvPr id="10" name="TextBox 10"/>
          <p:cNvSpPr txBox="1"/>
          <p:nvPr/>
        </p:nvSpPr>
        <p:spPr>
          <a:xfrm>
            <a:off x="4361435" y="7822816"/>
            <a:ext cx="4347190" cy="1609725"/>
          </a:xfrm>
          <a:prstGeom prst="rect">
            <a:avLst/>
          </a:prstGeom>
        </p:spPr>
        <p:txBody>
          <a:bodyPr lIns="0" tIns="0" rIns="0" bIns="0" rtlCol="0" anchor="t">
            <a:spAutoFit/>
          </a:bodyPr>
          <a:lstStyle/>
          <a:p>
            <a:pPr algn="l">
              <a:lnSpc>
                <a:spcPts val="4200"/>
              </a:lnSpc>
            </a:pPr>
            <a:r>
              <a:rPr lang="en-US" sz="3000">
                <a:solidFill>
                  <a:srgbClr val="FFFFFF"/>
                </a:solidFill>
                <a:latin typeface="Poppins"/>
                <a:ea typeface="Poppins"/>
                <a:cs typeface="Poppins"/>
                <a:sym typeface="Poppins"/>
              </a:rPr>
              <a:t>Improper disposal</a:t>
            </a:r>
          </a:p>
          <a:p>
            <a:pPr algn="l">
              <a:lnSpc>
                <a:spcPts val="4200"/>
              </a:lnSpc>
            </a:pPr>
            <a:r>
              <a:rPr lang="en-US" sz="3000">
                <a:solidFill>
                  <a:srgbClr val="FFFFFF"/>
                </a:solidFill>
                <a:latin typeface="Poppins"/>
                <a:ea typeface="Poppins"/>
                <a:cs typeface="Poppins"/>
                <a:sym typeface="Poppins"/>
              </a:rPr>
              <a:t>Waste of resources</a:t>
            </a:r>
          </a:p>
          <a:p>
            <a:pPr algn="l">
              <a:lnSpc>
                <a:spcPts val="4200"/>
              </a:lnSpc>
            </a:pPr>
            <a:r>
              <a:rPr lang="en-US" sz="3000">
                <a:solidFill>
                  <a:srgbClr val="FFFFFF"/>
                </a:solidFill>
                <a:latin typeface="Poppins"/>
                <a:ea typeface="Poppins"/>
                <a:cs typeface="Poppins"/>
                <a:sym typeface="Poppins"/>
              </a:rPr>
              <a:t>Environmental burden</a:t>
            </a:r>
          </a:p>
        </p:txBody>
      </p:sp>
      <p:sp>
        <p:nvSpPr>
          <p:cNvPr id="11" name="Freeform 11"/>
          <p:cNvSpPr/>
          <p:nvPr/>
        </p:nvSpPr>
        <p:spPr>
          <a:xfrm rot="4522585">
            <a:off x="9640036" y="6633978"/>
            <a:ext cx="2655912" cy="3426983"/>
          </a:xfrm>
          <a:custGeom>
            <a:avLst/>
            <a:gdLst/>
            <a:ahLst/>
            <a:cxnLst/>
            <a:rect l="l" t="t" r="r" b="b"/>
            <a:pathLst>
              <a:path w="2655912" h="3426983">
                <a:moveTo>
                  <a:pt x="0" y="0"/>
                </a:moveTo>
                <a:lnTo>
                  <a:pt x="2655912" y="0"/>
                </a:lnTo>
                <a:lnTo>
                  <a:pt x="2655912" y="3426983"/>
                </a:lnTo>
                <a:lnTo>
                  <a:pt x="0" y="34269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9682134" y="8271270"/>
            <a:ext cx="2910231" cy="585470"/>
          </a:xfrm>
          <a:prstGeom prst="rect">
            <a:avLst/>
          </a:prstGeom>
        </p:spPr>
        <p:txBody>
          <a:bodyPr lIns="0" tIns="0" rIns="0" bIns="0" rtlCol="0" anchor="t">
            <a:spAutoFit/>
          </a:bodyPr>
          <a:lstStyle/>
          <a:p>
            <a:pPr algn="l">
              <a:lnSpc>
                <a:spcPts val="4419"/>
              </a:lnSpc>
            </a:pPr>
            <a:r>
              <a:rPr lang="en-US" sz="3399" b="1">
                <a:solidFill>
                  <a:srgbClr val="009245"/>
                </a:solidFill>
                <a:latin typeface="Poppins Bold"/>
                <a:ea typeface="Poppins Bold"/>
                <a:cs typeface="Poppins Bold"/>
                <a:sym typeface="Poppins Bold"/>
              </a:rPr>
              <a:t>Bio-Refinery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grpSp>
        <p:nvGrpSpPr>
          <p:cNvPr id="2" name="Group 2"/>
          <p:cNvGrpSpPr/>
          <p:nvPr/>
        </p:nvGrpSpPr>
        <p:grpSpPr>
          <a:xfrm>
            <a:off x="5183845" y="1183345"/>
            <a:ext cx="7920311" cy="79203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E8E9"/>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355106" y="2347616"/>
            <a:ext cx="5577788" cy="5591768"/>
          </a:xfrm>
          <a:custGeom>
            <a:avLst/>
            <a:gdLst/>
            <a:ahLst/>
            <a:cxnLst/>
            <a:rect l="l" t="t" r="r" b="b"/>
            <a:pathLst>
              <a:path w="5577788" h="5591768">
                <a:moveTo>
                  <a:pt x="0" y="0"/>
                </a:moveTo>
                <a:lnTo>
                  <a:pt x="5577788" y="0"/>
                </a:lnTo>
                <a:lnTo>
                  <a:pt x="5577788" y="5591768"/>
                </a:lnTo>
                <a:lnTo>
                  <a:pt x="0" y="559176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836655" y="2047871"/>
            <a:ext cx="4957425" cy="1778001"/>
          </a:xfrm>
          <a:prstGeom prst="rect">
            <a:avLst/>
          </a:prstGeom>
        </p:spPr>
        <p:txBody>
          <a:bodyPr lIns="0" tIns="0" rIns="0" bIns="0" rtlCol="0" anchor="t">
            <a:spAutoFit/>
          </a:bodyPr>
          <a:lstStyle/>
          <a:p>
            <a:pPr algn="l">
              <a:lnSpc>
                <a:spcPts val="6999"/>
              </a:lnSpc>
            </a:pPr>
            <a:r>
              <a:rPr lang="en-US" sz="4999" b="1">
                <a:solidFill>
                  <a:srgbClr val="FFFFFF"/>
                </a:solidFill>
                <a:latin typeface="Poppins Bold"/>
                <a:ea typeface="Poppins Bold"/>
                <a:cs typeface="Poppins Bold"/>
                <a:sym typeface="Poppins Bold"/>
              </a:rPr>
              <a:t>38% dietary fiber</a:t>
            </a:r>
          </a:p>
        </p:txBody>
      </p:sp>
      <p:sp>
        <p:nvSpPr>
          <p:cNvPr id="7" name="TextBox 7"/>
          <p:cNvSpPr txBox="1"/>
          <p:nvPr/>
        </p:nvSpPr>
        <p:spPr>
          <a:xfrm>
            <a:off x="13538617" y="3357466"/>
            <a:ext cx="5012672" cy="3305368"/>
          </a:xfrm>
          <a:prstGeom prst="rect">
            <a:avLst/>
          </a:prstGeom>
        </p:spPr>
        <p:txBody>
          <a:bodyPr lIns="0" tIns="0" rIns="0" bIns="0" rtlCol="0" anchor="t">
            <a:spAutoFit/>
          </a:bodyPr>
          <a:lstStyle/>
          <a:p>
            <a:pPr algn="l">
              <a:lnSpc>
                <a:spcPts val="12914"/>
              </a:lnSpc>
            </a:pPr>
            <a:r>
              <a:rPr lang="en-US" sz="9224" b="1">
                <a:solidFill>
                  <a:srgbClr val="FFFFFF"/>
                </a:solidFill>
                <a:latin typeface="Poppins Bold"/>
                <a:ea typeface="Poppins Bold"/>
                <a:cs typeface="Poppins Bold"/>
                <a:sym typeface="Poppins Bold"/>
              </a:rPr>
              <a:t>21% protein</a:t>
            </a:r>
          </a:p>
        </p:txBody>
      </p:sp>
      <p:sp>
        <p:nvSpPr>
          <p:cNvPr id="8" name="TextBox 8"/>
          <p:cNvSpPr txBox="1"/>
          <p:nvPr/>
        </p:nvSpPr>
        <p:spPr>
          <a:xfrm>
            <a:off x="836655" y="6327778"/>
            <a:ext cx="4347190" cy="892176"/>
          </a:xfrm>
          <a:prstGeom prst="rect">
            <a:avLst/>
          </a:prstGeom>
        </p:spPr>
        <p:txBody>
          <a:bodyPr lIns="0" tIns="0" rIns="0" bIns="0" rtlCol="0" anchor="t">
            <a:spAutoFit/>
          </a:bodyPr>
          <a:lstStyle/>
          <a:p>
            <a:pPr algn="l">
              <a:lnSpc>
                <a:spcPts val="6999"/>
              </a:lnSpc>
            </a:pPr>
            <a:r>
              <a:rPr lang="en-US" sz="4999" b="1">
                <a:solidFill>
                  <a:srgbClr val="FFFFFF"/>
                </a:solidFill>
                <a:latin typeface="Poppins Bold"/>
                <a:ea typeface="Poppins Bold"/>
                <a:cs typeface="Poppins Bold"/>
                <a:sym typeface="Poppins Bold"/>
              </a:rPr>
              <a:t>13% fat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rot="-413601" flipH="1">
            <a:off x="-3292973" y="1588278"/>
            <a:ext cx="9986679" cy="8139143"/>
          </a:xfrm>
          <a:custGeom>
            <a:avLst/>
            <a:gdLst/>
            <a:ahLst/>
            <a:cxnLst/>
            <a:rect l="l" t="t" r="r" b="b"/>
            <a:pathLst>
              <a:path w="9986679" h="8139143">
                <a:moveTo>
                  <a:pt x="9986679" y="0"/>
                </a:moveTo>
                <a:lnTo>
                  <a:pt x="0" y="0"/>
                </a:lnTo>
                <a:lnTo>
                  <a:pt x="0" y="8139144"/>
                </a:lnTo>
                <a:lnTo>
                  <a:pt x="9986679" y="8139144"/>
                </a:lnTo>
                <a:lnTo>
                  <a:pt x="998667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7146048" y="2079810"/>
            <a:ext cx="6188189" cy="585470"/>
          </a:xfrm>
          <a:prstGeom prst="rect">
            <a:avLst/>
          </a:prstGeom>
        </p:spPr>
        <p:txBody>
          <a:bodyPr lIns="0" tIns="0" rIns="0" bIns="0" rtlCol="0" anchor="t">
            <a:spAutoFit/>
          </a:bodyPr>
          <a:lstStyle/>
          <a:p>
            <a:pPr algn="l">
              <a:lnSpc>
                <a:spcPts val="4419"/>
              </a:lnSpc>
            </a:pPr>
            <a:r>
              <a:rPr lang="en-US" sz="3399" b="1" i="1">
                <a:solidFill>
                  <a:srgbClr val="B7260F"/>
                </a:solidFill>
                <a:latin typeface="Poppins Bold Italics"/>
                <a:ea typeface="Poppins Bold Italics"/>
                <a:cs typeface="Poppins Bold Italics"/>
                <a:sym typeface="Poppins Bold Italics"/>
              </a:rPr>
              <a:t>Saccharomyces cerevisiae</a:t>
            </a:r>
          </a:p>
        </p:txBody>
      </p:sp>
      <p:sp>
        <p:nvSpPr>
          <p:cNvPr id="4" name="TextBox 4"/>
          <p:cNvSpPr txBox="1"/>
          <p:nvPr/>
        </p:nvSpPr>
        <p:spPr>
          <a:xfrm>
            <a:off x="6845146" y="3204490"/>
            <a:ext cx="10548438" cy="585470"/>
          </a:xfrm>
          <a:prstGeom prst="rect">
            <a:avLst/>
          </a:prstGeom>
        </p:spPr>
        <p:txBody>
          <a:bodyPr lIns="0" tIns="0" rIns="0" bIns="0" rtlCol="0" anchor="t">
            <a:spAutoFit/>
          </a:bodyPr>
          <a:lstStyle/>
          <a:p>
            <a:pPr marL="734059" lvl="1" indent="-367030" algn="l">
              <a:lnSpc>
                <a:spcPts val="4419"/>
              </a:lnSpc>
              <a:buFont typeface="Arial"/>
              <a:buChar char="•"/>
            </a:pPr>
            <a:r>
              <a:rPr lang="en-US" sz="3399">
                <a:solidFill>
                  <a:srgbClr val="FFFFFF"/>
                </a:solidFill>
                <a:latin typeface="Poppins"/>
                <a:ea typeface="Poppins"/>
                <a:cs typeface="Poppins"/>
                <a:sym typeface="Poppins"/>
              </a:rPr>
              <a:t>Most widely used yeast for biological studies</a:t>
            </a:r>
          </a:p>
        </p:txBody>
      </p:sp>
      <p:sp>
        <p:nvSpPr>
          <p:cNvPr id="5" name="TextBox 5"/>
          <p:cNvSpPr txBox="1"/>
          <p:nvPr/>
        </p:nvSpPr>
        <p:spPr>
          <a:xfrm>
            <a:off x="6845146" y="4142385"/>
            <a:ext cx="10985831" cy="585470"/>
          </a:xfrm>
          <a:prstGeom prst="rect">
            <a:avLst/>
          </a:prstGeom>
        </p:spPr>
        <p:txBody>
          <a:bodyPr lIns="0" tIns="0" rIns="0" bIns="0" rtlCol="0" anchor="t">
            <a:spAutoFit/>
          </a:bodyPr>
          <a:lstStyle/>
          <a:p>
            <a:pPr marL="734059" lvl="1" indent="-367030" algn="l">
              <a:lnSpc>
                <a:spcPts val="4419"/>
              </a:lnSpc>
              <a:buFont typeface="Arial"/>
              <a:buChar char="•"/>
            </a:pPr>
            <a:r>
              <a:rPr lang="en-US" sz="3399">
                <a:solidFill>
                  <a:srgbClr val="FFFFFF"/>
                </a:solidFill>
                <a:latin typeface="Poppins"/>
                <a:ea typeface="Poppins"/>
                <a:cs typeface="Poppins"/>
                <a:sym typeface="Poppins"/>
              </a:rPr>
              <a:t>Aeration is main important factor in its growth</a:t>
            </a:r>
          </a:p>
        </p:txBody>
      </p:sp>
      <p:sp>
        <p:nvSpPr>
          <p:cNvPr id="6" name="TextBox 6"/>
          <p:cNvSpPr txBox="1"/>
          <p:nvPr/>
        </p:nvSpPr>
        <p:spPr>
          <a:xfrm>
            <a:off x="6845146" y="5080280"/>
            <a:ext cx="10985831" cy="1690370"/>
          </a:xfrm>
          <a:prstGeom prst="rect">
            <a:avLst/>
          </a:prstGeom>
        </p:spPr>
        <p:txBody>
          <a:bodyPr lIns="0" tIns="0" rIns="0" bIns="0" rtlCol="0" anchor="t">
            <a:spAutoFit/>
          </a:bodyPr>
          <a:lstStyle/>
          <a:p>
            <a:pPr marL="734059" lvl="1" indent="-367030" algn="l">
              <a:lnSpc>
                <a:spcPts val="4419"/>
              </a:lnSpc>
              <a:buFont typeface="Arial"/>
              <a:buChar char="•"/>
            </a:pPr>
            <a:r>
              <a:rPr lang="en-US" sz="3399">
                <a:solidFill>
                  <a:srgbClr val="FFFFFF"/>
                </a:solidFill>
                <a:latin typeface="Poppins"/>
                <a:ea typeface="Poppins"/>
                <a:cs typeface="Poppins"/>
                <a:sym typeface="Poppins"/>
              </a:rPr>
              <a:t>Has fermentative capabilities to utilize sucrose, glucose, fructose and maltose as carbon sources</a:t>
            </a:r>
          </a:p>
        </p:txBody>
      </p:sp>
      <p:grpSp>
        <p:nvGrpSpPr>
          <p:cNvPr id="7" name="Group 7"/>
          <p:cNvGrpSpPr/>
          <p:nvPr/>
        </p:nvGrpSpPr>
        <p:grpSpPr>
          <a:xfrm>
            <a:off x="180876" y="2490823"/>
            <a:ext cx="5826069" cy="596790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5"/>
              <a:stretch>
                <a:fillRect t="-15164" b="-15164"/>
              </a:stretch>
            </a:blipFill>
          </p:spPr>
          <p:txBody>
            <a:bodyPr/>
            <a:lstStyle/>
            <a:p>
              <a:endParaRPr lang="en-US"/>
            </a:p>
          </p:txBody>
        </p:sp>
      </p:grpSp>
      <p:sp>
        <p:nvSpPr>
          <p:cNvPr id="9" name="TextBox 9"/>
          <p:cNvSpPr txBox="1"/>
          <p:nvPr/>
        </p:nvSpPr>
        <p:spPr>
          <a:xfrm>
            <a:off x="6845146" y="7123075"/>
            <a:ext cx="10985831" cy="585470"/>
          </a:xfrm>
          <a:prstGeom prst="rect">
            <a:avLst/>
          </a:prstGeom>
        </p:spPr>
        <p:txBody>
          <a:bodyPr lIns="0" tIns="0" rIns="0" bIns="0" rtlCol="0" anchor="t">
            <a:spAutoFit/>
          </a:bodyPr>
          <a:lstStyle/>
          <a:p>
            <a:pPr marL="734059" lvl="1" indent="-367030" algn="l">
              <a:lnSpc>
                <a:spcPts val="4419"/>
              </a:lnSpc>
              <a:buFont typeface="Arial"/>
              <a:buChar char="•"/>
            </a:pPr>
            <a:r>
              <a:rPr lang="en-US" sz="3399">
                <a:solidFill>
                  <a:srgbClr val="FFFFFF"/>
                </a:solidFill>
                <a:latin typeface="Poppins"/>
                <a:ea typeface="Poppins"/>
                <a:cs typeface="Poppins"/>
                <a:sym typeface="Poppins"/>
              </a:rPr>
              <a:t>High interest because it is GRAS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9E17"/>
        </a:solidFill>
        <a:effectLst/>
      </p:bgPr>
    </p:bg>
    <p:spTree>
      <p:nvGrpSpPr>
        <p:cNvPr id="1" name=""/>
        <p:cNvGrpSpPr/>
        <p:nvPr/>
      </p:nvGrpSpPr>
      <p:grpSpPr>
        <a:xfrm>
          <a:off x="0" y="0"/>
          <a:ext cx="0" cy="0"/>
          <a:chOff x="0" y="0"/>
          <a:chExt cx="0" cy="0"/>
        </a:xfrm>
      </p:grpSpPr>
      <p:sp>
        <p:nvSpPr>
          <p:cNvPr id="2" name="Freeform 2"/>
          <p:cNvSpPr/>
          <p:nvPr/>
        </p:nvSpPr>
        <p:spPr>
          <a:xfrm rot="-6478763">
            <a:off x="-1136877" y="5175885"/>
            <a:ext cx="8009144" cy="6527452"/>
          </a:xfrm>
          <a:custGeom>
            <a:avLst/>
            <a:gdLst/>
            <a:ahLst/>
            <a:cxnLst/>
            <a:rect l="l" t="t" r="r" b="b"/>
            <a:pathLst>
              <a:path w="8009144" h="6527452">
                <a:moveTo>
                  <a:pt x="0" y="0"/>
                </a:moveTo>
                <a:lnTo>
                  <a:pt x="8009144" y="0"/>
                </a:lnTo>
                <a:lnTo>
                  <a:pt x="8009144" y="6527452"/>
                </a:lnTo>
                <a:lnTo>
                  <a:pt x="0" y="65274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flipH="1">
            <a:off x="-1349044" y="4460100"/>
            <a:ext cx="7276580" cy="7203814"/>
          </a:xfrm>
          <a:custGeom>
            <a:avLst/>
            <a:gdLst/>
            <a:ahLst/>
            <a:cxnLst/>
            <a:rect l="l" t="t" r="r" b="b"/>
            <a:pathLst>
              <a:path w="7276580" h="7203814">
                <a:moveTo>
                  <a:pt x="7276580" y="0"/>
                </a:moveTo>
                <a:lnTo>
                  <a:pt x="0" y="0"/>
                </a:lnTo>
                <a:lnTo>
                  <a:pt x="0" y="7203814"/>
                </a:lnTo>
                <a:lnTo>
                  <a:pt x="7276580" y="7203814"/>
                </a:lnTo>
                <a:lnTo>
                  <a:pt x="7276580" y="0"/>
                </a:lnTo>
                <a:close/>
              </a:path>
            </a:pathLst>
          </a:custGeom>
          <a:blipFill>
            <a:blip r:embed="rId5"/>
            <a:stretch>
              <a:fillRect/>
            </a:stretch>
          </a:blipFill>
        </p:spPr>
        <p:txBody>
          <a:bodyPr/>
          <a:lstStyle/>
          <a:p>
            <a:endParaRPr lang="en-US"/>
          </a:p>
        </p:txBody>
      </p:sp>
      <p:sp>
        <p:nvSpPr>
          <p:cNvPr id="4" name="Freeform 4"/>
          <p:cNvSpPr/>
          <p:nvPr/>
        </p:nvSpPr>
        <p:spPr>
          <a:xfrm>
            <a:off x="-282095" y="9439406"/>
            <a:ext cx="18767380" cy="847594"/>
          </a:xfrm>
          <a:custGeom>
            <a:avLst/>
            <a:gdLst/>
            <a:ahLst/>
            <a:cxnLst/>
            <a:rect l="l" t="t" r="r" b="b"/>
            <a:pathLst>
              <a:path w="18767380" h="847594">
                <a:moveTo>
                  <a:pt x="0" y="0"/>
                </a:moveTo>
                <a:lnTo>
                  <a:pt x="18767380" y="0"/>
                </a:lnTo>
                <a:lnTo>
                  <a:pt x="18767380" y="847594"/>
                </a:lnTo>
                <a:lnTo>
                  <a:pt x="0" y="847594"/>
                </a:lnTo>
                <a:lnTo>
                  <a:pt x="0" y="0"/>
                </a:lnTo>
                <a:close/>
              </a:path>
            </a:pathLst>
          </a:custGeom>
          <a:blipFill>
            <a:blip r:embed="rId6"/>
            <a:stretch>
              <a:fillRect t="-33032" b="-33032"/>
            </a:stretch>
          </a:blipFill>
        </p:spPr>
        <p:txBody>
          <a:bodyPr/>
          <a:lstStyle/>
          <a:p>
            <a:endParaRPr lang="en-US"/>
          </a:p>
        </p:txBody>
      </p:sp>
      <p:sp>
        <p:nvSpPr>
          <p:cNvPr id="5" name="Freeform 5"/>
          <p:cNvSpPr/>
          <p:nvPr/>
        </p:nvSpPr>
        <p:spPr>
          <a:xfrm>
            <a:off x="236549" y="9574238"/>
            <a:ext cx="2602074" cy="584870"/>
          </a:xfrm>
          <a:custGeom>
            <a:avLst/>
            <a:gdLst/>
            <a:ahLst/>
            <a:cxnLst/>
            <a:rect l="l" t="t" r="r" b="b"/>
            <a:pathLst>
              <a:path w="2602074" h="584870">
                <a:moveTo>
                  <a:pt x="0" y="0"/>
                </a:moveTo>
                <a:lnTo>
                  <a:pt x="2602074" y="0"/>
                </a:lnTo>
                <a:lnTo>
                  <a:pt x="2602074" y="584870"/>
                </a:lnTo>
                <a:lnTo>
                  <a:pt x="0" y="584870"/>
                </a:lnTo>
                <a:lnTo>
                  <a:pt x="0" y="0"/>
                </a:lnTo>
                <a:close/>
              </a:path>
            </a:pathLst>
          </a:custGeom>
          <a:blipFill>
            <a:blip r:embed="rId7"/>
            <a:stretch>
              <a:fillRect/>
            </a:stretch>
          </a:blipFill>
        </p:spPr>
        <p:txBody>
          <a:bodyPr/>
          <a:lstStyle/>
          <a:p>
            <a:endParaRPr lang="en-US"/>
          </a:p>
        </p:txBody>
      </p:sp>
      <p:sp>
        <p:nvSpPr>
          <p:cNvPr id="6" name="Freeform 6"/>
          <p:cNvSpPr/>
          <p:nvPr/>
        </p:nvSpPr>
        <p:spPr>
          <a:xfrm>
            <a:off x="7873153" y="9532782"/>
            <a:ext cx="2541695" cy="660841"/>
          </a:xfrm>
          <a:custGeom>
            <a:avLst/>
            <a:gdLst/>
            <a:ahLst/>
            <a:cxnLst/>
            <a:rect l="l" t="t" r="r" b="b"/>
            <a:pathLst>
              <a:path w="2541695" h="660841">
                <a:moveTo>
                  <a:pt x="0" y="0"/>
                </a:moveTo>
                <a:lnTo>
                  <a:pt x="2541694" y="0"/>
                </a:lnTo>
                <a:lnTo>
                  <a:pt x="2541694" y="660841"/>
                </a:lnTo>
                <a:lnTo>
                  <a:pt x="0" y="660841"/>
                </a:lnTo>
                <a:lnTo>
                  <a:pt x="0" y="0"/>
                </a:lnTo>
                <a:close/>
              </a:path>
            </a:pathLst>
          </a:custGeom>
          <a:blipFill>
            <a:blip r:embed="rId8"/>
            <a:stretch>
              <a:fillRect/>
            </a:stretch>
          </a:blipFill>
        </p:spPr>
        <p:txBody>
          <a:bodyPr/>
          <a:lstStyle/>
          <a:p>
            <a:endParaRPr lang="en-US"/>
          </a:p>
        </p:txBody>
      </p:sp>
      <p:sp>
        <p:nvSpPr>
          <p:cNvPr id="7" name="Freeform 7"/>
          <p:cNvSpPr/>
          <p:nvPr/>
        </p:nvSpPr>
        <p:spPr>
          <a:xfrm>
            <a:off x="16379171" y="9567297"/>
            <a:ext cx="1760258" cy="591811"/>
          </a:xfrm>
          <a:custGeom>
            <a:avLst/>
            <a:gdLst/>
            <a:ahLst/>
            <a:cxnLst/>
            <a:rect l="l" t="t" r="r" b="b"/>
            <a:pathLst>
              <a:path w="1760258" h="591811">
                <a:moveTo>
                  <a:pt x="0" y="0"/>
                </a:moveTo>
                <a:lnTo>
                  <a:pt x="1760258" y="0"/>
                </a:lnTo>
                <a:lnTo>
                  <a:pt x="1760258" y="591811"/>
                </a:lnTo>
                <a:lnTo>
                  <a:pt x="0" y="591811"/>
                </a:lnTo>
                <a:lnTo>
                  <a:pt x="0" y="0"/>
                </a:lnTo>
                <a:close/>
              </a:path>
            </a:pathLst>
          </a:custGeom>
          <a:blipFill>
            <a:blip r:embed="rId9"/>
            <a:stretch>
              <a:fillRect/>
            </a:stretch>
          </a:blipFill>
        </p:spPr>
        <p:txBody>
          <a:bodyPr/>
          <a:lstStyle/>
          <a:p>
            <a:endParaRPr lang="en-US"/>
          </a:p>
        </p:txBody>
      </p:sp>
      <p:sp>
        <p:nvSpPr>
          <p:cNvPr id="8" name="TextBox 8"/>
          <p:cNvSpPr txBox="1"/>
          <p:nvPr/>
        </p:nvSpPr>
        <p:spPr>
          <a:xfrm>
            <a:off x="2588526" y="3362502"/>
            <a:ext cx="13110949" cy="1019176"/>
          </a:xfrm>
          <a:prstGeom prst="rect">
            <a:avLst/>
          </a:prstGeom>
        </p:spPr>
        <p:txBody>
          <a:bodyPr lIns="0" tIns="0" rIns="0" bIns="0" rtlCol="0" anchor="t">
            <a:spAutoFit/>
          </a:bodyPr>
          <a:lstStyle/>
          <a:p>
            <a:pPr algn="ctr">
              <a:lnSpc>
                <a:spcPts val="7799"/>
              </a:lnSpc>
            </a:pPr>
            <a:r>
              <a:rPr lang="en-US" sz="5999" b="1">
                <a:solidFill>
                  <a:srgbClr val="FFFFFF"/>
                </a:solidFill>
                <a:latin typeface="Poppins Bold"/>
                <a:ea typeface="Poppins Bold"/>
                <a:cs typeface="Poppins Bold"/>
                <a:sym typeface="Poppins Bold"/>
              </a:rPr>
              <a:t>MATERIAL &amp; METHODS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TotalTime>
  <Words>3973</Words>
  <Application>Microsoft Macintosh PowerPoint</Application>
  <PresentationFormat>Custom</PresentationFormat>
  <Paragraphs>206</Paragraphs>
  <Slides>25</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Poppins</vt:lpstr>
      <vt:lpstr>Calibri</vt:lpstr>
      <vt:lpstr>Poppins Bold</vt:lpstr>
      <vt:lpstr>Poppins Italics</vt:lpstr>
      <vt:lpstr>Aptos</vt:lpstr>
      <vt:lpstr>Arial</vt:lpstr>
      <vt:lpstr>Poppins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CIPCA2025-AyseSultanAkgun</dc:title>
  <cp:lastModifiedBy>Sultan Kurt</cp:lastModifiedBy>
  <cp:revision>2</cp:revision>
  <dcterms:created xsi:type="dcterms:W3CDTF">2006-08-16T00:00:00Z</dcterms:created>
  <dcterms:modified xsi:type="dcterms:W3CDTF">2025-06-16T21:36:43Z</dcterms:modified>
  <dc:identifier>DAGqbhl0dqE</dc:identifier>
</cp:coreProperties>
</file>