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21"/>
  </p:notesMasterIdLst>
  <p:sldIdLst>
    <p:sldId id="261" r:id="rId5"/>
    <p:sldId id="267" r:id="rId6"/>
    <p:sldId id="271" r:id="rId7"/>
    <p:sldId id="349" r:id="rId8"/>
    <p:sldId id="272" r:id="rId9"/>
    <p:sldId id="354" r:id="rId10"/>
    <p:sldId id="350" r:id="rId11"/>
    <p:sldId id="352" r:id="rId12"/>
    <p:sldId id="360" r:id="rId13"/>
    <p:sldId id="351" r:id="rId14"/>
    <p:sldId id="355" r:id="rId15"/>
    <p:sldId id="356" r:id="rId16"/>
    <p:sldId id="357" r:id="rId17"/>
    <p:sldId id="359" r:id="rId18"/>
    <p:sldId id="256" r:id="rId19"/>
    <p:sldId id="268" r:id="rId20"/>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1EF40E6-C9AF-7520-E6F5-049FD7E77678}" name="Luisa CALCINAI" initials="LC" userId="S::luisa.calcinai@unipr.it::2fe96849-bab1-4c0b-87ac-28c14d77ef2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8CC640"/>
    <a:srgbClr val="F39E16"/>
    <a:srgbClr val="E7E6E6"/>
    <a:srgbClr val="9DC3E6"/>
    <a:srgbClr val="FFC000"/>
    <a:srgbClr val="FFFFFF"/>
    <a:srgbClr val="ED7D31"/>
    <a:srgbClr val="ABC274"/>
    <a:srgbClr val="70AD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E3FDE45-AF77-4B5C-9715-49D594BDF05E}" styleName="Stile chiaro 1 - Colore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27102A9-8310-4765-A935-A1911B00CA55}" styleName="Stile chiaro 1 - Colore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083E6E3-FA7D-4D7B-A595-EF9225AFEA82}" styleName="Stile chiaro 1 - Colore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808" autoAdjust="0"/>
    <p:restoredTop sz="96283" autoAdjust="0"/>
  </p:normalViewPr>
  <p:slideViewPr>
    <p:cSldViewPr snapToGrid="0">
      <p:cViewPr varScale="1">
        <p:scale>
          <a:sx n="112" d="100"/>
          <a:sy n="112" d="100"/>
        </p:scale>
        <p:origin x="73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064181-481A-4FF4-BFF3-75417F5A42BC}" type="datetimeFigureOut">
              <a:rPr lang="it-IT" smtClean="0"/>
              <a:t>16/06/2025</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E52EF7-1CA6-4E87-999C-DEF8B927DF83}" type="slidenum">
              <a:rPr lang="it-IT" smtClean="0"/>
              <a:t>‹N›</a:t>
            </a:fld>
            <a:endParaRPr lang="it-IT"/>
          </a:p>
        </p:txBody>
      </p:sp>
    </p:spTree>
    <p:extLst>
      <p:ext uri="{BB962C8B-B14F-4D97-AF65-F5344CB8AC3E}">
        <p14:creationId xmlns:p14="http://schemas.microsoft.com/office/powerpoint/2010/main" val="35677013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sz="1200" kern="1200" dirty="0">
                <a:solidFill>
                  <a:schemeClr val="tx1"/>
                </a:solidFill>
                <a:effectLst/>
                <a:latin typeface="+mn-lt"/>
                <a:ea typeface="+mn-ea"/>
                <a:cs typeface="+mn-cs"/>
              </a:rPr>
              <a:t>Good morning to everyone, I am Luisa Calcinai from the University of Parma, participating in the Proximed project and in this oral session I’ll speak about protein quality and allergenicity assessment in selected alternative protein ingredients.</a:t>
            </a:r>
            <a:endParaRPr lang="it-IT" dirty="0"/>
          </a:p>
        </p:txBody>
      </p:sp>
      <p:sp>
        <p:nvSpPr>
          <p:cNvPr id="4" name="Segnaposto numero diapositiva 3"/>
          <p:cNvSpPr>
            <a:spLocks noGrp="1"/>
          </p:cNvSpPr>
          <p:nvPr>
            <p:ph type="sldNum" sz="quarter" idx="5"/>
          </p:nvPr>
        </p:nvSpPr>
        <p:spPr/>
        <p:txBody>
          <a:bodyPr/>
          <a:lstStyle/>
          <a:p>
            <a:fld id="{53E52EF7-1CA6-4E87-999C-DEF8B927DF83}" type="slidenum">
              <a:rPr lang="it-IT" smtClean="0"/>
              <a:t>1</a:t>
            </a:fld>
            <a:endParaRPr lang="it-IT"/>
          </a:p>
        </p:txBody>
      </p:sp>
    </p:spTree>
    <p:extLst>
      <p:ext uri="{BB962C8B-B14F-4D97-AF65-F5344CB8AC3E}">
        <p14:creationId xmlns:p14="http://schemas.microsoft.com/office/powerpoint/2010/main" val="14995293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503D7-4C18-550D-11FD-CF4CB749E0C3}"/>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315D8437-5A6D-F95C-EF75-C5B7A5FED203}"/>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83EF3ED6-4482-293C-78B1-1204B44CB344}"/>
              </a:ext>
            </a:extLst>
          </p:cNvPr>
          <p:cNvSpPr>
            <a:spLocks noGrp="1"/>
          </p:cNvSpPr>
          <p:nvPr>
            <p:ph type="body" idx="1"/>
          </p:nvPr>
        </p:nvSpPr>
        <p:spPr/>
        <p:txBody>
          <a:bodyPr/>
          <a:lstStyle/>
          <a:p>
            <a:r>
              <a:rPr lang="en-GB" sz="1200" kern="1200" dirty="0">
                <a:solidFill>
                  <a:schemeClr val="tx1"/>
                </a:solidFill>
                <a:effectLst/>
                <a:latin typeface="+mn-lt"/>
                <a:ea typeface="+mn-ea"/>
                <a:cs typeface="+mn-cs"/>
              </a:rPr>
              <a:t>Lastly, we characterize the protein profile of our samples by SDS-PAGE. Yellow lentils presented protein bands between 95 to 12 kDa and the most abundant proteins were globulins, including vicilin and legumin fractions, all of which have already been characterised in the literature. Regarding chia seeds, the main proteins fractions observed were 7S and 11S globulins, oleosin and 2S albumin– retrieved from literature for similarity with sesame proteins.</a:t>
            </a:r>
            <a:endParaRPr lang="it-IT" dirty="0"/>
          </a:p>
        </p:txBody>
      </p:sp>
      <p:sp>
        <p:nvSpPr>
          <p:cNvPr id="4" name="Segnaposto numero diapositiva 3">
            <a:extLst>
              <a:ext uri="{FF2B5EF4-FFF2-40B4-BE49-F238E27FC236}">
                <a16:creationId xmlns:a16="http://schemas.microsoft.com/office/drawing/2014/main" id="{EB22CC3E-433B-7674-0F35-1788342A7EFC}"/>
              </a:ext>
            </a:extLst>
          </p:cNvPr>
          <p:cNvSpPr>
            <a:spLocks noGrp="1"/>
          </p:cNvSpPr>
          <p:nvPr>
            <p:ph type="sldNum" sz="quarter" idx="5"/>
          </p:nvPr>
        </p:nvSpPr>
        <p:spPr/>
        <p:txBody>
          <a:bodyPr/>
          <a:lstStyle/>
          <a:p>
            <a:fld id="{53E52EF7-1CA6-4E87-999C-DEF8B927DF83}" type="slidenum">
              <a:rPr lang="it-IT" smtClean="0"/>
              <a:t>10</a:t>
            </a:fld>
            <a:endParaRPr lang="it-IT"/>
          </a:p>
        </p:txBody>
      </p:sp>
    </p:spTree>
    <p:extLst>
      <p:ext uri="{BB962C8B-B14F-4D97-AF65-F5344CB8AC3E}">
        <p14:creationId xmlns:p14="http://schemas.microsoft.com/office/powerpoint/2010/main" val="33360002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sz="1200" kern="1200" dirty="0">
                <a:solidFill>
                  <a:schemeClr val="tx1"/>
                </a:solidFill>
                <a:effectLst/>
                <a:latin typeface="+mn-lt"/>
                <a:ea typeface="+mn-ea"/>
                <a:cs typeface="+mn-cs"/>
              </a:rPr>
              <a:t>The second part of this work was to assess the allergenic potential of these alternative and novel proteins. In particular, we focused on the risk of adverse reactions in allergic individuals by considering both known allergens and their potential cross-reactivity.</a:t>
            </a:r>
            <a:endParaRPr lang="it-IT" dirty="0"/>
          </a:p>
        </p:txBody>
      </p:sp>
      <p:sp>
        <p:nvSpPr>
          <p:cNvPr id="4" name="Segnaposto numero diapositiva 3"/>
          <p:cNvSpPr>
            <a:spLocks noGrp="1"/>
          </p:cNvSpPr>
          <p:nvPr>
            <p:ph type="sldNum" sz="quarter" idx="5"/>
          </p:nvPr>
        </p:nvSpPr>
        <p:spPr/>
        <p:txBody>
          <a:bodyPr/>
          <a:lstStyle/>
          <a:p>
            <a:fld id="{53E52EF7-1CA6-4E87-999C-DEF8B927DF83}" type="slidenum">
              <a:rPr lang="it-IT" smtClean="0"/>
              <a:t>11</a:t>
            </a:fld>
            <a:endParaRPr lang="it-IT"/>
          </a:p>
        </p:txBody>
      </p:sp>
    </p:spTree>
    <p:extLst>
      <p:ext uri="{BB962C8B-B14F-4D97-AF65-F5344CB8AC3E}">
        <p14:creationId xmlns:p14="http://schemas.microsoft.com/office/powerpoint/2010/main" val="8816537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For the first matrix, </a:t>
            </a:r>
            <a:r>
              <a:rPr lang="en-US" sz="1200" kern="1200" dirty="0">
                <a:solidFill>
                  <a:schemeClr val="tx1"/>
                </a:solidFill>
                <a:effectLst/>
                <a:latin typeface="+mn-lt"/>
                <a:ea typeface="+mn-ea"/>
                <a:cs typeface="+mn-cs"/>
              </a:rPr>
              <a:t>although lentil allergy is well known in literature, it is generally considered a minor allergen compared to major legume allergens such as soybean and peanut, it is important to assess its potential cross-reactivity.</a:t>
            </a:r>
            <a:r>
              <a:rPr lang="en-GB" sz="1200" kern="1200" dirty="0">
                <a:solidFill>
                  <a:schemeClr val="tx1"/>
                </a:solidFill>
                <a:effectLst/>
                <a:latin typeface="+mn-lt"/>
                <a:ea typeface="+mn-ea"/>
                <a:cs typeface="+mn-cs"/>
              </a:rPr>
              <a:t> So, we performed immunoblotting using sera from legume- allergic patients to evaluate possibility of cross-reactions. On the other hand, for the novel food chia seeds, considering that the EFSA scientific opinion highlighted cross-reactivity between chia and sesame proteins, we decided to assess the chia protein samples by immunoblotting with sera from sesame-allergic patients.</a:t>
            </a:r>
            <a:endParaRPr lang="it-IT" sz="1200" kern="1200" dirty="0">
              <a:solidFill>
                <a:schemeClr val="tx1"/>
              </a:solidFill>
              <a:effectLst/>
              <a:latin typeface="+mn-lt"/>
              <a:ea typeface="+mn-ea"/>
              <a:cs typeface="+mn-cs"/>
            </a:endParaRPr>
          </a:p>
        </p:txBody>
      </p:sp>
      <p:sp>
        <p:nvSpPr>
          <p:cNvPr id="4" name="Segnaposto numero diapositiva 3"/>
          <p:cNvSpPr>
            <a:spLocks noGrp="1"/>
          </p:cNvSpPr>
          <p:nvPr>
            <p:ph type="sldNum" sz="quarter" idx="5"/>
          </p:nvPr>
        </p:nvSpPr>
        <p:spPr/>
        <p:txBody>
          <a:bodyPr/>
          <a:lstStyle/>
          <a:p>
            <a:fld id="{53E52EF7-1CA6-4E87-999C-DEF8B927DF83}" type="slidenum">
              <a:rPr lang="it-IT" smtClean="0"/>
              <a:t>12</a:t>
            </a:fld>
            <a:endParaRPr lang="it-IT"/>
          </a:p>
        </p:txBody>
      </p:sp>
    </p:spTree>
    <p:extLst>
      <p:ext uri="{BB962C8B-B14F-4D97-AF65-F5344CB8AC3E}">
        <p14:creationId xmlns:p14="http://schemas.microsoft.com/office/powerpoint/2010/main" val="36041862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Regarding lentils, we performed immunoblotting using sera from patients allergic not only to lentils but also to major allergens such as soybean and peanut. Here I reported 2 examples. We observed in both cases mainly </a:t>
            </a:r>
            <a:r>
              <a:rPr lang="en-GB" sz="1200" kern="1200" dirty="0">
                <a:solidFill>
                  <a:schemeClr val="tx1"/>
                </a:solidFill>
                <a:effectLst/>
                <a:latin typeface="+mn-lt"/>
                <a:ea typeface="+mn-ea"/>
                <a:cs typeface="+mn-cs"/>
              </a:rPr>
              <a:t>a strong reactivity to legumin and vicilin, the latter corresponding to the known allergen Len c 1. In fact, proteins……</a:t>
            </a:r>
            <a:endParaRPr lang="it-IT" sz="1200" kern="1200" dirty="0">
              <a:solidFill>
                <a:schemeClr val="tx1"/>
              </a:solidFill>
              <a:effectLst/>
              <a:latin typeface="+mn-lt"/>
              <a:ea typeface="+mn-ea"/>
              <a:cs typeface="+mn-cs"/>
            </a:endParaRPr>
          </a:p>
          <a:p>
            <a:endParaRPr lang="it-IT" dirty="0"/>
          </a:p>
        </p:txBody>
      </p:sp>
      <p:sp>
        <p:nvSpPr>
          <p:cNvPr id="4" name="Segnaposto numero diapositiva 3"/>
          <p:cNvSpPr>
            <a:spLocks noGrp="1"/>
          </p:cNvSpPr>
          <p:nvPr>
            <p:ph type="sldNum" sz="quarter" idx="5"/>
          </p:nvPr>
        </p:nvSpPr>
        <p:spPr/>
        <p:txBody>
          <a:bodyPr/>
          <a:lstStyle/>
          <a:p>
            <a:fld id="{53E52EF7-1CA6-4E87-999C-DEF8B927DF83}" type="slidenum">
              <a:rPr lang="it-IT" smtClean="0"/>
              <a:t>13</a:t>
            </a:fld>
            <a:endParaRPr lang="it-IT"/>
          </a:p>
        </p:txBody>
      </p:sp>
    </p:spTree>
    <p:extLst>
      <p:ext uri="{BB962C8B-B14F-4D97-AF65-F5344CB8AC3E}">
        <p14:creationId xmlns:p14="http://schemas.microsoft.com/office/powerpoint/2010/main" val="40906588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sz="1200" kern="1200" dirty="0">
                <a:solidFill>
                  <a:schemeClr val="tx1"/>
                </a:solidFill>
                <a:effectLst/>
                <a:latin typeface="+mn-lt"/>
                <a:ea typeface="+mn-ea"/>
                <a:cs typeface="+mn-cs"/>
              </a:rPr>
              <a:t>For the novel food, we tested sera of sesame-allergic humans and here I reported 2 examples. </a:t>
            </a:r>
            <a:r>
              <a:rPr lang="en-US" sz="1200" kern="1200" dirty="0">
                <a:solidFill>
                  <a:schemeClr val="tx1"/>
                </a:solidFill>
                <a:effectLst/>
                <a:latin typeface="+mn-lt"/>
                <a:ea typeface="+mn-ea"/>
                <a:cs typeface="+mn-cs"/>
              </a:rPr>
              <a:t>We observed reactivity for 7S globulin, 11S globulin, and 2S albumin, confirming EFSA's scientific opinion, i.e., potential cross-reactivity with known sesame allergens, which are listed in the table to the right.</a:t>
            </a:r>
            <a:r>
              <a:rPr lang="en-GB"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We are currently implementing these results….</a:t>
            </a:r>
            <a:endParaRPr lang="it-IT" sz="1200" kern="1200" dirty="0">
              <a:solidFill>
                <a:schemeClr val="tx1"/>
              </a:solidFill>
              <a:effectLst/>
              <a:latin typeface="+mn-lt"/>
              <a:ea typeface="+mn-ea"/>
              <a:cs typeface="+mn-cs"/>
            </a:endParaRPr>
          </a:p>
        </p:txBody>
      </p:sp>
      <p:sp>
        <p:nvSpPr>
          <p:cNvPr id="4" name="Segnaposto numero diapositiva 3"/>
          <p:cNvSpPr>
            <a:spLocks noGrp="1"/>
          </p:cNvSpPr>
          <p:nvPr>
            <p:ph type="sldNum" sz="quarter" idx="5"/>
          </p:nvPr>
        </p:nvSpPr>
        <p:spPr/>
        <p:txBody>
          <a:bodyPr/>
          <a:lstStyle/>
          <a:p>
            <a:fld id="{53E52EF7-1CA6-4E87-999C-DEF8B927DF83}" type="slidenum">
              <a:rPr lang="it-IT" smtClean="0"/>
              <a:t>14</a:t>
            </a:fld>
            <a:endParaRPr lang="it-IT"/>
          </a:p>
        </p:txBody>
      </p:sp>
    </p:spTree>
    <p:extLst>
      <p:ext uri="{BB962C8B-B14F-4D97-AF65-F5344CB8AC3E}">
        <p14:creationId xmlns:p14="http://schemas.microsoft.com/office/powerpoint/2010/main" val="9910061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As take home </a:t>
            </a:r>
            <a:r>
              <a:rPr lang="it-IT" dirty="0" err="1"/>
              <a:t>messages</a:t>
            </a:r>
            <a:r>
              <a:rPr lang="it-IT" dirty="0"/>
              <a:t>…..</a:t>
            </a:r>
          </a:p>
        </p:txBody>
      </p:sp>
      <p:sp>
        <p:nvSpPr>
          <p:cNvPr id="4" name="Segnaposto numero diapositiva 3"/>
          <p:cNvSpPr>
            <a:spLocks noGrp="1"/>
          </p:cNvSpPr>
          <p:nvPr>
            <p:ph type="sldNum" sz="quarter" idx="5"/>
          </p:nvPr>
        </p:nvSpPr>
        <p:spPr/>
        <p:txBody>
          <a:bodyPr/>
          <a:lstStyle/>
          <a:p>
            <a:fld id="{53E52EF7-1CA6-4E87-999C-DEF8B927DF83}" type="slidenum">
              <a:rPr lang="it-IT" smtClean="0"/>
              <a:t>15</a:t>
            </a:fld>
            <a:endParaRPr lang="it-IT"/>
          </a:p>
        </p:txBody>
      </p:sp>
    </p:spTree>
    <p:extLst>
      <p:ext uri="{BB962C8B-B14F-4D97-AF65-F5344CB8AC3E}">
        <p14:creationId xmlns:p14="http://schemas.microsoft.com/office/powerpoint/2010/main" val="442903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sz="1200" kern="1200" dirty="0">
                <a:solidFill>
                  <a:schemeClr val="tx1"/>
                </a:solidFill>
                <a:effectLst/>
                <a:latin typeface="+mn-lt"/>
                <a:ea typeface="+mn-ea"/>
                <a:cs typeface="+mn-cs"/>
              </a:rPr>
              <a:t>Proteins are essential for combatting malnutrition because they support growth and immune function and provide essential amino acids. </a:t>
            </a:r>
            <a:r>
              <a:rPr lang="en-US" sz="1200" kern="1200" dirty="0">
                <a:solidFill>
                  <a:schemeClr val="tx1"/>
                </a:solidFill>
                <a:effectLst/>
                <a:latin typeface="+mn-lt"/>
                <a:ea typeface="+mn-ea"/>
                <a:cs typeface="+mn-cs"/>
              </a:rPr>
              <a:t>The expected increase in protein demand</a:t>
            </a:r>
            <a:r>
              <a:rPr lang="en-GB" sz="1200" kern="1200" dirty="0">
                <a:solidFill>
                  <a:schemeClr val="tx1"/>
                </a:solidFill>
                <a:effectLst/>
                <a:latin typeface="+mn-lt"/>
                <a:ea typeface="+mn-ea"/>
                <a:cs typeface="+mn-cs"/>
              </a:rPr>
              <a:t>, driven by population growth, urbanisation and rising incomes, is putting pressure on traditional animal-based sources and raising environmental, ethical and economic concerns. Alternative proteins offer a more sustainable solution to meet the nutritional demand and address climate change.</a:t>
            </a:r>
            <a:endParaRPr lang="it-IT" dirty="0"/>
          </a:p>
        </p:txBody>
      </p:sp>
      <p:sp>
        <p:nvSpPr>
          <p:cNvPr id="4" name="Segnaposto numero diapositiva 3"/>
          <p:cNvSpPr>
            <a:spLocks noGrp="1"/>
          </p:cNvSpPr>
          <p:nvPr>
            <p:ph type="sldNum" sz="quarter" idx="5"/>
          </p:nvPr>
        </p:nvSpPr>
        <p:spPr/>
        <p:txBody>
          <a:bodyPr/>
          <a:lstStyle/>
          <a:p>
            <a:fld id="{53E52EF7-1CA6-4E87-999C-DEF8B927DF83}" type="slidenum">
              <a:rPr lang="it-IT" smtClean="0"/>
              <a:t>2</a:t>
            </a:fld>
            <a:endParaRPr lang="it-IT"/>
          </a:p>
        </p:txBody>
      </p:sp>
    </p:spTree>
    <p:extLst>
      <p:ext uri="{BB962C8B-B14F-4D97-AF65-F5344CB8AC3E}">
        <p14:creationId xmlns:p14="http://schemas.microsoft.com/office/powerpoint/2010/main" val="2753000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sz="1200" kern="1200" dirty="0">
                <a:solidFill>
                  <a:schemeClr val="tx1"/>
                </a:solidFill>
                <a:effectLst/>
                <a:latin typeface="+mn-lt"/>
                <a:ea typeface="+mn-ea"/>
                <a:cs typeface="+mn-cs"/>
              </a:rPr>
              <a:t>Plant-based proteins can be classified as traditional alternatives or novel proteins, including foods traditionally consumed outside certain regions or newly developed or technologically produced proteins. According to European Regulation, novel alternative proteins must be authorised before entering the market, ensuring they are….. </a:t>
            </a:r>
            <a:endParaRPr lang="it-IT" dirty="0"/>
          </a:p>
        </p:txBody>
      </p:sp>
      <p:sp>
        <p:nvSpPr>
          <p:cNvPr id="4" name="Segnaposto numero diapositiva 3"/>
          <p:cNvSpPr>
            <a:spLocks noGrp="1"/>
          </p:cNvSpPr>
          <p:nvPr>
            <p:ph type="sldNum" sz="quarter" idx="5"/>
          </p:nvPr>
        </p:nvSpPr>
        <p:spPr/>
        <p:txBody>
          <a:bodyPr/>
          <a:lstStyle/>
          <a:p>
            <a:fld id="{53E52EF7-1CA6-4E87-999C-DEF8B927DF83}" type="slidenum">
              <a:rPr lang="it-IT" smtClean="0"/>
              <a:t>3</a:t>
            </a:fld>
            <a:endParaRPr lang="it-IT"/>
          </a:p>
        </p:txBody>
      </p:sp>
    </p:spTree>
    <p:extLst>
      <p:ext uri="{BB962C8B-B14F-4D97-AF65-F5344CB8AC3E}">
        <p14:creationId xmlns:p14="http://schemas.microsoft.com/office/powerpoint/2010/main" val="30340600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work was developed within the European PRIMA project, aimed at promoting……. The objective of this work was therefore the complete characterization, and allergenicity assessment of different alternative novel protein sources.</a:t>
            </a:r>
            <a:endParaRPr lang="it-IT" sz="1200" kern="1200" dirty="0">
              <a:solidFill>
                <a:schemeClr val="tx1"/>
              </a:solidFill>
              <a:effectLst/>
              <a:latin typeface="+mn-lt"/>
              <a:ea typeface="+mn-ea"/>
              <a:cs typeface="+mn-cs"/>
            </a:endParaRPr>
          </a:p>
          <a:p>
            <a:endParaRPr lang="it-IT" dirty="0"/>
          </a:p>
        </p:txBody>
      </p:sp>
      <p:sp>
        <p:nvSpPr>
          <p:cNvPr id="4" name="Segnaposto numero diapositiva 3"/>
          <p:cNvSpPr>
            <a:spLocks noGrp="1"/>
          </p:cNvSpPr>
          <p:nvPr>
            <p:ph type="sldNum" sz="quarter" idx="5"/>
          </p:nvPr>
        </p:nvSpPr>
        <p:spPr/>
        <p:txBody>
          <a:bodyPr/>
          <a:lstStyle/>
          <a:p>
            <a:fld id="{53E52EF7-1CA6-4E87-999C-DEF8B927DF83}" type="slidenum">
              <a:rPr lang="it-IT" smtClean="0"/>
              <a:t>4</a:t>
            </a:fld>
            <a:endParaRPr lang="it-IT"/>
          </a:p>
        </p:txBody>
      </p:sp>
    </p:spTree>
    <p:extLst>
      <p:ext uri="{BB962C8B-B14F-4D97-AF65-F5344CB8AC3E}">
        <p14:creationId xmlns:p14="http://schemas.microsoft.com/office/powerpoint/2010/main" val="8726280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sz="1200" kern="1200" dirty="0">
                <a:solidFill>
                  <a:schemeClr val="tx1"/>
                </a:solidFill>
                <a:effectLst/>
                <a:latin typeface="+mn-lt"/>
                <a:ea typeface="+mn-ea"/>
                <a:cs typeface="+mn-cs"/>
              </a:rPr>
              <a:t>Two protein ingredients were studied: yellow lentil (Lens culinaris), as alternative protein, and chia seeds (Salvia hispanica), as novel food, provided by University of Applied Sciences (Freising, Germany). The protein concentrates were produced by alkaline extraction followed by isoelectric point precipitation.</a:t>
            </a:r>
            <a:endParaRPr lang="it-IT" dirty="0"/>
          </a:p>
        </p:txBody>
      </p:sp>
      <p:sp>
        <p:nvSpPr>
          <p:cNvPr id="4" name="Segnaposto numero diapositiva 3"/>
          <p:cNvSpPr>
            <a:spLocks noGrp="1"/>
          </p:cNvSpPr>
          <p:nvPr>
            <p:ph type="sldNum" sz="quarter" idx="5"/>
          </p:nvPr>
        </p:nvSpPr>
        <p:spPr/>
        <p:txBody>
          <a:bodyPr/>
          <a:lstStyle/>
          <a:p>
            <a:fld id="{53E52EF7-1CA6-4E87-999C-DEF8B927DF83}" type="slidenum">
              <a:rPr lang="it-IT" smtClean="0"/>
              <a:t>5</a:t>
            </a:fld>
            <a:endParaRPr lang="it-IT"/>
          </a:p>
        </p:txBody>
      </p:sp>
    </p:spTree>
    <p:extLst>
      <p:ext uri="{BB962C8B-B14F-4D97-AF65-F5344CB8AC3E}">
        <p14:creationId xmlns:p14="http://schemas.microsoft.com/office/powerpoint/2010/main" val="29837112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sz="1200" kern="1200" dirty="0">
                <a:solidFill>
                  <a:schemeClr val="tx1"/>
                </a:solidFill>
                <a:effectLst/>
                <a:latin typeface="+mn-lt"/>
                <a:ea typeface="+mn-ea"/>
                <a:cs typeface="+mn-cs"/>
              </a:rPr>
              <a:t>We firstly performed a protein characterisation for both the two matrices, starting with the determination of the protein content using Kjeldahl method, while amino acid profiles were assessed by UPLC-MS, allowing us to calculate essential amino acid (EAA) scores and actual protein conversion factors. Finally, protein profiles were analysed by SDS-PAGE analysis.</a:t>
            </a:r>
            <a:endParaRPr lang="it-IT" dirty="0"/>
          </a:p>
        </p:txBody>
      </p:sp>
      <p:sp>
        <p:nvSpPr>
          <p:cNvPr id="4" name="Segnaposto numero diapositiva 3"/>
          <p:cNvSpPr>
            <a:spLocks noGrp="1"/>
          </p:cNvSpPr>
          <p:nvPr>
            <p:ph type="sldNum" sz="quarter" idx="5"/>
          </p:nvPr>
        </p:nvSpPr>
        <p:spPr/>
        <p:txBody>
          <a:bodyPr/>
          <a:lstStyle/>
          <a:p>
            <a:fld id="{53E52EF7-1CA6-4E87-999C-DEF8B927DF83}" type="slidenum">
              <a:rPr lang="it-IT" smtClean="0"/>
              <a:t>6</a:t>
            </a:fld>
            <a:endParaRPr lang="it-IT"/>
          </a:p>
        </p:txBody>
      </p:sp>
    </p:spTree>
    <p:extLst>
      <p:ext uri="{BB962C8B-B14F-4D97-AF65-F5344CB8AC3E}">
        <p14:creationId xmlns:p14="http://schemas.microsoft.com/office/powerpoint/2010/main" val="6230036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Looking at the differences between the samples, the highest protein content were obtained in protein extract for both matrices, confirming the effectiveness of the extraction method applied.</a:t>
            </a:r>
            <a:endParaRPr lang="it-IT" sz="1200" kern="1200" dirty="0">
              <a:solidFill>
                <a:schemeClr val="tx1"/>
              </a:solidFill>
              <a:effectLst/>
              <a:latin typeface="+mn-lt"/>
              <a:ea typeface="+mn-ea"/>
              <a:cs typeface="+mn-cs"/>
            </a:endParaRPr>
          </a:p>
          <a:p>
            <a:endParaRPr lang="it-IT" dirty="0"/>
          </a:p>
        </p:txBody>
      </p:sp>
      <p:sp>
        <p:nvSpPr>
          <p:cNvPr id="4" name="Segnaposto numero diapositiva 3"/>
          <p:cNvSpPr>
            <a:spLocks noGrp="1"/>
          </p:cNvSpPr>
          <p:nvPr>
            <p:ph type="sldNum" sz="quarter" idx="5"/>
          </p:nvPr>
        </p:nvSpPr>
        <p:spPr/>
        <p:txBody>
          <a:bodyPr/>
          <a:lstStyle/>
          <a:p>
            <a:fld id="{53E52EF7-1CA6-4E87-999C-DEF8B927DF83}" type="slidenum">
              <a:rPr lang="it-IT" smtClean="0"/>
              <a:t>7</a:t>
            </a:fld>
            <a:endParaRPr lang="it-IT"/>
          </a:p>
        </p:txBody>
      </p:sp>
    </p:spTree>
    <p:extLst>
      <p:ext uri="{BB962C8B-B14F-4D97-AF65-F5344CB8AC3E}">
        <p14:creationId xmlns:p14="http://schemas.microsoft.com/office/powerpoint/2010/main" val="35222601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69D376-B9A0-4804-F41A-0BC16EA372B1}"/>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73BF7F95-C73D-5F16-9D0C-1A331F2B0C47}"/>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0C9FDB00-8203-615F-7101-CD0B57F85CF9}"/>
              </a:ext>
            </a:extLst>
          </p:cNvPr>
          <p:cNvSpPr>
            <a:spLocks noGrp="1"/>
          </p:cNvSpPr>
          <p:nvPr>
            <p:ph type="body" idx="1"/>
          </p:nvPr>
        </p:nvSpPr>
        <p:spPr/>
        <p:txBody>
          <a:bodyPr/>
          <a:lstStyle/>
          <a:p>
            <a:r>
              <a:rPr lang="en-GB" sz="1200" kern="1200" dirty="0">
                <a:solidFill>
                  <a:schemeClr val="tx1"/>
                </a:solidFill>
                <a:effectLst/>
                <a:latin typeface="+mn-lt"/>
                <a:ea typeface="+mn-ea"/>
                <a:cs typeface="+mn-cs"/>
              </a:rPr>
              <a:t>When looking at essential amino acids, lentil samples meet the FAO/WHO requirements for children and adults in terms of sum of essential amino acids. And, since</a:t>
            </a:r>
            <a:r>
              <a:rPr lang="en-US" sz="1200" kern="1200" dirty="0">
                <a:solidFill>
                  <a:schemeClr val="tx1"/>
                </a:solidFill>
                <a:effectLst/>
                <a:latin typeface="+mn-lt"/>
                <a:ea typeface="+mn-ea"/>
                <a:cs typeface="+mn-cs"/>
              </a:rPr>
              <a:t> there is no significant difference in the total amount of essential amino acids (EAAs) between the raw material and the protein concentrate, the nutritional value is effectively maintained.</a:t>
            </a:r>
            <a:endParaRPr lang="it-IT" dirty="0"/>
          </a:p>
        </p:txBody>
      </p:sp>
      <p:sp>
        <p:nvSpPr>
          <p:cNvPr id="4" name="Segnaposto numero diapositiva 3">
            <a:extLst>
              <a:ext uri="{FF2B5EF4-FFF2-40B4-BE49-F238E27FC236}">
                <a16:creationId xmlns:a16="http://schemas.microsoft.com/office/drawing/2014/main" id="{253CEC7A-1440-B9BE-A9B1-5C01020FC04B}"/>
              </a:ext>
            </a:extLst>
          </p:cNvPr>
          <p:cNvSpPr>
            <a:spLocks noGrp="1"/>
          </p:cNvSpPr>
          <p:nvPr>
            <p:ph type="sldNum" sz="quarter" idx="5"/>
          </p:nvPr>
        </p:nvSpPr>
        <p:spPr/>
        <p:txBody>
          <a:bodyPr/>
          <a:lstStyle/>
          <a:p>
            <a:fld id="{53E52EF7-1CA6-4E87-999C-DEF8B927DF83}" type="slidenum">
              <a:rPr lang="it-IT" smtClean="0"/>
              <a:t>8</a:t>
            </a:fld>
            <a:endParaRPr lang="it-IT"/>
          </a:p>
        </p:txBody>
      </p:sp>
    </p:spTree>
    <p:extLst>
      <p:ext uri="{BB962C8B-B14F-4D97-AF65-F5344CB8AC3E}">
        <p14:creationId xmlns:p14="http://schemas.microsoft.com/office/powerpoint/2010/main" val="578083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9C32E-00D0-72CC-0748-4F2ECAD299CB}"/>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DCE28BF7-CEF2-0D51-92CF-09F87AE85A14}"/>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8D2EF8A-6B26-9E14-E0A6-DCCF9E04FFD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Also, chia seeds meet the FAO/WHO requirements for both children and adults. </a:t>
            </a:r>
            <a:r>
              <a:rPr lang="en-US" sz="1200" kern="1200" dirty="0">
                <a:solidFill>
                  <a:schemeClr val="tx1"/>
                </a:solidFill>
                <a:effectLst/>
                <a:latin typeface="+mn-lt"/>
                <a:ea typeface="+mn-ea"/>
                <a:cs typeface="+mn-cs"/>
              </a:rPr>
              <a:t>And since again the sum of AEAs between raw and concentrate did not differ significantly, the nutritional value can be considered well preserved.</a:t>
            </a:r>
            <a:endParaRPr lang="it-IT" sz="1200" kern="1200" dirty="0">
              <a:solidFill>
                <a:schemeClr val="tx1"/>
              </a:solidFill>
              <a:effectLst/>
              <a:latin typeface="+mn-lt"/>
              <a:ea typeface="+mn-ea"/>
              <a:cs typeface="+mn-cs"/>
            </a:endParaRPr>
          </a:p>
        </p:txBody>
      </p:sp>
      <p:sp>
        <p:nvSpPr>
          <p:cNvPr id="4" name="Segnaposto numero diapositiva 3">
            <a:extLst>
              <a:ext uri="{FF2B5EF4-FFF2-40B4-BE49-F238E27FC236}">
                <a16:creationId xmlns:a16="http://schemas.microsoft.com/office/drawing/2014/main" id="{20E4DD39-43FB-BB56-8C15-51CF17D07349}"/>
              </a:ext>
            </a:extLst>
          </p:cNvPr>
          <p:cNvSpPr>
            <a:spLocks noGrp="1"/>
          </p:cNvSpPr>
          <p:nvPr>
            <p:ph type="sldNum" sz="quarter" idx="5"/>
          </p:nvPr>
        </p:nvSpPr>
        <p:spPr/>
        <p:txBody>
          <a:bodyPr/>
          <a:lstStyle/>
          <a:p>
            <a:fld id="{53E52EF7-1CA6-4E87-999C-DEF8B927DF83}" type="slidenum">
              <a:rPr lang="it-IT" smtClean="0"/>
              <a:t>9</a:t>
            </a:fld>
            <a:endParaRPr lang="it-IT"/>
          </a:p>
        </p:txBody>
      </p:sp>
    </p:spTree>
    <p:extLst>
      <p:ext uri="{BB962C8B-B14F-4D97-AF65-F5344CB8AC3E}">
        <p14:creationId xmlns:p14="http://schemas.microsoft.com/office/powerpoint/2010/main" val="19888450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01C8B-73A0-3981-5DFA-14299E329A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0182803-9103-2854-F442-6B52AF8B41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27C2EF1-F136-B2A1-7B84-892136D42C4D}"/>
              </a:ext>
            </a:extLst>
          </p:cNvPr>
          <p:cNvSpPr>
            <a:spLocks noGrp="1"/>
          </p:cNvSpPr>
          <p:nvPr>
            <p:ph type="dt" sz="half" idx="10"/>
          </p:nvPr>
        </p:nvSpPr>
        <p:spPr/>
        <p:txBody>
          <a:bodyPr/>
          <a:lstStyle/>
          <a:p>
            <a:fld id="{183E699B-025D-4D90-BB0D-43BB2629EC34}" type="datetimeFigureOut">
              <a:rPr lang="en-US" smtClean="0"/>
              <a:t>6/16/2025</a:t>
            </a:fld>
            <a:endParaRPr lang="en-US"/>
          </a:p>
        </p:txBody>
      </p:sp>
      <p:sp>
        <p:nvSpPr>
          <p:cNvPr id="5" name="Footer Placeholder 4">
            <a:extLst>
              <a:ext uri="{FF2B5EF4-FFF2-40B4-BE49-F238E27FC236}">
                <a16:creationId xmlns:a16="http://schemas.microsoft.com/office/drawing/2014/main" id="{988C4E5C-0BF8-5808-3BAC-2ACF409455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865B0C-B9A8-2EF8-7044-86F867709CEB}"/>
              </a:ext>
            </a:extLst>
          </p:cNvPr>
          <p:cNvSpPr>
            <a:spLocks noGrp="1"/>
          </p:cNvSpPr>
          <p:nvPr>
            <p:ph type="sldNum" sz="quarter" idx="12"/>
          </p:nvPr>
        </p:nvSpPr>
        <p:spPr/>
        <p:txBody>
          <a:bodyPr/>
          <a:lstStyle/>
          <a:p>
            <a:fld id="{C435896A-8735-4E8A-BAB2-4502C8B84B8C}" type="slidenum">
              <a:rPr lang="en-US" smtClean="0"/>
              <a:t>‹N›</a:t>
            </a:fld>
            <a:endParaRPr lang="en-US"/>
          </a:p>
        </p:txBody>
      </p:sp>
    </p:spTree>
    <p:extLst>
      <p:ext uri="{BB962C8B-B14F-4D97-AF65-F5344CB8AC3E}">
        <p14:creationId xmlns:p14="http://schemas.microsoft.com/office/powerpoint/2010/main" val="1831485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3035B-613F-0323-1B6B-0525AA4E13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6E76BD-5094-7D79-C414-4A54079686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416132-10C9-4606-2BEC-9385F2D014CE}"/>
              </a:ext>
            </a:extLst>
          </p:cNvPr>
          <p:cNvSpPr>
            <a:spLocks noGrp="1"/>
          </p:cNvSpPr>
          <p:nvPr>
            <p:ph type="dt" sz="half" idx="10"/>
          </p:nvPr>
        </p:nvSpPr>
        <p:spPr/>
        <p:txBody>
          <a:bodyPr/>
          <a:lstStyle/>
          <a:p>
            <a:fld id="{183E699B-025D-4D90-BB0D-43BB2629EC34}" type="datetimeFigureOut">
              <a:rPr lang="en-US" smtClean="0"/>
              <a:t>6/16/2025</a:t>
            </a:fld>
            <a:endParaRPr lang="en-US"/>
          </a:p>
        </p:txBody>
      </p:sp>
      <p:sp>
        <p:nvSpPr>
          <p:cNvPr id="5" name="Footer Placeholder 4">
            <a:extLst>
              <a:ext uri="{FF2B5EF4-FFF2-40B4-BE49-F238E27FC236}">
                <a16:creationId xmlns:a16="http://schemas.microsoft.com/office/drawing/2014/main" id="{42E6CFC8-BF8D-E74E-BF52-9ED3476972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F55BF0-793C-75F6-BBF1-8A4745C84278}"/>
              </a:ext>
            </a:extLst>
          </p:cNvPr>
          <p:cNvSpPr>
            <a:spLocks noGrp="1"/>
          </p:cNvSpPr>
          <p:nvPr>
            <p:ph type="sldNum" sz="quarter" idx="12"/>
          </p:nvPr>
        </p:nvSpPr>
        <p:spPr/>
        <p:txBody>
          <a:bodyPr/>
          <a:lstStyle/>
          <a:p>
            <a:fld id="{C435896A-8735-4E8A-BAB2-4502C8B84B8C}" type="slidenum">
              <a:rPr lang="en-US" smtClean="0"/>
              <a:t>‹N›</a:t>
            </a:fld>
            <a:endParaRPr lang="en-US"/>
          </a:p>
        </p:txBody>
      </p:sp>
    </p:spTree>
    <p:extLst>
      <p:ext uri="{BB962C8B-B14F-4D97-AF65-F5344CB8AC3E}">
        <p14:creationId xmlns:p14="http://schemas.microsoft.com/office/powerpoint/2010/main" val="16140108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38A156-CF4A-DB9F-80A8-EA56518966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6603D8-330C-9863-F031-FE23FC53FE4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B418A7-85BD-5A97-EF09-161CE7F3FE29}"/>
              </a:ext>
            </a:extLst>
          </p:cNvPr>
          <p:cNvSpPr>
            <a:spLocks noGrp="1"/>
          </p:cNvSpPr>
          <p:nvPr>
            <p:ph type="dt" sz="half" idx="10"/>
          </p:nvPr>
        </p:nvSpPr>
        <p:spPr/>
        <p:txBody>
          <a:bodyPr/>
          <a:lstStyle/>
          <a:p>
            <a:fld id="{183E699B-025D-4D90-BB0D-43BB2629EC34}" type="datetimeFigureOut">
              <a:rPr lang="en-US" smtClean="0"/>
              <a:t>6/16/2025</a:t>
            </a:fld>
            <a:endParaRPr lang="en-US"/>
          </a:p>
        </p:txBody>
      </p:sp>
      <p:sp>
        <p:nvSpPr>
          <p:cNvPr id="5" name="Footer Placeholder 4">
            <a:extLst>
              <a:ext uri="{FF2B5EF4-FFF2-40B4-BE49-F238E27FC236}">
                <a16:creationId xmlns:a16="http://schemas.microsoft.com/office/drawing/2014/main" id="{75EE47FA-39D4-BE72-7217-CC48F0F6C2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0E328E-D59C-B611-64F6-5894CC262036}"/>
              </a:ext>
            </a:extLst>
          </p:cNvPr>
          <p:cNvSpPr>
            <a:spLocks noGrp="1"/>
          </p:cNvSpPr>
          <p:nvPr>
            <p:ph type="sldNum" sz="quarter" idx="12"/>
          </p:nvPr>
        </p:nvSpPr>
        <p:spPr/>
        <p:txBody>
          <a:bodyPr/>
          <a:lstStyle/>
          <a:p>
            <a:fld id="{C435896A-8735-4E8A-BAB2-4502C8B84B8C}" type="slidenum">
              <a:rPr lang="en-US" smtClean="0"/>
              <a:t>‹N›</a:t>
            </a:fld>
            <a:endParaRPr lang="en-US"/>
          </a:p>
        </p:txBody>
      </p:sp>
    </p:spTree>
    <p:extLst>
      <p:ext uri="{BB962C8B-B14F-4D97-AF65-F5344CB8AC3E}">
        <p14:creationId xmlns:p14="http://schemas.microsoft.com/office/powerpoint/2010/main" val="1196737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D42D7-C714-D222-B302-E0F67FD99A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AEAF32-D469-B552-16BA-DB2F3451092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52F208-DD76-180B-9C4D-9CB93B937119}"/>
              </a:ext>
            </a:extLst>
          </p:cNvPr>
          <p:cNvSpPr>
            <a:spLocks noGrp="1"/>
          </p:cNvSpPr>
          <p:nvPr>
            <p:ph type="dt" sz="half" idx="10"/>
          </p:nvPr>
        </p:nvSpPr>
        <p:spPr/>
        <p:txBody>
          <a:bodyPr/>
          <a:lstStyle/>
          <a:p>
            <a:fld id="{183E699B-025D-4D90-BB0D-43BB2629EC34}" type="datetimeFigureOut">
              <a:rPr lang="en-US" smtClean="0"/>
              <a:t>6/16/2025</a:t>
            </a:fld>
            <a:endParaRPr lang="en-US"/>
          </a:p>
        </p:txBody>
      </p:sp>
      <p:sp>
        <p:nvSpPr>
          <p:cNvPr id="5" name="Footer Placeholder 4">
            <a:extLst>
              <a:ext uri="{FF2B5EF4-FFF2-40B4-BE49-F238E27FC236}">
                <a16:creationId xmlns:a16="http://schemas.microsoft.com/office/drawing/2014/main" id="{610BD525-C0C5-7AEC-8B25-7367F567F5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C61084-4F61-58F3-D222-42467F8F3852}"/>
              </a:ext>
            </a:extLst>
          </p:cNvPr>
          <p:cNvSpPr>
            <a:spLocks noGrp="1"/>
          </p:cNvSpPr>
          <p:nvPr>
            <p:ph type="sldNum" sz="quarter" idx="12"/>
          </p:nvPr>
        </p:nvSpPr>
        <p:spPr/>
        <p:txBody>
          <a:bodyPr/>
          <a:lstStyle/>
          <a:p>
            <a:fld id="{C435896A-8735-4E8A-BAB2-4502C8B84B8C}" type="slidenum">
              <a:rPr lang="en-US" smtClean="0"/>
              <a:t>‹N›</a:t>
            </a:fld>
            <a:endParaRPr lang="en-US"/>
          </a:p>
        </p:txBody>
      </p:sp>
    </p:spTree>
    <p:extLst>
      <p:ext uri="{BB962C8B-B14F-4D97-AF65-F5344CB8AC3E}">
        <p14:creationId xmlns:p14="http://schemas.microsoft.com/office/powerpoint/2010/main" val="1787664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FCF6D-E986-8842-0F89-CE46A487FA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D94AA1-D0A0-21E0-9893-7555C7EDB4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77D6A3-20BE-2A55-2700-545A0C72F2E1}"/>
              </a:ext>
            </a:extLst>
          </p:cNvPr>
          <p:cNvSpPr>
            <a:spLocks noGrp="1"/>
          </p:cNvSpPr>
          <p:nvPr>
            <p:ph type="dt" sz="half" idx="10"/>
          </p:nvPr>
        </p:nvSpPr>
        <p:spPr/>
        <p:txBody>
          <a:bodyPr/>
          <a:lstStyle/>
          <a:p>
            <a:fld id="{183E699B-025D-4D90-BB0D-43BB2629EC34}" type="datetimeFigureOut">
              <a:rPr lang="en-US" smtClean="0"/>
              <a:t>6/16/2025</a:t>
            </a:fld>
            <a:endParaRPr lang="en-US"/>
          </a:p>
        </p:txBody>
      </p:sp>
      <p:sp>
        <p:nvSpPr>
          <p:cNvPr id="5" name="Footer Placeholder 4">
            <a:extLst>
              <a:ext uri="{FF2B5EF4-FFF2-40B4-BE49-F238E27FC236}">
                <a16:creationId xmlns:a16="http://schemas.microsoft.com/office/drawing/2014/main" id="{E644DFC6-6B2B-B08A-B474-078323F73D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EA589A-5CB4-31C8-95D2-D462C5FFD594}"/>
              </a:ext>
            </a:extLst>
          </p:cNvPr>
          <p:cNvSpPr>
            <a:spLocks noGrp="1"/>
          </p:cNvSpPr>
          <p:nvPr>
            <p:ph type="sldNum" sz="quarter" idx="12"/>
          </p:nvPr>
        </p:nvSpPr>
        <p:spPr/>
        <p:txBody>
          <a:bodyPr/>
          <a:lstStyle/>
          <a:p>
            <a:fld id="{C435896A-8735-4E8A-BAB2-4502C8B84B8C}" type="slidenum">
              <a:rPr lang="en-US" smtClean="0"/>
              <a:t>‹N›</a:t>
            </a:fld>
            <a:endParaRPr lang="en-US"/>
          </a:p>
        </p:txBody>
      </p:sp>
    </p:spTree>
    <p:extLst>
      <p:ext uri="{BB962C8B-B14F-4D97-AF65-F5344CB8AC3E}">
        <p14:creationId xmlns:p14="http://schemas.microsoft.com/office/powerpoint/2010/main" val="2115489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05BA9-0E55-4E53-5C6C-9748BA5F44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F8755D-AC1C-21AA-5DC0-6FD5AD76182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8E3CA56-5FE7-39AB-8244-A6C4D5FF094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4C00E58-3D3A-94C2-254B-C66344792B6C}"/>
              </a:ext>
            </a:extLst>
          </p:cNvPr>
          <p:cNvSpPr>
            <a:spLocks noGrp="1"/>
          </p:cNvSpPr>
          <p:nvPr>
            <p:ph type="dt" sz="half" idx="10"/>
          </p:nvPr>
        </p:nvSpPr>
        <p:spPr/>
        <p:txBody>
          <a:bodyPr/>
          <a:lstStyle/>
          <a:p>
            <a:fld id="{183E699B-025D-4D90-BB0D-43BB2629EC34}" type="datetimeFigureOut">
              <a:rPr lang="en-US" smtClean="0"/>
              <a:t>6/16/2025</a:t>
            </a:fld>
            <a:endParaRPr lang="en-US"/>
          </a:p>
        </p:txBody>
      </p:sp>
      <p:sp>
        <p:nvSpPr>
          <p:cNvPr id="6" name="Footer Placeholder 5">
            <a:extLst>
              <a:ext uri="{FF2B5EF4-FFF2-40B4-BE49-F238E27FC236}">
                <a16:creationId xmlns:a16="http://schemas.microsoft.com/office/drawing/2014/main" id="{D96F397C-3527-8B41-0FB8-309A2FF8D2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906A1A-C289-7FE5-1A95-BDA59B1F6128}"/>
              </a:ext>
            </a:extLst>
          </p:cNvPr>
          <p:cNvSpPr>
            <a:spLocks noGrp="1"/>
          </p:cNvSpPr>
          <p:nvPr>
            <p:ph type="sldNum" sz="quarter" idx="12"/>
          </p:nvPr>
        </p:nvSpPr>
        <p:spPr/>
        <p:txBody>
          <a:bodyPr/>
          <a:lstStyle/>
          <a:p>
            <a:fld id="{C435896A-8735-4E8A-BAB2-4502C8B84B8C}" type="slidenum">
              <a:rPr lang="en-US" smtClean="0"/>
              <a:t>‹N›</a:t>
            </a:fld>
            <a:endParaRPr lang="en-US"/>
          </a:p>
        </p:txBody>
      </p:sp>
    </p:spTree>
    <p:extLst>
      <p:ext uri="{BB962C8B-B14F-4D97-AF65-F5344CB8AC3E}">
        <p14:creationId xmlns:p14="http://schemas.microsoft.com/office/powerpoint/2010/main" val="179691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8F443-1BE1-D10A-488B-EDE2E7F6F87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3BC613-B749-A1E4-39BB-E60A199CA4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83D5FD-3C66-2AAE-D36A-6C371BD405E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062929-FF6C-26A0-8581-4EE8ACC844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20D684A-9485-26C0-9A6D-DF0470024F5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3E856AF-2ACE-31FE-BFCB-0AB6BBCEE2A6}"/>
              </a:ext>
            </a:extLst>
          </p:cNvPr>
          <p:cNvSpPr>
            <a:spLocks noGrp="1"/>
          </p:cNvSpPr>
          <p:nvPr>
            <p:ph type="dt" sz="half" idx="10"/>
          </p:nvPr>
        </p:nvSpPr>
        <p:spPr/>
        <p:txBody>
          <a:bodyPr/>
          <a:lstStyle/>
          <a:p>
            <a:fld id="{183E699B-025D-4D90-BB0D-43BB2629EC34}" type="datetimeFigureOut">
              <a:rPr lang="en-US" smtClean="0"/>
              <a:t>6/16/2025</a:t>
            </a:fld>
            <a:endParaRPr lang="en-US"/>
          </a:p>
        </p:txBody>
      </p:sp>
      <p:sp>
        <p:nvSpPr>
          <p:cNvPr id="8" name="Footer Placeholder 7">
            <a:extLst>
              <a:ext uri="{FF2B5EF4-FFF2-40B4-BE49-F238E27FC236}">
                <a16:creationId xmlns:a16="http://schemas.microsoft.com/office/drawing/2014/main" id="{36B0D2CB-FB83-C30D-3104-976759061F0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4E846EB-3490-EBF1-E258-34E16EDB50D7}"/>
              </a:ext>
            </a:extLst>
          </p:cNvPr>
          <p:cNvSpPr>
            <a:spLocks noGrp="1"/>
          </p:cNvSpPr>
          <p:nvPr>
            <p:ph type="sldNum" sz="quarter" idx="12"/>
          </p:nvPr>
        </p:nvSpPr>
        <p:spPr/>
        <p:txBody>
          <a:bodyPr/>
          <a:lstStyle/>
          <a:p>
            <a:fld id="{C435896A-8735-4E8A-BAB2-4502C8B84B8C}" type="slidenum">
              <a:rPr lang="en-US" smtClean="0"/>
              <a:t>‹N›</a:t>
            </a:fld>
            <a:endParaRPr lang="en-US"/>
          </a:p>
        </p:txBody>
      </p:sp>
    </p:spTree>
    <p:extLst>
      <p:ext uri="{BB962C8B-B14F-4D97-AF65-F5344CB8AC3E}">
        <p14:creationId xmlns:p14="http://schemas.microsoft.com/office/powerpoint/2010/main" val="37535304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3B4FA-4C69-F9CF-D973-7923210563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324F918-63A6-E75F-9040-1E0542ADD52B}"/>
              </a:ext>
            </a:extLst>
          </p:cNvPr>
          <p:cNvSpPr>
            <a:spLocks noGrp="1"/>
          </p:cNvSpPr>
          <p:nvPr>
            <p:ph type="dt" sz="half" idx="10"/>
          </p:nvPr>
        </p:nvSpPr>
        <p:spPr/>
        <p:txBody>
          <a:bodyPr/>
          <a:lstStyle/>
          <a:p>
            <a:fld id="{183E699B-025D-4D90-BB0D-43BB2629EC34}" type="datetimeFigureOut">
              <a:rPr lang="en-US" smtClean="0"/>
              <a:t>6/16/2025</a:t>
            </a:fld>
            <a:endParaRPr lang="en-US"/>
          </a:p>
        </p:txBody>
      </p:sp>
      <p:sp>
        <p:nvSpPr>
          <p:cNvPr id="4" name="Footer Placeholder 3">
            <a:extLst>
              <a:ext uri="{FF2B5EF4-FFF2-40B4-BE49-F238E27FC236}">
                <a16:creationId xmlns:a16="http://schemas.microsoft.com/office/drawing/2014/main" id="{E0FC1F67-966F-8154-3AE3-CB1F59FE83A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FDE4473-0065-0B2A-7F1D-83F1A281BE5E}"/>
              </a:ext>
            </a:extLst>
          </p:cNvPr>
          <p:cNvSpPr>
            <a:spLocks noGrp="1"/>
          </p:cNvSpPr>
          <p:nvPr>
            <p:ph type="sldNum" sz="quarter" idx="12"/>
          </p:nvPr>
        </p:nvSpPr>
        <p:spPr/>
        <p:txBody>
          <a:bodyPr/>
          <a:lstStyle/>
          <a:p>
            <a:fld id="{C435896A-8735-4E8A-BAB2-4502C8B84B8C}" type="slidenum">
              <a:rPr lang="en-US" smtClean="0"/>
              <a:t>‹N›</a:t>
            </a:fld>
            <a:endParaRPr lang="en-US"/>
          </a:p>
        </p:txBody>
      </p:sp>
    </p:spTree>
    <p:extLst>
      <p:ext uri="{BB962C8B-B14F-4D97-AF65-F5344CB8AC3E}">
        <p14:creationId xmlns:p14="http://schemas.microsoft.com/office/powerpoint/2010/main" val="4207755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D83511-2A0A-29E3-238B-5970CA30BC2C}"/>
              </a:ext>
            </a:extLst>
          </p:cNvPr>
          <p:cNvSpPr>
            <a:spLocks noGrp="1"/>
          </p:cNvSpPr>
          <p:nvPr>
            <p:ph type="dt" sz="half" idx="10"/>
          </p:nvPr>
        </p:nvSpPr>
        <p:spPr/>
        <p:txBody>
          <a:bodyPr/>
          <a:lstStyle/>
          <a:p>
            <a:fld id="{183E699B-025D-4D90-BB0D-43BB2629EC34}" type="datetimeFigureOut">
              <a:rPr lang="en-US" smtClean="0"/>
              <a:t>6/16/2025</a:t>
            </a:fld>
            <a:endParaRPr lang="en-US"/>
          </a:p>
        </p:txBody>
      </p:sp>
      <p:sp>
        <p:nvSpPr>
          <p:cNvPr id="3" name="Footer Placeholder 2">
            <a:extLst>
              <a:ext uri="{FF2B5EF4-FFF2-40B4-BE49-F238E27FC236}">
                <a16:creationId xmlns:a16="http://schemas.microsoft.com/office/drawing/2014/main" id="{F2DFF1FD-43EA-7BA0-B1B3-DA4451D87E5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CBD3AFF-06F8-FAAC-DB4F-5299B0094DB9}"/>
              </a:ext>
            </a:extLst>
          </p:cNvPr>
          <p:cNvSpPr>
            <a:spLocks noGrp="1"/>
          </p:cNvSpPr>
          <p:nvPr>
            <p:ph type="sldNum" sz="quarter" idx="12"/>
          </p:nvPr>
        </p:nvSpPr>
        <p:spPr/>
        <p:txBody>
          <a:bodyPr/>
          <a:lstStyle/>
          <a:p>
            <a:fld id="{C435896A-8735-4E8A-BAB2-4502C8B84B8C}" type="slidenum">
              <a:rPr lang="en-US" smtClean="0"/>
              <a:t>‹N›</a:t>
            </a:fld>
            <a:endParaRPr lang="en-US"/>
          </a:p>
        </p:txBody>
      </p:sp>
    </p:spTree>
    <p:extLst>
      <p:ext uri="{BB962C8B-B14F-4D97-AF65-F5344CB8AC3E}">
        <p14:creationId xmlns:p14="http://schemas.microsoft.com/office/powerpoint/2010/main" val="3081647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D9EC7-2CA8-79FE-FDDE-A0CE30E743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B76DE0E-A31B-9B49-BCE3-A37F151099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AB5D248-87BC-00D4-20F5-4FAC1BB342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1EDC3C-B18A-D51B-7DA8-026DC13C0165}"/>
              </a:ext>
            </a:extLst>
          </p:cNvPr>
          <p:cNvSpPr>
            <a:spLocks noGrp="1"/>
          </p:cNvSpPr>
          <p:nvPr>
            <p:ph type="dt" sz="half" idx="10"/>
          </p:nvPr>
        </p:nvSpPr>
        <p:spPr/>
        <p:txBody>
          <a:bodyPr/>
          <a:lstStyle/>
          <a:p>
            <a:fld id="{183E699B-025D-4D90-BB0D-43BB2629EC34}" type="datetimeFigureOut">
              <a:rPr lang="en-US" smtClean="0"/>
              <a:t>6/16/2025</a:t>
            </a:fld>
            <a:endParaRPr lang="en-US"/>
          </a:p>
        </p:txBody>
      </p:sp>
      <p:sp>
        <p:nvSpPr>
          <p:cNvPr id="6" name="Footer Placeholder 5">
            <a:extLst>
              <a:ext uri="{FF2B5EF4-FFF2-40B4-BE49-F238E27FC236}">
                <a16:creationId xmlns:a16="http://schemas.microsoft.com/office/drawing/2014/main" id="{BE29219F-B299-D87E-078D-FC075A380B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3AC69D-2F5F-3A32-A763-9FE58566F5C9}"/>
              </a:ext>
            </a:extLst>
          </p:cNvPr>
          <p:cNvSpPr>
            <a:spLocks noGrp="1"/>
          </p:cNvSpPr>
          <p:nvPr>
            <p:ph type="sldNum" sz="quarter" idx="12"/>
          </p:nvPr>
        </p:nvSpPr>
        <p:spPr/>
        <p:txBody>
          <a:bodyPr/>
          <a:lstStyle/>
          <a:p>
            <a:fld id="{C435896A-8735-4E8A-BAB2-4502C8B84B8C}" type="slidenum">
              <a:rPr lang="en-US" smtClean="0"/>
              <a:t>‹N›</a:t>
            </a:fld>
            <a:endParaRPr lang="en-US"/>
          </a:p>
        </p:txBody>
      </p:sp>
    </p:spTree>
    <p:extLst>
      <p:ext uri="{BB962C8B-B14F-4D97-AF65-F5344CB8AC3E}">
        <p14:creationId xmlns:p14="http://schemas.microsoft.com/office/powerpoint/2010/main" val="28247716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E8CE9-0696-5FB8-60D1-2B49AE9586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74B1FCA-3899-5469-7B08-4748D0D96E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5ACE65-10C5-D551-5913-AB34D7CDBF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C3C929-6416-D949-655A-0ADA1AF31ED2}"/>
              </a:ext>
            </a:extLst>
          </p:cNvPr>
          <p:cNvSpPr>
            <a:spLocks noGrp="1"/>
          </p:cNvSpPr>
          <p:nvPr>
            <p:ph type="dt" sz="half" idx="10"/>
          </p:nvPr>
        </p:nvSpPr>
        <p:spPr/>
        <p:txBody>
          <a:bodyPr/>
          <a:lstStyle/>
          <a:p>
            <a:fld id="{183E699B-025D-4D90-BB0D-43BB2629EC34}" type="datetimeFigureOut">
              <a:rPr lang="en-US" smtClean="0"/>
              <a:t>6/16/2025</a:t>
            </a:fld>
            <a:endParaRPr lang="en-US"/>
          </a:p>
        </p:txBody>
      </p:sp>
      <p:sp>
        <p:nvSpPr>
          <p:cNvPr id="6" name="Footer Placeholder 5">
            <a:extLst>
              <a:ext uri="{FF2B5EF4-FFF2-40B4-BE49-F238E27FC236}">
                <a16:creationId xmlns:a16="http://schemas.microsoft.com/office/drawing/2014/main" id="{BE5B9989-24F6-0EA4-8B86-43A38BDC02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1BD10C-8B7B-CA3A-4C19-460052F030E8}"/>
              </a:ext>
            </a:extLst>
          </p:cNvPr>
          <p:cNvSpPr>
            <a:spLocks noGrp="1"/>
          </p:cNvSpPr>
          <p:nvPr>
            <p:ph type="sldNum" sz="quarter" idx="12"/>
          </p:nvPr>
        </p:nvSpPr>
        <p:spPr/>
        <p:txBody>
          <a:bodyPr/>
          <a:lstStyle/>
          <a:p>
            <a:fld id="{C435896A-8735-4E8A-BAB2-4502C8B84B8C}" type="slidenum">
              <a:rPr lang="en-US" smtClean="0"/>
              <a:t>‹N›</a:t>
            </a:fld>
            <a:endParaRPr lang="en-US"/>
          </a:p>
        </p:txBody>
      </p:sp>
    </p:spTree>
    <p:extLst>
      <p:ext uri="{BB962C8B-B14F-4D97-AF65-F5344CB8AC3E}">
        <p14:creationId xmlns:p14="http://schemas.microsoft.com/office/powerpoint/2010/main" val="3545184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B9C676-4079-4B88-C812-24DDA87841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6FAF02-4F13-F349-634C-96873C52A0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549622-D70B-EF83-14CE-A71C6BD0AF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3E699B-025D-4D90-BB0D-43BB2629EC34}" type="datetimeFigureOut">
              <a:rPr lang="en-US" smtClean="0"/>
              <a:t>6/16/2025</a:t>
            </a:fld>
            <a:endParaRPr lang="en-US"/>
          </a:p>
        </p:txBody>
      </p:sp>
      <p:sp>
        <p:nvSpPr>
          <p:cNvPr id="5" name="Footer Placeholder 4">
            <a:extLst>
              <a:ext uri="{FF2B5EF4-FFF2-40B4-BE49-F238E27FC236}">
                <a16:creationId xmlns:a16="http://schemas.microsoft.com/office/drawing/2014/main" id="{DBE0BBE6-5F6C-1B10-171F-316D55D630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7248100-021D-C1DD-9001-B125AB1370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35896A-8735-4E8A-BAB2-4502C8B84B8C}" type="slidenum">
              <a:rPr lang="en-US" smtClean="0"/>
              <a:t>‹N›</a:t>
            </a:fld>
            <a:endParaRPr lang="en-US"/>
          </a:p>
        </p:txBody>
      </p:sp>
    </p:spTree>
    <p:extLst>
      <p:ext uri="{BB962C8B-B14F-4D97-AF65-F5344CB8AC3E}">
        <p14:creationId xmlns:p14="http://schemas.microsoft.com/office/powerpoint/2010/main" val="427853536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svg"/><Relationship Id="rId12"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38.png"/><Relationship Id="rId18" Type="http://schemas.openxmlformats.org/officeDocument/2006/relationships/image" Target="../media/image40.png"/><Relationship Id="rId3" Type="http://schemas.openxmlformats.org/officeDocument/2006/relationships/image" Target="../media/image9.png"/><Relationship Id="rId21" Type="http://schemas.openxmlformats.org/officeDocument/2006/relationships/hyperlink" Target="https://doi.org/10.11648/j.jps.20150303.13" TargetMode="External"/><Relationship Id="rId7" Type="http://schemas.openxmlformats.org/officeDocument/2006/relationships/image" Target="../media/image3.png"/><Relationship Id="rId12" Type="http://schemas.openxmlformats.org/officeDocument/2006/relationships/image" Target="../media/image37.png"/><Relationship Id="rId17" Type="http://schemas.openxmlformats.org/officeDocument/2006/relationships/image" Target="../media/image39.jpg"/><Relationship Id="rId2" Type="http://schemas.openxmlformats.org/officeDocument/2006/relationships/notesSlide" Target="../notesSlides/notesSlide10.xml"/><Relationship Id="rId16" Type="http://schemas.openxmlformats.org/officeDocument/2006/relationships/image" Target="../media/image28.png"/><Relationship Id="rId20" Type="http://schemas.openxmlformats.org/officeDocument/2006/relationships/hyperlink" Target="https://doi.org/10.1016/j.jfca.2024.106456" TargetMode="Externa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9.jpg"/><Relationship Id="rId5" Type="http://schemas.openxmlformats.org/officeDocument/2006/relationships/image" Target="../media/image17.svg"/><Relationship Id="rId15" Type="http://schemas.openxmlformats.org/officeDocument/2006/relationships/image" Target="../media/image27.jpg"/><Relationship Id="rId23" Type="http://schemas.openxmlformats.org/officeDocument/2006/relationships/image" Target="../media/image13.svg"/><Relationship Id="rId10" Type="http://schemas.openxmlformats.org/officeDocument/2006/relationships/image" Target="../media/image18.png"/><Relationship Id="rId19" Type="http://schemas.openxmlformats.org/officeDocument/2006/relationships/hyperlink" Target="https://doi.org/10.1021/jf3034978" TargetMode="External"/><Relationship Id="rId4" Type="http://schemas.openxmlformats.org/officeDocument/2006/relationships/image" Target="../media/image16.png"/><Relationship Id="rId9" Type="http://schemas.openxmlformats.org/officeDocument/2006/relationships/image" Target="../media/image5.svg"/><Relationship Id="rId14" Type="http://schemas.microsoft.com/office/2007/relationships/hdphoto" Target="../media/hdphoto2.wdp"/><Relationship Id="rId22"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18.png"/><Relationship Id="rId3" Type="http://schemas.openxmlformats.org/officeDocument/2006/relationships/image" Target="../media/image9.png"/><Relationship Id="rId7" Type="http://schemas.openxmlformats.org/officeDocument/2006/relationships/image" Target="../media/image16.png"/><Relationship Id="rId12" Type="http://schemas.openxmlformats.org/officeDocument/2006/relationships/image" Target="../media/image5.svg"/><Relationship Id="rId17" Type="http://schemas.openxmlformats.org/officeDocument/2006/relationships/image" Target="../media/image13.svg"/><Relationship Id="rId2" Type="http://schemas.openxmlformats.org/officeDocument/2006/relationships/notesSlide" Target="../notesSlides/notesSlide11.xml"/><Relationship Id="rId16"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4.png"/><Relationship Id="rId5" Type="http://schemas.openxmlformats.org/officeDocument/2006/relationships/image" Target="../media/image24.jpg"/><Relationship Id="rId15" Type="http://schemas.openxmlformats.org/officeDocument/2006/relationships/image" Target="../media/image41.jpg"/><Relationship Id="rId10" Type="http://schemas.openxmlformats.org/officeDocument/2006/relationships/image" Target="../media/image3.png"/><Relationship Id="rId4" Type="http://schemas.openxmlformats.org/officeDocument/2006/relationships/image" Target="../media/image23.png"/><Relationship Id="rId9" Type="http://schemas.openxmlformats.org/officeDocument/2006/relationships/image" Target="../media/image6.png"/><Relationship Id="rId14" Type="http://schemas.openxmlformats.org/officeDocument/2006/relationships/image" Target="../media/image19.jpg"/></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8.png"/><Relationship Id="rId18" Type="http://schemas.openxmlformats.org/officeDocument/2006/relationships/image" Target="../media/image43.png"/><Relationship Id="rId3" Type="http://schemas.openxmlformats.org/officeDocument/2006/relationships/image" Target="../media/image42.png"/><Relationship Id="rId21" Type="http://schemas.openxmlformats.org/officeDocument/2006/relationships/hyperlink" Target="https://doi.org/10.2903/j.efsa.2019.5716" TargetMode="External"/><Relationship Id="rId7" Type="http://schemas.openxmlformats.org/officeDocument/2006/relationships/image" Target="../media/image6.png"/><Relationship Id="rId12" Type="http://schemas.openxmlformats.org/officeDocument/2006/relationships/image" Target="../media/image19.jpg"/><Relationship Id="rId17" Type="http://schemas.microsoft.com/office/2007/relationships/hdphoto" Target="../media/hdphoto1.wdp"/><Relationship Id="rId2" Type="http://schemas.openxmlformats.org/officeDocument/2006/relationships/notesSlide" Target="../notesSlides/notesSlide12.xml"/><Relationship Id="rId16" Type="http://schemas.openxmlformats.org/officeDocument/2006/relationships/image" Target="../media/image31.png"/><Relationship Id="rId20"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17.svg"/><Relationship Id="rId11" Type="http://schemas.openxmlformats.org/officeDocument/2006/relationships/image" Target="../media/image18.png"/><Relationship Id="rId24" Type="http://schemas.openxmlformats.org/officeDocument/2006/relationships/image" Target="../media/image13.svg"/><Relationship Id="rId5" Type="http://schemas.openxmlformats.org/officeDocument/2006/relationships/image" Target="../media/image16.png"/><Relationship Id="rId15" Type="http://schemas.openxmlformats.org/officeDocument/2006/relationships/image" Target="../media/image39.jpg"/><Relationship Id="rId23" Type="http://schemas.openxmlformats.org/officeDocument/2006/relationships/image" Target="../media/image12.png"/><Relationship Id="rId10" Type="http://schemas.openxmlformats.org/officeDocument/2006/relationships/image" Target="../media/image5.svg"/><Relationship Id="rId19" Type="http://schemas.openxmlformats.org/officeDocument/2006/relationships/image" Target="../media/image44.png"/><Relationship Id="rId4" Type="http://schemas.openxmlformats.org/officeDocument/2006/relationships/image" Target="../media/image9.png"/><Relationship Id="rId9" Type="http://schemas.openxmlformats.org/officeDocument/2006/relationships/image" Target="../media/image4.png"/><Relationship Id="rId14" Type="http://schemas.openxmlformats.org/officeDocument/2006/relationships/image" Target="../media/image27.jpg"/><Relationship Id="rId22" Type="http://schemas.openxmlformats.org/officeDocument/2006/relationships/hyperlink" Target="https://doi.org/10.1007/s11882-024-01165-7"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9.jpg"/><Relationship Id="rId18" Type="http://schemas.openxmlformats.org/officeDocument/2006/relationships/image" Target="../media/image47.png"/><Relationship Id="rId3" Type="http://schemas.openxmlformats.org/officeDocument/2006/relationships/image" Target="../media/image12.png"/><Relationship Id="rId21" Type="http://schemas.openxmlformats.org/officeDocument/2006/relationships/hyperlink" Target="https://www.allergome.org/index.php" TargetMode="External"/><Relationship Id="rId7" Type="http://schemas.openxmlformats.org/officeDocument/2006/relationships/image" Target="../media/image17.svg"/><Relationship Id="rId12" Type="http://schemas.openxmlformats.org/officeDocument/2006/relationships/image" Target="../media/image18.png"/><Relationship Id="rId17" Type="http://schemas.openxmlformats.org/officeDocument/2006/relationships/image" Target="../media/image27.jpg"/><Relationship Id="rId2" Type="http://schemas.openxmlformats.org/officeDocument/2006/relationships/notesSlide" Target="../notesSlides/notesSlide13.xml"/><Relationship Id="rId16" Type="http://schemas.openxmlformats.org/officeDocument/2006/relationships/image" Target="../media/image46.tif"/><Relationship Id="rId20"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5.svg"/><Relationship Id="rId5" Type="http://schemas.openxmlformats.org/officeDocument/2006/relationships/image" Target="../media/image9.png"/><Relationship Id="rId15" Type="http://schemas.openxmlformats.org/officeDocument/2006/relationships/image" Target="../media/image45.tif"/><Relationship Id="rId10" Type="http://schemas.openxmlformats.org/officeDocument/2006/relationships/image" Target="../media/image4.png"/><Relationship Id="rId19" Type="http://schemas.openxmlformats.org/officeDocument/2006/relationships/image" Target="../media/image48.png"/><Relationship Id="rId4" Type="http://schemas.openxmlformats.org/officeDocument/2006/relationships/image" Target="../media/image13.svg"/><Relationship Id="rId9" Type="http://schemas.openxmlformats.org/officeDocument/2006/relationships/image" Target="../media/image3.png"/><Relationship Id="rId14" Type="http://schemas.openxmlformats.org/officeDocument/2006/relationships/image" Target="../media/image43.png"/></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9.jpg"/><Relationship Id="rId18" Type="http://schemas.microsoft.com/office/2007/relationships/hdphoto" Target="../media/hdphoto4.wdp"/><Relationship Id="rId3" Type="http://schemas.openxmlformats.org/officeDocument/2006/relationships/image" Target="../media/image12.png"/><Relationship Id="rId21" Type="http://schemas.openxmlformats.org/officeDocument/2006/relationships/image" Target="../media/image47.png"/><Relationship Id="rId7" Type="http://schemas.openxmlformats.org/officeDocument/2006/relationships/image" Target="../media/image17.svg"/><Relationship Id="rId12" Type="http://schemas.openxmlformats.org/officeDocument/2006/relationships/image" Target="../media/image18.png"/><Relationship Id="rId17" Type="http://schemas.openxmlformats.org/officeDocument/2006/relationships/image" Target="../media/image51.png"/><Relationship Id="rId2" Type="http://schemas.openxmlformats.org/officeDocument/2006/relationships/notesSlide" Target="../notesSlides/notesSlide14.xml"/><Relationship Id="rId16" Type="http://schemas.microsoft.com/office/2007/relationships/hdphoto" Target="../media/hdphoto3.wdp"/><Relationship Id="rId20"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5.svg"/><Relationship Id="rId5" Type="http://schemas.openxmlformats.org/officeDocument/2006/relationships/image" Target="../media/image9.png"/><Relationship Id="rId15" Type="http://schemas.openxmlformats.org/officeDocument/2006/relationships/image" Target="../media/image50.png"/><Relationship Id="rId23" Type="http://schemas.openxmlformats.org/officeDocument/2006/relationships/image" Target="../media/image52.png"/><Relationship Id="rId10" Type="http://schemas.openxmlformats.org/officeDocument/2006/relationships/image" Target="../media/image4.png"/><Relationship Id="rId19" Type="http://schemas.openxmlformats.org/officeDocument/2006/relationships/image" Target="../media/image28.png"/><Relationship Id="rId4" Type="http://schemas.openxmlformats.org/officeDocument/2006/relationships/image" Target="../media/image13.svg"/><Relationship Id="rId9" Type="http://schemas.openxmlformats.org/officeDocument/2006/relationships/image" Target="../media/image3.png"/><Relationship Id="rId14" Type="http://schemas.openxmlformats.org/officeDocument/2006/relationships/image" Target="../media/image44.png"/><Relationship Id="rId22" Type="http://schemas.openxmlformats.org/officeDocument/2006/relationships/hyperlink" Target="https://www.allergome.org/index.php"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9.png"/><Relationship Id="rId3" Type="http://schemas.openxmlformats.org/officeDocument/2006/relationships/image" Target="../media/image53.png"/><Relationship Id="rId7" Type="http://schemas.openxmlformats.org/officeDocument/2006/relationships/image" Target="../media/image6.png"/><Relationship Id="rId12"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7.svg"/><Relationship Id="rId11" Type="http://schemas.openxmlformats.org/officeDocument/2006/relationships/image" Target="../media/image18.png"/><Relationship Id="rId5" Type="http://schemas.openxmlformats.org/officeDocument/2006/relationships/image" Target="../media/image16.png"/><Relationship Id="rId10" Type="http://schemas.openxmlformats.org/officeDocument/2006/relationships/image" Target="../media/image5.svg"/><Relationship Id="rId4" Type="http://schemas.openxmlformats.org/officeDocument/2006/relationships/image" Target="../media/image54.svg"/><Relationship Id="rId9"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hyperlink" Target="mailto:kelly.bugatti@unipr.it" TargetMode="External"/><Relationship Id="rId13" Type="http://schemas.openxmlformats.org/officeDocument/2006/relationships/image" Target="../media/image4.png"/><Relationship Id="rId3" Type="http://schemas.openxmlformats.org/officeDocument/2006/relationships/image" Target="../media/image56.png"/><Relationship Id="rId7" Type="http://schemas.openxmlformats.org/officeDocument/2006/relationships/hyperlink" Target="mailto:sara.cutroneo@unipr.it" TargetMode="External"/><Relationship Id="rId12" Type="http://schemas.openxmlformats.org/officeDocument/2006/relationships/image" Target="../media/image3.png"/><Relationship Id="rId2" Type="http://schemas.openxmlformats.org/officeDocument/2006/relationships/image" Target="../media/image55.png"/><Relationship Id="rId16" Type="http://schemas.openxmlformats.org/officeDocument/2006/relationships/hyperlink" Target="mailto:luisa.calcinai@unipr.it" TargetMode="External"/><Relationship Id="rId1" Type="http://schemas.openxmlformats.org/officeDocument/2006/relationships/slideLayout" Target="../slideLayouts/slideLayout2.xml"/><Relationship Id="rId6" Type="http://schemas.openxmlformats.org/officeDocument/2006/relationships/hyperlink" Target="mailto:barbara.prandi@unipr.it" TargetMode="External"/><Relationship Id="rId11" Type="http://schemas.openxmlformats.org/officeDocument/2006/relationships/image" Target="../media/image59.png"/><Relationship Id="rId5" Type="http://schemas.openxmlformats.org/officeDocument/2006/relationships/hyperlink" Target="mailto:tullia.tedeschi@unipr.it" TargetMode="External"/><Relationship Id="rId15" Type="http://schemas.openxmlformats.org/officeDocument/2006/relationships/image" Target="../media/image9.png"/><Relationship Id="rId10" Type="http://schemas.openxmlformats.org/officeDocument/2006/relationships/image" Target="../media/image58.png"/><Relationship Id="rId4" Type="http://schemas.openxmlformats.org/officeDocument/2006/relationships/image" Target="../media/image57.svg"/><Relationship Id="rId9" Type="http://schemas.openxmlformats.org/officeDocument/2006/relationships/image" Target="../media/image19.jpg"/><Relationship Id="rId14" Type="http://schemas.openxmlformats.org/officeDocument/2006/relationships/image" Target="../media/image5.svg"/></Relationships>
</file>

<file path=ppt/slides/_rels/slide2.xml.rels><?xml version="1.0" encoding="UTF-8" standalone="yes"?>
<Relationships xmlns="http://schemas.openxmlformats.org/package/2006/relationships"><Relationship Id="rId8" Type="http://schemas.openxmlformats.org/officeDocument/2006/relationships/hyperlink" Target="https://doi.org/10.3390/foods6070053" TargetMode="External"/><Relationship Id="rId13" Type="http://schemas.openxmlformats.org/officeDocument/2006/relationships/image" Target="../media/image3.png"/><Relationship Id="rId3" Type="http://schemas.openxmlformats.org/officeDocument/2006/relationships/image" Target="../media/image12.png"/><Relationship Id="rId7" Type="http://schemas.openxmlformats.org/officeDocument/2006/relationships/hyperlink" Target="https://data.europa.eu/doi/10.2861/999488" TargetMode="External"/><Relationship Id="rId12" Type="http://schemas.openxmlformats.org/officeDocument/2006/relationships/image" Target="../media/image6.png"/><Relationship Id="rId17" Type="http://schemas.openxmlformats.org/officeDocument/2006/relationships/image" Target="../media/image19.jpg"/><Relationship Id="rId2" Type="http://schemas.openxmlformats.org/officeDocument/2006/relationships/notesSlide" Target="../notesSlides/notesSlide2.xml"/><Relationship Id="rId16"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15.svg"/><Relationship Id="rId11" Type="http://schemas.openxmlformats.org/officeDocument/2006/relationships/image" Target="../media/image17.svg"/><Relationship Id="rId5" Type="http://schemas.openxmlformats.org/officeDocument/2006/relationships/image" Target="../media/image14.png"/><Relationship Id="rId15" Type="http://schemas.openxmlformats.org/officeDocument/2006/relationships/image" Target="../media/image5.svg"/><Relationship Id="rId10" Type="http://schemas.openxmlformats.org/officeDocument/2006/relationships/image" Target="../media/image16.png"/><Relationship Id="rId4" Type="http://schemas.openxmlformats.org/officeDocument/2006/relationships/image" Target="../media/image13.svg"/><Relationship Id="rId9" Type="http://schemas.openxmlformats.org/officeDocument/2006/relationships/image" Target="../media/image9.png"/><Relationship Id="rId1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18.png"/><Relationship Id="rId3" Type="http://schemas.openxmlformats.org/officeDocument/2006/relationships/image" Target="../media/image20.png"/><Relationship Id="rId7" Type="http://schemas.openxmlformats.org/officeDocument/2006/relationships/image" Target="../media/image16.png"/><Relationship Id="rId12" Type="http://schemas.openxmlformats.org/officeDocument/2006/relationships/image" Target="../media/image5.svg"/><Relationship Id="rId2" Type="http://schemas.openxmlformats.org/officeDocument/2006/relationships/notesSlide" Target="../notesSlides/notesSlide3.xml"/><Relationship Id="rId16" Type="http://schemas.openxmlformats.org/officeDocument/2006/relationships/image" Target="../media/image13.sv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4.png"/><Relationship Id="rId5" Type="http://schemas.openxmlformats.org/officeDocument/2006/relationships/image" Target="../media/image22.png"/><Relationship Id="rId15" Type="http://schemas.openxmlformats.org/officeDocument/2006/relationships/image" Target="../media/image12.png"/><Relationship Id="rId10" Type="http://schemas.openxmlformats.org/officeDocument/2006/relationships/image" Target="../media/image3.png"/><Relationship Id="rId4" Type="http://schemas.openxmlformats.org/officeDocument/2006/relationships/image" Target="../media/image21.svg"/><Relationship Id="rId9" Type="http://schemas.openxmlformats.org/officeDocument/2006/relationships/image" Target="../media/image6.png"/><Relationship Id="rId14" Type="http://schemas.openxmlformats.org/officeDocument/2006/relationships/image" Target="../media/image19.jpg"/></Relationships>
</file>

<file path=ppt/slides/_rels/slide4.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18.png"/><Relationship Id="rId3" Type="http://schemas.openxmlformats.org/officeDocument/2006/relationships/image" Target="../media/image9.png"/><Relationship Id="rId7" Type="http://schemas.openxmlformats.org/officeDocument/2006/relationships/image" Target="../media/image16.png"/><Relationship Id="rId12" Type="http://schemas.openxmlformats.org/officeDocument/2006/relationships/image" Target="../media/image5.svg"/><Relationship Id="rId2" Type="http://schemas.openxmlformats.org/officeDocument/2006/relationships/notesSlide" Target="../notesSlides/notesSlide4.xml"/><Relationship Id="rId16" Type="http://schemas.openxmlformats.org/officeDocument/2006/relationships/image" Target="../media/image13.sv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4.png"/><Relationship Id="rId5" Type="http://schemas.openxmlformats.org/officeDocument/2006/relationships/image" Target="../media/image24.jpg"/><Relationship Id="rId15" Type="http://schemas.openxmlformats.org/officeDocument/2006/relationships/image" Target="../media/image12.png"/><Relationship Id="rId10" Type="http://schemas.openxmlformats.org/officeDocument/2006/relationships/image" Target="../media/image3.png"/><Relationship Id="rId4" Type="http://schemas.openxmlformats.org/officeDocument/2006/relationships/image" Target="../media/image23.png"/><Relationship Id="rId9" Type="http://schemas.openxmlformats.org/officeDocument/2006/relationships/image" Target="../media/image6.png"/><Relationship Id="rId14" Type="http://schemas.openxmlformats.org/officeDocument/2006/relationships/image" Target="../media/image19.jpg"/></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3.png"/><Relationship Id="rId18" Type="http://schemas.openxmlformats.org/officeDocument/2006/relationships/hyperlink" Target="https://doi.org/10.2903/j.efsa.2019.5716" TargetMode="External"/><Relationship Id="rId3" Type="http://schemas.openxmlformats.org/officeDocument/2006/relationships/image" Target="../media/image12.png"/><Relationship Id="rId7" Type="http://schemas.openxmlformats.org/officeDocument/2006/relationships/image" Target="../media/image6.png"/><Relationship Id="rId12" Type="http://schemas.openxmlformats.org/officeDocument/2006/relationships/image" Target="../media/image9.png"/><Relationship Id="rId17" Type="http://schemas.openxmlformats.org/officeDocument/2006/relationships/image" Target="../media/image28.png"/><Relationship Id="rId2" Type="http://schemas.openxmlformats.org/officeDocument/2006/relationships/notesSlide" Target="../notesSlides/notesSlide5.xml"/><Relationship Id="rId16" Type="http://schemas.openxmlformats.org/officeDocument/2006/relationships/image" Target="../media/image27.jpg"/><Relationship Id="rId20" Type="http://schemas.openxmlformats.org/officeDocument/2006/relationships/image" Target="../media/image29.emf"/><Relationship Id="rId1" Type="http://schemas.openxmlformats.org/officeDocument/2006/relationships/slideLayout" Target="../slideLayouts/slideLayout2.xml"/><Relationship Id="rId6" Type="http://schemas.openxmlformats.org/officeDocument/2006/relationships/image" Target="../media/image17.svg"/><Relationship Id="rId11" Type="http://schemas.openxmlformats.org/officeDocument/2006/relationships/image" Target="../media/image18.png"/><Relationship Id="rId5" Type="http://schemas.openxmlformats.org/officeDocument/2006/relationships/image" Target="../media/image16.png"/><Relationship Id="rId15" Type="http://schemas.openxmlformats.org/officeDocument/2006/relationships/image" Target="../media/image19.jpg"/><Relationship Id="rId10" Type="http://schemas.openxmlformats.org/officeDocument/2006/relationships/image" Target="../media/image5.svg"/><Relationship Id="rId19" Type="http://schemas.openxmlformats.org/officeDocument/2006/relationships/hyperlink" Target="https://doi.org/10.1002/9781119946083.ch3" TargetMode="External"/><Relationship Id="rId4" Type="http://schemas.openxmlformats.org/officeDocument/2006/relationships/image" Target="../media/image13.svg"/><Relationship Id="rId9" Type="http://schemas.openxmlformats.org/officeDocument/2006/relationships/image" Target="../media/image4.png"/><Relationship Id="rId14"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5.svg"/><Relationship Id="rId18" Type="http://schemas.openxmlformats.org/officeDocument/2006/relationships/image" Target="../media/image30.png"/><Relationship Id="rId3" Type="http://schemas.openxmlformats.org/officeDocument/2006/relationships/image" Target="../media/image12.png"/><Relationship Id="rId21" Type="http://schemas.openxmlformats.org/officeDocument/2006/relationships/image" Target="../media/image32.png"/><Relationship Id="rId7" Type="http://schemas.openxmlformats.org/officeDocument/2006/relationships/image" Target="../media/image9.png"/><Relationship Id="rId12" Type="http://schemas.openxmlformats.org/officeDocument/2006/relationships/image" Target="../media/image4.png"/><Relationship Id="rId17" Type="http://schemas.openxmlformats.org/officeDocument/2006/relationships/image" Target="../media/image28.png"/><Relationship Id="rId2" Type="http://schemas.openxmlformats.org/officeDocument/2006/relationships/notesSlide" Target="../notesSlides/notesSlide6.xml"/><Relationship Id="rId16" Type="http://schemas.openxmlformats.org/officeDocument/2006/relationships/image" Target="../media/image27.jpg"/><Relationship Id="rId20" Type="http://schemas.microsoft.com/office/2007/relationships/hdphoto" Target="../media/hdphoto1.wdp"/><Relationship Id="rId1" Type="http://schemas.openxmlformats.org/officeDocument/2006/relationships/slideLayout" Target="../slideLayouts/slideLayout2.xml"/><Relationship Id="rId6" Type="http://schemas.openxmlformats.org/officeDocument/2006/relationships/image" Target="../media/image21.svg"/><Relationship Id="rId11" Type="http://schemas.openxmlformats.org/officeDocument/2006/relationships/image" Target="../media/image3.png"/><Relationship Id="rId5" Type="http://schemas.openxmlformats.org/officeDocument/2006/relationships/image" Target="../media/image20.png"/><Relationship Id="rId15" Type="http://schemas.openxmlformats.org/officeDocument/2006/relationships/image" Target="../media/image19.jpg"/><Relationship Id="rId10" Type="http://schemas.openxmlformats.org/officeDocument/2006/relationships/image" Target="../media/image6.png"/><Relationship Id="rId19" Type="http://schemas.openxmlformats.org/officeDocument/2006/relationships/image" Target="../media/image31.png"/><Relationship Id="rId4" Type="http://schemas.openxmlformats.org/officeDocument/2006/relationships/image" Target="../media/image13.svg"/><Relationship Id="rId9" Type="http://schemas.openxmlformats.org/officeDocument/2006/relationships/image" Target="../media/image17.svg"/><Relationship Id="rId1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28.png"/><Relationship Id="rId3" Type="http://schemas.openxmlformats.org/officeDocument/2006/relationships/image" Target="../media/image9.png"/><Relationship Id="rId7" Type="http://schemas.openxmlformats.org/officeDocument/2006/relationships/image" Target="../media/image3.png"/><Relationship Id="rId12" Type="http://schemas.openxmlformats.org/officeDocument/2006/relationships/image" Target="../media/image27.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9.jpg"/><Relationship Id="rId5" Type="http://schemas.openxmlformats.org/officeDocument/2006/relationships/image" Target="../media/image17.svg"/><Relationship Id="rId1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6.png"/><Relationship Id="rId9" Type="http://schemas.openxmlformats.org/officeDocument/2006/relationships/image" Target="../media/image5.svg"/><Relationship Id="rId1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33.png"/><Relationship Id="rId3" Type="http://schemas.openxmlformats.org/officeDocument/2006/relationships/image" Target="../media/image9.png"/><Relationship Id="rId7" Type="http://schemas.openxmlformats.org/officeDocument/2006/relationships/image" Target="../media/image3.png"/><Relationship Id="rId12" Type="http://schemas.openxmlformats.org/officeDocument/2006/relationships/image" Target="../media/image27.jpg"/><Relationship Id="rId17" Type="http://schemas.openxmlformats.org/officeDocument/2006/relationships/image" Target="../media/image35.svg"/><Relationship Id="rId2" Type="http://schemas.openxmlformats.org/officeDocument/2006/relationships/notesSlide" Target="../notesSlides/notesSlide8.xml"/><Relationship Id="rId16"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9.jpg"/><Relationship Id="rId5" Type="http://schemas.openxmlformats.org/officeDocument/2006/relationships/image" Target="../media/image17.svg"/><Relationship Id="rId1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6.png"/><Relationship Id="rId9" Type="http://schemas.openxmlformats.org/officeDocument/2006/relationships/image" Target="../media/image5.svg"/><Relationship Id="rId1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9.jpg"/><Relationship Id="rId3" Type="http://schemas.openxmlformats.org/officeDocument/2006/relationships/image" Target="../media/image12.png"/><Relationship Id="rId7" Type="http://schemas.openxmlformats.org/officeDocument/2006/relationships/image" Target="../media/image17.svg"/><Relationship Id="rId12" Type="http://schemas.openxmlformats.org/officeDocument/2006/relationships/image" Target="../media/image18.png"/><Relationship Id="rId17" Type="http://schemas.openxmlformats.org/officeDocument/2006/relationships/image" Target="../media/image35.svg"/><Relationship Id="rId2" Type="http://schemas.openxmlformats.org/officeDocument/2006/relationships/notesSlide" Target="../notesSlides/notesSlide9.xml"/><Relationship Id="rId16"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5.svg"/><Relationship Id="rId5" Type="http://schemas.openxmlformats.org/officeDocument/2006/relationships/image" Target="../media/image9.png"/><Relationship Id="rId15" Type="http://schemas.openxmlformats.org/officeDocument/2006/relationships/image" Target="../media/image36.png"/><Relationship Id="rId10" Type="http://schemas.openxmlformats.org/officeDocument/2006/relationships/image" Target="../media/image4.png"/><Relationship Id="rId4" Type="http://schemas.openxmlformats.org/officeDocument/2006/relationships/image" Target="../media/image13.svg"/><Relationship Id="rId9" Type="http://schemas.openxmlformats.org/officeDocument/2006/relationships/image" Target="../media/image3.png"/><Relationship Id="rId1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44D55106-BFCF-3220-3230-6A442C6895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8546" y="-5470"/>
            <a:ext cx="12192000" cy="6858000"/>
          </a:xfrm>
          <a:prstGeom prst="rect">
            <a:avLst/>
          </a:prstGeom>
        </p:spPr>
      </p:pic>
      <p:pic>
        <p:nvPicPr>
          <p:cNvPr id="4" name="Picture 3" descr="Logo&#10;&#10;Description automatically generated">
            <a:extLst>
              <a:ext uri="{FF2B5EF4-FFF2-40B4-BE49-F238E27FC236}">
                <a16:creationId xmlns:a16="http://schemas.microsoft.com/office/drawing/2014/main" id="{6563182E-0C5C-619C-8FBB-8A60987116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07816" y="6102157"/>
            <a:ext cx="1472737" cy="486003"/>
          </a:xfrm>
          <a:prstGeom prst="rect">
            <a:avLst/>
          </a:prstGeom>
        </p:spPr>
      </p:pic>
      <p:pic>
        <p:nvPicPr>
          <p:cNvPr id="5" name="Graphic 4">
            <a:extLst>
              <a:ext uri="{FF2B5EF4-FFF2-40B4-BE49-F238E27FC236}">
                <a16:creationId xmlns:a16="http://schemas.microsoft.com/office/drawing/2014/main" id="{2338394A-8EB3-2990-1D79-3777FFAAF73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00511" y="6041513"/>
            <a:ext cx="892646" cy="607292"/>
          </a:xfrm>
          <a:prstGeom prst="rect">
            <a:avLst/>
          </a:prstGeom>
        </p:spPr>
      </p:pic>
      <p:sp>
        <p:nvSpPr>
          <p:cNvPr id="6" name="TextBox 5">
            <a:extLst>
              <a:ext uri="{FF2B5EF4-FFF2-40B4-BE49-F238E27FC236}">
                <a16:creationId xmlns:a16="http://schemas.microsoft.com/office/drawing/2014/main" id="{94A13272-354D-AFC9-5E08-7A07D1502CDB}"/>
              </a:ext>
            </a:extLst>
          </p:cNvPr>
          <p:cNvSpPr txBox="1"/>
          <p:nvPr/>
        </p:nvSpPr>
        <p:spPr>
          <a:xfrm>
            <a:off x="1277659" y="6052836"/>
            <a:ext cx="188729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PRIMA programme is supported under Horizon 2020, the European Union’s Framework Programme for Research and Innovation</a:t>
            </a:r>
            <a:r>
              <a:rPr kumimoji="0" lang="it-IT"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descr="Logo&#10;&#10;Description automatically generated">
            <a:extLst>
              <a:ext uri="{FF2B5EF4-FFF2-40B4-BE49-F238E27FC236}">
                <a16:creationId xmlns:a16="http://schemas.microsoft.com/office/drawing/2014/main" id="{370A1F66-B317-6588-D629-785AB226D19F}"/>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152353" y="6102157"/>
            <a:ext cx="1887294" cy="486003"/>
          </a:xfrm>
          <a:prstGeom prst="rect">
            <a:avLst/>
          </a:prstGeom>
        </p:spPr>
      </p:pic>
      <p:pic>
        <p:nvPicPr>
          <p:cNvPr id="9" name="Graphic 8">
            <a:extLst>
              <a:ext uri="{FF2B5EF4-FFF2-40B4-BE49-F238E27FC236}">
                <a16:creationId xmlns:a16="http://schemas.microsoft.com/office/drawing/2014/main" id="{159D67B4-05A2-1325-1116-21940BEA267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018029" y="965836"/>
            <a:ext cx="4155941" cy="4791048"/>
          </a:xfrm>
          <a:prstGeom prst="rect">
            <a:avLst/>
          </a:prstGeom>
        </p:spPr>
      </p:pic>
      <p:pic>
        <p:nvPicPr>
          <p:cNvPr id="3" name="Immagine 2" descr="Immagine che contiene testo, edificio, casa, cielo&#10;&#10;Il contenuto generato dall'IA potrebbe non essere corretto.">
            <a:extLst>
              <a:ext uri="{FF2B5EF4-FFF2-40B4-BE49-F238E27FC236}">
                <a16:creationId xmlns:a16="http://schemas.microsoft.com/office/drawing/2014/main" id="{C3B43904-2954-BD0E-5E33-C6827E1756E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4468" y="110944"/>
            <a:ext cx="3704329" cy="1938599"/>
          </a:xfrm>
          <a:prstGeom prst="rect">
            <a:avLst/>
          </a:prstGeom>
        </p:spPr>
      </p:pic>
      <p:sp>
        <p:nvSpPr>
          <p:cNvPr id="8" name="Rettangolo 7">
            <a:extLst>
              <a:ext uri="{FF2B5EF4-FFF2-40B4-BE49-F238E27FC236}">
                <a16:creationId xmlns:a16="http://schemas.microsoft.com/office/drawing/2014/main" id="{980F63D9-D6FD-4990-793D-A072DB811260}"/>
              </a:ext>
            </a:extLst>
          </p:cNvPr>
          <p:cNvSpPr/>
          <p:nvPr/>
        </p:nvSpPr>
        <p:spPr>
          <a:xfrm>
            <a:off x="8599844" y="110944"/>
            <a:ext cx="3357688" cy="19385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10" name="Immagine 9" descr="Immagine che contiene testo, Carattere, pianta&#10;&#10;Descrizione generata automaticamente">
            <a:extLst>
              <a:ext uri="{FF2B5EF4-FFF2-40B4-BE49-F238E27FC236}">
                <a16:creationId xmlns:a16="http://schemas.microsoft.com/office/drawing/2014/main" id="{9CF24A40-3F4E-4F82-3582-C065DCF17AB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456668" y="415750"/>
            <a:ext cx="1470288" cy="1141446"/>
          </a:xfrm>
          <a:prstGeom prst="rect">
            <a:avLst/>
          </a:prstGeom>
        </p:spPr>
      </p:pic>
      <p:pic>
        <p:nvPicPr>
          <p:cNvPr id="11" name="Immagine 10">
            <a:extLst>
              <a:ext uri="{FF2B5EF4-FFF2-40B4-BE49-F238E27FC236}">
                <a16:creationId xmlns:a16="http://schemas.microsoft.com/office/drawing/2014/main" id="{AA119881-65E0-2BA1-BEB0-9C7909226EBC}"/>
              </a:ext>
            </a:extLst>
          </p:cNvPr>
          <p:cNvPicPr>
            <a:picLocks noChangeAspect="1"/>
          </p:cNvPicPr>
          <p:nvPr/>
        </p:nvPicPr>
        <p:blipFill>
          <a:blip r:embed="rId13">
            <a:clrChange>
              <a:clrFrom>
                <a:srgbClr val="000000"/>
              </a:clrFrom>
              <a:clrTo>
                <a:srgbClr val="000000">
                  <a:alpha val="0"/>
                </a:srgbClr>
              </a:clrTo>
            </a:clrChange>
          </a:blip>
          <a:stretch>
            <a:fillRect/>
          </a:stretch>
        </p:blipFill>
        <p:spPr>
          <a:xfrm>
            <a:off x="8599844" y="112452"/>
            <a:ext cx="1928890" cy="1791180"/>
          </a:xfrm>
          <a:prstGeom prst="rect">
            <a:avLst/>
          </a:prstGeom>
        </p:spPr>
      </p:pic>
      <p:sp>
        <p:nvSpPr>
          <p:cNvPr id="12" name="Titolo 1">
            <a:extLst>
              <a:ext uri="{FF2B5EF4-FFF2-40B4-BE49-F238E27FC236}">
                <a16:creationId xmlns:a16="http://schemas.microsoft.com/office/drawing/2014/main" id="{4F86228F-A93D-E1EC-4432-6DA28491C874}"/>
              </a:ext>
            </a:extLst>
          </p:cNvPr>
          <p:cNvSpPr txBox="1">
            <a:spLocks/>
          </p:cNvSpPr>
          <p:nvPr/>
        </p:nvSpPr>
        <p:spPr>
          <a:xfrm>
            <a:off x="768247" y="2199584"/>
            <a:ext cx="10655503" cy="1658249"/>
          </a:xfrm>
          <a:prstGeom prst="rect">
            <a:avLst/>
          </a:prstGeom>
          <a:ln w="19050">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n w="9525">
                  <a:solidFill>
                    <a:schemeClr val="bg1"/>
                  </a:solidFill>
                </a:ln>
                <a:latin typeface="+mn-lt"/>
              </a:rPr>
              <a:t>Protein quality and allergenicity assessment in selected alternative protein ingredients</a:t>
            </a:r>
            <a:endParaRPr lang="en-CA" b="1" dirty="0">
              <a:ln w="9525">
                <a:solidFill>
                  <a:schemeClr val="bg1"/>
                </a:solidFill>
              </a:ln>
              <a:latin typeface="+mn-lt"/>
            </a:endParaRPr>
          </a:p>
        </p:txBody>
      </p:sp>
      <p:sp>
        <p:nvSpPr>
          <p:cNvPr id="13" name="Sottotitolo 2">
            <a:extLst>
              <a:ext uri="{FF2B5EF4-FFF2-40B4-BE49-F238E27FC236}">
                <a16:creationId xmlns:a16="http://schemas.microsoft.com/office/drawing/2014/main" id="{5F2010B3-8CC5-1236-F7E2-3E52D0EE197C}"/>
              </a:ext>
            </a:extLst>
          </p:cNvPr>
          <p:cNvSpPr txBox="1">
            <a:spLocks/>
          </p:cNvSpPr>
          <p:nvPr/>
        </p:nvSpPr>
        <p:spPr>
          <a:xfrm>
            <a:off x="711033" y="3812626"/>
            <a:ext cx="11215923" cy="7378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it-IT" sz="2000" b="1" i="1" dirty="0"/>
              <a:t>Luisa Calcinai</a:t>
            </a:r>
            <a:r>
              <a:rPr lang="it-IT" sz="2000" i="1" baseline="30000" dirty="0"/>
              <a:t>1</a:t>
            </a:r>
            <a:r>
              <a:rPr lang="it-IT" sz="2000" i="1" dirty="0"/>
              <a:t>, Sara Cutroneo</a:t>
            </a:r>
            <a:r>
              <a:rPr lang="it-IT" sz="2000" i="1" baseline="30000" dirty="0"/>
              <a:t>1</a:t>
            </a:r>
            <a:r>
              <a:rPr lang="it-IT" sz="2000" i="1" dirty="0"/>
              <a:t>, Kelly Bugatti</a:t>
            </a:r>
            <a:r>
              <a:rPr lang="it-IT" sz="2000" i="1" baseline="30000" dirty="0"/>
              <a:t>1</a:t>
            </a:r>
            <a:r>
              <a:rPr lang="it-IT" sz="2000" i="1" dirty="0"/>
              <a:t>, Barbara Prandi</a:t>
            </a:r>
            <a:r>
              <a:rPr lang="it-IT" sz="2000" i="1" baseline="30000" dirty="0"/>
              <a:t>1</a:t>
            </a:r>
            <a:r>
              <a:rPr lang="it-IT" sz="2000" i="1" dirty="0"/>
              <a:t>, Ilaria Puxeddu</a:t>
            </a:r>
            <a:r>
              <a:rPr lang="it-IT" sz="2000" i="1" baseline="30000" dirty="0"/>
              <a:t>2</a:t>
            </a:r>
            <a:r>
              <a:rPr lang="it-IT" sz="2000" i="1" dirty="0"/>
              <a:t>, </a:t>
            </a:r>
          </a:p>
          <a:p>
            <a:pPr marL="0" indent="0" algn="ctr">
              <a:buNone/>
            </a:pPr>
            <a:r>
              <a:rPr lang="it-IT" sz="2000" i="1" dirty="0"/>
              <a:t>Simon Dirr</a:t>
            </a:r>
            <a:r>
              <a:rPr lang="it-IT" sz="2000" i="1" baseline="30000" dirty="0"/>
              <a:t>3</a:t>
            </a:r>
            <a:r>
              <a:rPr lang="it-IT" sz="2000" i="1" dirty="0"/>
              <a:t>, Lisa Ziegltrum</a:t>
            </a:r>
            <a:r>
              <a:rPr lang="it-IT" sz="2000" i="1" baseline="30000" dirty="0"/>
              <a:t>3</a:t>
            </a:r>
            <a:r>
              <a:rPr lang="it-IT" sz="2000" i="1" dirty="0"/>
              <a:t>, Özlem Özmutlu Karslioglu</a:t>
            </a:r>
            <a:r>
              <a:rPr lang="it-IT" sz="2000" i="1" baseline="30000" dirty="0"/>
              <a:t>3</a:t>
            </a:r>
            <a:r>
              <a:rPr lang="it-IT" sz="2000" i="1" dirty="0"/>
              <a:t>, Tullia Tedeschi</a:t>
            </a:r>
            <a:r>
              <a:rPr lang="it-IT" sz="2000" i="1" baseline="30000" dirty="0"/>
              <a:t>1</a:t>
            </a:r>
            <a:endParaRPr lang="en-CA" sz="2000" i="1" baseline="30000" dirty="0"/>
          </a:p>
        </p:txBody>
      </p:sp>
      <p:sp>
        <p:nvSpPr>
          <p:cNvPr id="14" name="CasellaDiTesto 13">
            <a:extLst>
              <a:ext uri="{FF2B5EF4-FFF2-40B4-BE49-F238E27FC236}">
                <a16:creationId xmlns:a16="http://schemas.microsoft.com/office/drawing/2014/main" id="{1D28A15C-3463-2AA0-5BFF-7B86EC87BEAF}"/>
              </a:ext>
            </a:extLst>
          </p:cNvPr>
          <p:cNvSpPr txBox="1"/>
          <p:nvPr/>
        </p:nvSpPr>
        <p:spPr>
          <a:xfrm>
            <a:off x="2321524" y="4758509"/>
            <a:ext cx="7994939" cy="102842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it-IT" sz="1400" b="0" i="0" u="none" strike="noStrike" kern="1200" cap="none" spc="0" normalizeH="0" baseline="30000" noProof="0" dirty="0">
                <a:ln>
                  <a:noFill/>
                </a:ln>
                <a:effectLst/>
                <a:uLnTx/>
                <a:uFillTx/>
                <a:latin typeface="Calibri" panose="020F0502020204030204"/>
                <a:ea typeface="+mn-ea"/>
                <a:cs typeface="+mn-cs"/>
              </a:rPr>
              <a:t>1</a:t>
            </a:r>
            <a:r>
              <a:rPr kumimoji="0" lang="it-IT" sz="1400" b="0" i="0" u="none" strike="noStrike" kern="1200" cap="none" spc="0" normalizeH="0" baseline="0" noProof="0" dirty="0">
                <a:ln>
                  <a:noFill/>
                </a:ln>
                <a:effectLst/>
                <a:uLnTx/>
                <a:uFillTx/>
                <a:latin typeface="Calibri" panose="020F0502020204030204"/>
                <a:ea typeface="+mn-ea"/>
                <a:cs typeface="+mn-cs"/>
              </a:rPr>
              <a:t> </a:t>
            </a:r>
            <a:r>
              <a:rPr kumimoji="0" lang="en-US" sz="1400" b="0" i="0" u="none" strike="noStrike" kern="1200" cap="none" spc="0" normalizeH="0" baseline="0" noProof="0" dirty="0">
                <a:ln>
                  <a:noFill/>
                </a:ln>
                <a:effectLst/>
                <a:uLnTx/>
                <a:uFillTx/>
                <a:latin typeface="Calibri" panose="020F0502020204030204"/>
                <a:ea typeface="+mn-ea"/>
                <a:cs typeface="+mn-cs"/>
              </a:rPr>
              <a:t>University of Parma, Department of Food and Drug, 43124 - Parma, Italy</a:t>
            </a:r>
            <a:endParaRPr kumimoji="0" lang="it-IT" sz="1400" b="0" i="0" u="none" strike="noStrike" kern="1200" cap="none" spc="0" normalizeH="0" baseline="0" noProof="0" dirty="0">
              <a:ln>
                <a:noFill/>
              </a:ln>
              <a:effectLst/>
              <a:uLnTx/>
              <a:uFillTx/>
              <a:latin typeface="Calibri" panose="020F0502020204030204"/>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it-IT" sz="1400" b="0" i="0" u="none" strike="noStrike" kern="1200" cap="none" spc="0" normalizeH="0" baseline="30000" noProof="0" dirty="0">
                <a:ln>
                  <a:noFill/>
                </a:ln>
                <a:effectLst/>
                <a:uLnTx/>
                <a:uFillTx/>
                <a:latin typeface="Calibri" panose="020F0502020204030204"/>
                <a:ea typeface="+mn-ea"/>
                <a:cs typeface="+mn-cs"/>
              </a:rPr>
              <a:t>2</a:t>
            </a:r>
            <a:r>
              <a:rPr kumimoji="0" lang="it-IT" sz="1400" b="0" i="0" u="none" strike="noStrike" kern="1200" cap="none" spc="0" normalizeH="0" baseline="0" noProof="0" dirty="0">
                <a:ln>
                  <a:noFill/>
                </a:ln>
                <a:effectLst/>
                <a:uLnTx/>
                <a:uFillTx/>
                <a:latin typeface="Calibri" panose="020F0502020204030204"/>
                <a:ea typeface="+mn-ea"/>
                <a:cs typeface="+mn-cs"/>
              </a:rPr>
              <a:t> </a:t>
            </a:r>
            <a:r>
              <a:rPr kumimoji="0" lang="en-US" sz="1400" b="0" i="0" u="none" strike="noStrike" kern="1200" cap="none" spc="0" normalizeH="0" baseline="0" noProof="0" dirty="0">
                <a:ln>
                  <a:noFill/>
                </a:ln>
                <a:effectLst/>
                <a:uLnTx/>
                <a:uFillTx/>
                <a:latin typeface="Calibri" panose="020F0502020204030204"/>
                <a:ea typeface="+mn-ea"/>
                <a:cs typeface="+mn-cs"/>
              </a:rPr>
              <a:t>University of Pisa, Immuno-allergology Unit, Clinical and Experimental Medicine – Pisa, Italy</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30000" noProof="0" dirty="0">
                <a:ln>
                  <a:noFill/>
                </a:ln>
                <a:effectLst/>
                <a:uLnTx/>
                <a:uFillTx/>
                <a:latin typeface="Calibri" panose="020F0502020204030204"/>
                <a:ea typeface="+mn-ea"/>
                <a:cs typeface="+mn-cs"/>
              </a:rPr>
              <a:t>3</a:t>
            </a:r>
            <a:r>
              <a:rPr kumimoji="0" lang="en-US" sz="1400" b="0" i="0" u="none" strike="noStrike" kern="1200" cap="none" spc="0" normalizeH="0" baseline="0" noProof="0" dirty="0">
                <a:ln>
                  <a:noFill/>
                </a:ln>
                <a:effectLst/>
                <a:uLnTx/>
                <a:uFillTx/>
                <a:latin typeface="Calibri" panose="020F0502020204030204"/>
                <a:ea typeface="+mn-ea"/>
                <a:cs typeface="+mn-cs"/>
              </a:rPr>
              <a:t> Institute of Food Technology, University of Applied Sciences Weihenstephan-Triesdorf, Freising, Germany</a:t>
            </a:r>
            <a:endParaRPr kumimoji="0" lang="it-IT" sz="1400" b="0" i="0" u="none" strike="noStrike" kern="1200" cap="none" spc="0" normalizeH="0" baseline="0" noProof="0" dirty="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18722652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8BA7DA-45E6-00D1-1B81-6B448B248C96}"/>
            </a:ext>
          </a:extLst>
        </p:cNvPr>
        <p:cNvGrpSpPr/>
        <p:nvPr/>
      </p:nvGrpSpPr>
      <p:grpSpPr>
        <a:xfrm>
          <a:off x="0" y="0"/>
          <a:ext cx="0" cy="0"/>
          <a:chOff x="0" y="0"/>
          <a:chExt cx="0" cy="0"/>
        </a:xfrm>
      </p:grpSpPr>
      <p:pic>
        <p:nvPicPr>
          <p:cNvPr id="12" name="Immagine 11" descr="Immagine che contiene testo, edificio, casa, cielo&#10;&#10;Il contenuto generato dall'IA potrebbe non essere corretto.">
            <a:extLst>
              <a:ext uri="{FF2B5EF4-FFF2-40B4-BE49-F238E27FC236}">
                <a16:creationId xmlns:a16="http://schemas.microsoft.com/office/drawing/2014/main" id="{AC55CD07-ED6B-9737-A221-D2FF2E692C85}"/>
              </a:ext>
            </a:extLst>
          </p:cNvPr>
          <p:cNvPicPr>
            <a:picLocks noChangeAspect="1"/>
          </p:cNvPicPr>
          <p:nvPr/>
        </p:nvPicPr>
        <p:blipFill>
          <a:blip r:embed="rId3">
            <a:extLst>
              <a:ext uri="{28A0092B-C50C-407E-A947-70E740481C1C}">
                <a14:useLocalDpi xmlns:a14="http://schemas.microsoft.com/office/drawing/2010/main" val="0"/>
              </a:ext>
            </a:extLst>
          </a:blip>
          <a:srcRect l="1815" t="4613" r="23777" b="74293"/>
          <a:stretch>
            <a:fillRect/>
          </a:stretch>
        </p:blipFill>
        <p:spPr>
          <a:xfrm>
            <a:off x="83284" y="71145"/>
            <a:ext cx="2534425" cy="376006"/>
          </a:xfrm>
          <a:prstGeom prst="rect">
            <a:avLst/>
          </a:prstGeom>
        </p:spPr>
      </p:pic>
      <p:cxnSp>
        <p:nvCxnSpPr>
          <p:cNvPr id="22" name="Connettore diritto 21">
            <a:extLst>
              <a:ext uri="{FF2B5EF4-FFF2-40B4-BE49-F238E27FC236}">
                <a16:creationId xmlns:a16="http://schemas.microsoft.com/office/drawing/2014/main" id="{EBC6A038-801C-7B25-9F52-D8903D18DC6B}"/>
              </a:ext>
            </a:extLst>
          </p:cNvPr>
          <p:cNvCxnSpPr/>
          <p:nvPr/>
        </p:nvCxnSpPr>
        <p:spPr>
          <a:xfrm>
            <a:off x="-1" y="511240"/>
            <a:ext cx="12192000" cy="0"/>
          </a:xfrm>
          <a:prstGeom prst="line">
            <a:avLst/>
          </a:prstGeom>
          <a:ln w="57150">
            <a:solidFill>
              <a:srgbClr val="008DA4"/>
            </a:solidFill>
          </a:ln>
        </p:spPr>
        <p:style>
          <a:lnRef idx="2">
            <a:schemeClr val="accent1"/>
          </a:lnRef>
          <a:fillRef idx="0">
            <a:schemeClr val="accent1"/>
          </a:fillRef>
          <a:effectRef idx="1">
            <a:schemeClr val="accent1"/>
          </a:effectRef>
          <a:fontRef idx="minor">
            <a:schemeClr val="tx1"/>
          </a:fontRef>
        </p:style>
      </p:cxnSp>
      <p:pic>
        <p:nvPicPr>
          <p:cNvPr id="24" name="Graphic 16">
            <a:extLst>
              <a:ext uri="{FF2B5EF4-FFF2-40B4-BE49-F238E27FC236}">
                <a16:creationId xmlns:a16="http://schemas.microsoft.com/office/drawing/2014/main" id="{BB499CD4-3F18-B401-BEC6-4EE6CC5F1E7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5946897"/>
            <a:ext cx="12192000" cy="898014"/>
          </a:xfrm>
          <a:prstGeom prst="rect">
            <a:avLst/>
          </a:prstGeom>
        </p:spPr>
      </p:pic>
      <p:pic>
        <p:nvPicPr>
          <p:cNvPr id="26" name="Picture 12" descr="Logo&#10;&#10;Description automatically generated">
            <a:extLst>
              <a:ext uri="{FF2B5EF4-FFF2-40B4-BE49-F238E27FC236}">
                <a16:creationId xmlns:a16="http://schemas.microsoft.com/office/drawing/2014/main" id="{8DA6225B-E282-D0D3-CAE0-CEC4C5EE6D96}"/>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221989" y="6218438"/>
            <a:ext cx="1887294" cy="486003"/>
          </a:xfrm>
          <a:prstGeom prst="rect">
            <a:avLst/>
          </a:prstGeom>
        </p:spPr>
      </p:pic>
      <p:pic>
        <p:nvPicPr>
          <p:cNvPr id="29" name="Picture 13" descr="Logo&#10;&#10;Description automatically generated">
            <a:extLst>
              <a:ext uri="{FF2B5EF4-FFF2-40B4-BE49-F238E27FC236}">
                <a16:creationId xmlns:a16="http://schemas.microsoft.com/office/drawing/2014/main" id="{DD8FAC1E-7BFA-5454-BC08-944F85AFDA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07816" y="6232783"/>
            <a:ext cx="1472737" cy="486003"/>
          </a:xfrm>
          <a:prstGeom prst="rect">
            <a:avLst/>
          </a:prstGeom>
        </p:spPr>
      </p:pic>
      <p:pic>
        <p:nvPicPr>
          <p:cNvPr id="33" name="Graphic 14">
            <a:extLst>
              <a:ext uri="{FF2B5EF4-FFF2-40B4-BE49-F238E27FC236}">
                <a16:creationId xmlns:a16="http://schemas.microsoft.com/office/drawing/2014/main" id="{5B37A78D-C31D-4318-496A-9CE0DB2C61F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00511" y="6186653"/>
            <a:ext cx="892646" cy="607292"/>
          </a:xfrm>
          <a:prstGeom prst="rect">
            <a:avLst/>
          </a:prstGeom>
        </p:spPr>
      </p:pic>
      <p:sp>
        <p:nvSpPr>
          <p:cNvPr id="35" name="TextBox 15">
            <a:extLst>
              <a:ext uri="{FF2B5EF4-FFF2-40B4-BE49-F238E27FC236}">
                <a16:creationId xmlns:a16="http://schemas.microsoft.com/office/drawing/2014/main" id="{FFDB9B5A-B214-E9E6-D6EC-3B49BF745380}"/>
              </a:ext>
            </a:extLst>
          </p:cNvPr>
          <p:cNvSpPr txBox="1"/>
          <p:nvPr/>
        </p:nvSpPr>
        <p:spPr>
          <a:xfrm>
            <a:off x="1277659" y="6197976"/>
            <a:ext cx="188729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PRIMA programme is supported under Horizon 2020, the European Union’s Framework Programme for Research and Innovation</a:t>
            </a:r>
            <a:r>
              <a:rPr kumimoji="0" lang="it-IT"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6" name="Picture 2" descr="logo-unipr-square - Cipack">
            <a:extLst>
              <a:ext uri="{FF2B5EF4-FFF2-40B4-BE49-F238E27FC236}">
                <a16:creationId xmlns:a16="http://schemas.microsoft.com/office/drawing/2014/main" id="{50C5D8EF-C0CB-5BF3-182C-9200B410B8C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41969" y="6002150"/>
            <a:ext cx="890030" cy="890030"/>
          </a:xfrm>
          <a:prstGeom prst="rect">
            <a:avLst/>
          </a:prstGeom>
          <a:noFill/>
          <a:extLst>
            <a:ext uri="{909E8E84-426E-40DD-AFC4-6F175D3DCCD1}">
              <a14:hiddenFill xmlns:a14="http://schemas.microsoft.com/office/drawing/2010/main">
                <a:solidFill>
                  <a:srgbClr val="FFFFFF"/>
                </a:solidFill>
              </a14:hiddenFill>
            </a:ext>
          </a:extLst>
        </p:spPr>
      </p:pic>
      <p:pic>
        <p:nvPicPr>
          <p:cNvPr id="37" name="Immagine 36" descr="Immagine che contiene testo, Carattere, pianta, design&#10;&#10;Descrizione generata automaticamente">
            <a:extLst>
              <a:ext uri="{FF2B5EF4-FFF2-40B4-BE49-F238E27FC236}">
                <a16:creationId xmlns:a16="http://schemas.microsoft.com/office/drawing/2014/main" id="{207D4177-A881-E213-F34F-1AC3F3E036B2}"/>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62458" y="6140598"/>
            <a:ext cx="890030" cy="642161"/>
          </a:xfrm>
          <a:prstGeom prst="rect">
            <a:avLst/>
          </a:prstGeom>
        </p:spPr>
      </p:pic>
      <p:pic>
        <p:nvPicPr>
          <p:cNvPr id="2" name="Immagine 1">
            <a:extLst>
              <a:ext uri="{FF2B5EF4-FFF2-40B4-BE49-F238E27FC236}">
                <a16:creationId xmlns:a16="http://schemas.microsoft.com/office/drawing/2014/main" id="{195D9C90-54A0-F304-C14B-B49485B583B1}"/>
              </a:ext>
            </a:extLst>
          </p:cNvPr>
          <p:cNvPicPr>
            <a:picLocks noChangeAspect="1"/>
          </p:cNvPicPr>
          <p:nvPr/>
        </p:nvPicPr>
        <p:blipFill>
          <a:blip r:embed="rId12"/>
          <a:srcRect l="2469" t="7925" r="27813" b="937"/>
          <a:stretch>
            <a:fillRect/>
          </a:stretch>
        </p:blipFill>
        <p:spPr>
          <a:xfrm flipH="1">
            <a:off x="6912170" y="1875632"/>
            <a:ext cx="1631417" cy="3365434"/>
          </a:xfrm>
          <a:prstGeom prst="rect">
            <a:avLst/>
          </a:prstGeom>
        </p:spPr>
      </p:pic>
      <p:sp>
        <p:nvSpPr>
          <p:cNvPr id="3" name="CasellaDiTesto 2">
            <a:extLst>
              <a:ext uri="{FF2B5EF4-FFF2-40B4-BE49-F238E27FC236}">
                <a16:creationId xmlns:a16="http://schemas.microsoft.com/office/drawing/2014/main" id="{613E7FF1-DB9D-E6B0-9EB4-FB3A69813D80}"/>
              </a:ext>
            </a:extLst>
          </p:cNvPr>
          <p:cNvSpPr txBox="1"/>
          <p:nvPr/>
        </p:nvSpPr>
        <p:spPr>
          <a:xfrm>
            <a:off x="7011072" y="1622203"/>
            <a:ext cx="338554" cy="307777"/>
          </a:xfrm>
          <a:prstGeom prst="rect">
            <a:avLst/>
          </a:prstGeom>
          <a:noFill/>
        </p:spPr>
        <p:txBody>
          <a:bodyPr wrap="none" rtlCol="0">
            <a:spAutoFit/>
          </a:bodyPr>
          <a:lstStyle/>
          <a:p>
            <a:r>
              <a:rPr lang="it-IT" sz="1400" b="1" dirty="0"/>
              <a:t>M</a:t>
            </a:r>
          </a:p>
        </p:txBody>
      </p:sp>
      <p:sp>
        <p:nvSpPr>
          <p:cNvPr id="8" name="CasellaDiTesto 7">
            <a:extLst>
              <a:ext uri="{FF2B5EF4-FFF2-40B4-BE49-F238E27FC236}">
                <a16:creationId xmlns:a16="http://schemas.microsoft.com/office/drawing/2014/main" id="{BDC34CF2-222E-B902-52D2-9C6CBA26B116}"/>
              </a:ext>
            </a:extLst>
          </p:cNvPr>
          <p:cNvSpPr txBox="1"/>
          <p:nvPr/>
        </p:nvSpPr>
        <p:spPr>
          <a:xfrm>
            <a:off x="7276418" y="1618475"/>
            <a:ext cx="470000" cy="307777"/>
          </a:xfrm>
          <a:prstGeom prst="rect">
            <a:avLst/>
          </a:prstGeom>
          <a:noFill/>
        </p:spPr>
        <p:txBody>
          <a:bodyPr wrap="none" rtlCol="0">
            <a:spAutoFit/>
          </a:bodyPr>
          <a:lstStyle/>
          <a:p>
            <a:r>
              <a:rPr lang="it-IT" sz="1400" b="1" dirty="0"/>
              <a:t>CPC</a:t>
            </a:r>
          </a:p>
        </p:txBody>
      </p:sp>
      <p:sp>
        <p:nvSpPr>
          <p:cNvPr id="9" name="CasellaDiTesto 8">
            <a:extLst>
              <a:ext uri="{FF2B5EF4-FFF2-40B4-BE49-F238E27FC236}">
                <a16:creationId xmlns:a16="http://schemas.microsoft.com/office/drawing/2014/main" id="{E4932F85-B8A3-2C5D-6E63-337C4D0C763F}"/>
              </a:ext>
            </a:extLst>
          </p:cNvPr>
          <p:cNvSpPr txBox="1"/>
          <p:nvPr/>
        </p:nvSpPr>
        <p:spPr>
          <a:xfrm>
            <a:off x="7680471" y="1618476"/>
            <a:ext cx="516488" cy="307777"/>
          </a:xfrm>
          <a:prstGeom prst="rect">
            <a:avLst/>
          </a:prstGeom>
          <a:noFill/>
        </p:spPr>
        <p:txBody>
          <a:bodyPr wrap="none" rtlCol="0">
            <a:spAutoFit/>
          </a:bodyPr>
          <a:lstStyle/>
          <a:p>
            <a:r>
              <a:rPr lang="it-IT" sz="1400" b="1" dirty="0"/>
              <a:t>CSM</a:t>
            </a:r>
          </a:p>
        </p:txBody>
      </p:sp>
      <p:sp>
        <p:nvSpPr>
          <p:cNvPr id="10" name="CasellaDiTesto 9">
            <a:extLst>
              <a:ext uri="{FF2B5EF4-FFF2-40B4-BE49-F238E27FC236}">
                <a16:creationId xmlns:a16="http://schemas.microsoft.com/office/drawing/2014/main" id="{FF6BCB73-214B-292E-C786-A82F9815FD6B}"/>
              </a:ext>
            </a:extLst>
          </p:cNvPr>
          <p:cNvSpPr txBox="1"/>
          <p:nvPr/>
        </p:nvSpPr>
        <p:spPr>
          <a:xfrm>
            <a:off x="8104014" y="1618475"/>
            <a:ext cx="532518" cy="307777"/>
          </a:xfrm>
          <a:prstGeom prst="rect">
            <a:avLst/>
          </a:prstGeom>
          <a:noFill/>
        </p:spPr>
        <p:txBody>
          <a:bodyPr wrap="none" rtlCol="0">
            <a:spAutoFit/>
          </a:bodyPr>
          <a:lstStyle/>
          <a:p>
            <a:r>
              <a:rPr lang="it-IT" sz="1400" b="1" dirty="0"/>
              <a:t>CRM</a:t>
            </a:r>
          </a:p>
        </p:txBody>
      </p:sp>
      <p:sp>
        <p:nvSpPr>
          <p:cNvPr id="11" name="Tekstvak 10">
            <a:extLst>
              <a:ext uri="{FF2B5EF4-FFF2-40B4-BE49-F238E27FC236}">
                <a16:creationId xmlns:a16="http://schemas.microsoft.com/office/drawing/2014/main" id="{D7ACE3D3-46F8-A934-E4CA-6F5E68CFE4FB}"/>
              </a:ext>
            </a:extLst>
          </p:cNvPr>
          <p:cNvSpPr txBox="1"/>
          <p:nvPr/>
        </p:nvSpPr>
        <p:spPr>
          <a:xfrm>
            <a:off x="6228203" y="2011470"/>
            <a:ext cx="779044" cy="276999"/>
          </a:xfrm>
          <a:prstGeom prst="rect">
            <a:avLst/>
          </a:prstGeom>
          <a:noFill/>
        </p:spPr>
        <p:txBody>
          <a:bodyPr wrap="square" rtlCol="0">
            <a:spAutoFit/>
          </a:bodyPr>
          <a:lstStyle/>
          <a:p>
            <a:pPr algn="ctr"/>
            <a:r>
              <a:rPr lang="nl-BE" sz="1200" dirty="0"/>
              <a:t>250 kDa</a:t>
            </a:r>
          </a:p>
        </p:txBody>
      </p:sp>
      <p:sp>
        <p:nvSpPr>
          <p:cNvPr id="13" name="Tekstvak 10">
            <a:extLst>
              <a:ext uri="{FF2B5EF4-FFF2-40B4-BE49-F238E27FC236}">
                <a16:creationId xmlns:a16="http://schemas.microsoft.com/office/drawing/2014/main" id="{8AB3A177-62E6-8F6B-B91B-CC96739E9A56}"/>
              </a:ext>
            </a:extLst>
          </p:cNvPr>
          <p:cNvSpPr txBox="1"/>
          <p:nvPr/>
        </p:nvSpPr>
        <p:spPr>
          <a:xfrm>
            <a:off x="6228203" y="2167483"/>
            <a:ext cx="779044" cy="276999"/>
          </a:xfrm>
          <a:prstGeom prst="rect">
            <a:avLst/>
          </a:prstGeom>
          <a:noFill/>
        </p:spPr>
        <p:txBody>
          <a:bodyPr wrap="square" rtlCol="0">
            <a:spAutoFit/>
          </a:bodyPr>
          <a:lstStyle/>
          <a:p>
            <a:pPr algn="ctr"/>
            <a:r>
              <a:rPr lang="nl-BE" sz="1200" dirty="0"/>
              <a:t>150 kDa</a:t>
            </a:r>
          </a:p>
        </p:txBody>
      </p:sp>
      <p:sp>
        <p:nvSpPr>
          <p:cNvPr id="14" name="Tekstvak 10">
            <a:extLst>
              <a:ext uri="{FF2B5EF4-FFF2-40B4-BE49-F238E27FC236}">
                <a16:creationId xmlns:a16="http://schemas.microsoft.com/office/drawing/2014/main" id="{3F3BD61F-461F-AF02-EC97-55F2DDAC39BC}"/>
              </a:ext>
            </a:extLst>
          </p:cNvPr>
          <p:cNvSpPr txBox="1"/>
          <p:nvPr/>
        </p:nvSpPr>
        <p:spPr>
          <a:xfrm>
            <a:off x="6225534" y="2347818"/>
            <a:ext cx="779044" cy="276999"/>
          </a:xfrm>
          <a:prstGeom prst="rect">
            <a:avLst/>
          </a:prstGeom>
          <a:noFill/>
        </p:spPr>
        <p:txBody>
          <a:bodyPr wrap="square" rtlCol="0">
            <a:spAutoFit/>
          </a:bodyPr>
          <a:lstStyle/>
          <a:p>
            <a:pPr algn="ctr"/>
            <a:r>
              <a:rPr lang="nl-BE" sz="1200" dirty="0"/>
              <a:t>100 kDa</a:t>
            </a:r>
          </a:p>
        </p:txBody>
      </p:sp>
      <p:sp>
        <p:nvSpPr>
          <p:cNvPr id="15" name="Tekstvak 10">
            <a:extLst>
              <a:ext uri="{FF2B5EF4-FFF2-40B4-BE49-F238E27FC236}">
                <a16:creationId xmlns:a16="http://schemas.microsoft.com/office/drawing/2014/main" id="{08868494-27C8-4298-AA58-6FF5C7E08EB1}"/>
              </a:ext>
            </a:extLst>
          </p:cNvPr>
          <p:cNvSpPr txBox="1"/>
          <p:nvPr/>
        </p:nvSpPr>
        <p:spPr>
          <a:xfrm>
            <a:off x="6246672" y="2542637"/>
            <a:ext cx="779044" cy="276999"/>
          </a:xfrm>
          <a:prstGeom prst="rect">
            <a:avLst/>
          </a:prstGeom>
          <a:noFill/>
        </p:spPr>
        <p:txBody>
          <a:bodyPr wrap="square" rtlCol="0">
            <a:spAutoFit/>
          </a:bodyPr>
          <a:lstStyle/>
          <a:p>
            <a:pPr algn="ctr"/>
            <a:r>
              <a:rPr lang="nl-BE" sz="1200" dirty="0"/>
              <a:t>75 kDa</a:t>
            </a:r>
          </a:p>
        </p:txBody>
      </p:sp>
      <p:sp>
        <p:nvSpPr>
          <p:cNvPr id="16" name="Tekstvak 10">
            <a:extLst>
              <a:ext uri="{FF2B5EF4-FFF2-40B4-BE49-F238E27FC236}">
                <a16:creationId xmlns:a16="http://schemas.microsoft.com/office/drawing/2014/main" id="{99ADDF3D-F5C0-B84C-2B32-F08A7D5749A3}"/>
              </a:ext>
            </a:extLst>
          </p:cNvPr>
          <p:cNvSpPr txBox="1"/>
          <p:nvPr/>
        </p:nvSpPr>
        <p:spPr>
          <a:xfrm>
            <a:off x="6246672" y="2861172"/>
            <a:ext cx="779044" cy="276999"/>
          </a:xfrm>
          <a:prstGeom prst="rect">
            <a:avLst/>
          </a:prstGeom>
          <a:noFill/>
        </p:spPr>
        <p:txBody>
          <a:bodyPr wrap="square" rtlCol="0">
            <a:spAutoFit/>
          </a:bodyPr>
          <a:lstStyle/>
          <a:p>
            <a:pPr algn="ctr"/>
            <a:r>
              <a:rPr lang="nl-BE" sz="1200" dirty="0"/>
              <a:t>50 kDa</a:t>
            </a:r>
          </a:p>
        </p:txBody>
      </p:sp>
      <p:sp>
        <p:nvSpPr>
          <p:cNvPr id="17" name="Tekstvak 10">
            <a:extLst>
              <a:ext uri="{FF2B5EF4-FFF2-40B4-BE49-F238E27FC236}">
                <a16:creationId xmlns:a16="http://schemas.microsoft.com/office/drawing/2014/main" id="{C6DCFA09-F5DF-598A-21BE-65B452EE92A9}"/>
              </a:ext>
            </a:extLst>
          </p:cNvPr>
          <p:cNvSpPr txBox="1"/>
          <p:nvPr/>
        </p:nvSpPr>
        <p:spPr>
          <a:xfrm>
            <a:off x="6270976" y="3155717"/>
            <a:ext cx="779044" cy="276999"/>
          </a:xfrm>
          <a:prstGeom prst="rect">
            <a:avLst/>
          </a:prstGeom>
          <a:noFill/>
        </p:spPr>
        <p:txBody>
          <a:bodyPr wrap="square" rtlCol="0">
            <a:spAutoFit/>
          </a:bodyPr>
          <a:lstStyle/>
          <a:p>
            <a:pPr algn="ctr"/>
            <a:r>
              <a:rPr lang="nl-BE" sz="1200" dirty="0"/>
              <a:t>37 kDa</a:t>
            </a:r>
          </a:p>
        </p:txBody>
      </p:sp>
      <p:sp>
        <p:nvSpPr>
          <p:cNvPr id="18" name="Tekstvak 10">
            <a:extLst>
              <a:ext uri="{FF2B5EF4-FFF2-40B4-BE49-F238E27FC236}">
                <a16:creationId xmlns:a16="http://schemas.microsoft.com/office/drawing/2014/main" id="{53B1DBE4-491B-BB7E-7FF4-4C652C6C7A6F}"/>
              </a:ext>
            </a:extLst>
          </p:cNvPr>
          <p:cNvSpPr txBox="1"/>
          <p:nvPr/>
        </p:nvSpPr>
        <p:spPr>
          <a:xfrm>
            <a:off x="6273064" y="3557995"/>
            <a:ext cx="779044" cy="276999"/>
          </a:xfrm>
          <a:prstGeom prst="rect">
            <a:avLst/>
          </a:prstGeom>
          <a:noFill/>
        </p:spPr>
        <p:txBody>
          <a:bodyPr wrap="square" rtlCol="0">
            <a:spAutoFit/>
          </a:bodyPr>
          <a:lstStyle/>
          <a:p>
            <a:pPr algn="ctr"/>
            <a:r>
              <a:rPr lang="nl-BE" sz="1200" dirty="0"/>
              <a:t>25 kDa</a:t>
            </a:r>
          </a:p>
        </p:txBody>
      </p:sp>
      <p:sp>
        <p:nvSpPr>
          <p:cNvPr id="19" name="Tekstvak 10">
            <a:extLst>
              <a:ext uri="{FF2B5EF4-FFF2-40B4-BE49-F238E27FC236}">
                <a16:creationId xmlns:a16="http://schemas.microsoft.com/office/drawing/2014/main" id="{D671B71B-10DB-BBD3-B5EF-D36E9EE79910}"/>
              </a:ext>
            </a:extLst>
          </p:cNvPr>
          <p:cNvSpPr txBox="1"/>
          <p:nvPr/>
        </p:nvSpPr>
        <p:spPr>
          <a:xfrm>
            <a:off x="6271206" y="3771864"/>
            <a:ext cx="779044" cy="276999"/>
          </a:xfrm>
          <a:prstGeom prst="rect">
            <a:avLst/>
          </a:prstGeom>
          <a:noFill/>
        </p:spPr>
        <p:txBody>
          <a:bodyPr wrap="square" rtlCol="0">
            <a:spAutoFit/>
          </a:bodyPr>
          <a:lstStyle/>
          <a:p>
            <a:pPr algn="ctr"/>
            <a:r>
              <a:rPr lang="nl-BE" sz="1200" dirty="0"/>
              <a:t>20 kDa</a:t>
            </a:r>
          </a:p>
        </p:txBody>
      </p:sp>
      <p:sp>
        <p:nvSpPr>
          <p:cNvPr id="20" name="Tekstvak 10">
            <a:extLst>
              <a:ext uri="{FF2B5EF4-FFF2-40B4-BE49-F238E27FC236}">
                <a16:creationId xmlns:a16="http://schemas.microsoft.com/office/drawing/2014/main" id="{036FC2C0-3F3F-6909-05C6-6A700BA25032}"/>
              </a:ext>
            </a:extLst>
          </p:cNvPr>
          <p:cNvSpPr txBox="1"/>
          <p:nvPr/>
        </p:nvSpPr>
        <p:spPr>
          <a:xfrm>
            <a:off x="6270976" y="4061563"/>
            <a:ext cx="779044" cy="276999"/>
          </a:xfrm>
          <a:prstGeom prst="rect">
            <a:avLst/>
          </a:prstGeom>
          <a:noFill/>
        </p:spPr>
        <p:txBody>
          <a:bodyPr wrap="square" rtlCol="0">
            <a:spAutoFit/>
          </a:bodyPr>
          <a:lstStyle/>
          <a:p>
            <a:pPr algn="ctr"/>
            <a:r>
              <a:rPr lang="nl-BE" sz="1200" dirty="0"/>
              <a:t>15 kDa</a:t>
            </a:r>
          </a:p>
        </p:txBody>
      </p:sp>
      <p:sp>
        <p:nvSpPr>
          <p:cNvPr id="21" name="Tekstvak 10">
            <a:extLst>
              <a:ext uri="{FF2B5EF4-FFF2-40B4-BE49-F238E27FC236}">
                <a16:creationId xmlns:a16="http://schemas.microsoft.com/office/drawing/2014/main" id="{ECF59374-9824-A033-7D6D-AD5EBE8156CE}"/>
              </a:ext>
            </a:extLst>
          </p:cNvPr>
          <p:cNvSpPr txBox="1"/>
          <p:nvPr/>
        </p:nvSpPr>
        <p:spPr>
          <a:xfrm>
            <a:off x="6270976" y="4529884"/>
            <a:ext cx="779044" cy="276999"/>
          </a:xfrm>
          <a:prstGeom prst="rect">
            <a:avLst/>
          </a:prstGeom>
          <a:noFill/>
        </p:spPr>
        <p:txBody>
          <a:bodyPr wrap="square" rtlCol="0">
            <a:spAutoFit/>
          </a:bodyPr>
          <a:lstStyle/>
          <a:p>
            <a:pPr algn="ctr"/>
            <a:r>
              <a:rPr lang="nl-BE" sz="1200" dirty="0"/>
              <a:t>10 kDa</a:t>
            </a:r>
          </a:p>
        </p:txBody>
      </p:sp>
      <p:cxnSp>
        <p:nvCxnSpPr>
          <p:cNvPr id="28" name="Connettore 2 27">
            <a:extLst>
              <a:ext uri="{FF2B5EF4-FFF2-40B4-BE49-F238E27FC236}">
                <a16:creationId xmlns:a16="http://schemas.microsoft.com/office/drawing/2014/main" id="{C457E5F5-2BF9-CA21-CCFF-BE5BFC43F110}"/>
              </a:ext>
            </a:extLst>
          </p:cNvPr>
          <p:cNvCxnSpPr>
            <a:cxnSpLocks/>
          </p:cNvCxnSpPr>
          <p:nvPr/>
        </p:nvCxnSpPr>
        <p:spPr>
          <a:xfrm>
            <a:off x="8543587" y="2611062"/>
            <a:ext cx="441090" cy="0"/>
          </a:xfrm>
          <a:prstGeom prst="straightConnector1">
            <a:avLst/>
          </a:prstGeom>
          <a:ln w="19050">
            <a:solidFill>
              <a:srgbClr val="9DC3E6"/>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ttore 2 31">
            <a:extLst>
              <a:ext uri="{FF2B5EF4-FFF2-40B4-BE49-F238E27FC236}">
                <a16:creationId xmlns:a16="http://schemas.microsoft.com/office/drawing/2014/main" id="{127948D5-1357-C564-F54A-4EB3BE5F7EEB}"/>
              </a:ext>
            </a:extLst>
          </p:cNvPr>
          <p:cNvCxnSpPr>
            <a:cxnSpLocks/>
          </p:cNvCxnSpPr>
          <p:nvPr/>
        </p:nvCxnSpPr>
        <p:spPr>
          <a:xfrm>
            <a:off x="8543587" y="3218208"/>
            <a:ext cx="441090" cy="0"/>
          </a:xfrm>
          <a:prstGeom prst="straightConnector1">
            <a:avLst/>
          </a:prstGeom>
          <a:ln w="19050">
            <a:solidFill>
              <a:srgbClr val="9DC3E6"/>
            </a:solidFill>
            <a:tailEnd type="triangle"/>
          </a:ln>
        </p:spPr>
        <p:style>
          <a:lnRef idx="1">
            <a:schemeClr val="accent1"/>
          </a:lnRef>
          <a:fillRef idx="0">
            <a:schemeClr val="accent1"/>
          </a:fillRef>
          <a:effectRef idx="0">
            <a:schemeClr val="accent1"/>
          </a:effectRef>
          <a:fontRef idx="minor">
            <a:schemeClr val="tx1"/>
          </a:fontRef>
        </p:style>
      </p:cxnSp>
      <p:cxnSp>
        <p:nvCxnSpPr>
          <p:cNvPr id="39" name="Connettore 2 38">
            <a:extLst>
              <a:ext uri="{FF2B5EF4-FFF2-40B4-BE49-F238E27FC236}">
                <a16:creationId xmlns:a16="http://schemas.microsoft.com/office/drawing/2014/main" id="{60A01A49-617D-60EF-6015-901E45B1D3D6}"/>
              </a:ext>
            </a:extLst>
          </p:cNvPr>
          <p:cNvCxnSpPr>
            <a:cxnSpLocks/>
          </p:cNvCxnSpPr>
          <p:nvPr/>
        </p:nvCxnSpPr>
        <p:spPr>
          <a:xfrm>
            <a:off x="8547270" y="3647978"/>
            <a:ext cx="441090" cy="0"/>
          </a:xfrm>
          <a:prstGeom prst="straightConnector1">
            <a:avLst/>
          </a:prstGeom>
          <a:ln w="19050">
            <a:solidFill>
              <a:srgbClr val="9DC3E6"/>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onnettore 2 39">
            <a:extLst>
              <a:ext uri="{FF2B5EF4-FFF2-40B4-BE49-F238E27FC236}">
                <a16:creationId xmlns:a16="http://schemas.microsoft.com/office/drawing/2014/main" id="{6E38693A-F435-47B6-CC1F-73B078F1DCC1}"/>
              </a:ext>
            </a:extLst>
          </p:cNvPr>
          <p:cNvCxnSpPr>
            <a:cxnSpLocks/>
          </p:cNvCxnSpPr>
          <p:nvPr/>
        </p:nvCxnSpPr>
        <p:spPr>
          <a:xfrm>
            <a:off x="8543587" y="3964148"/>
            <a:ext cx="441090" cy="0"/>
          </a:xfrm>
          <a:prstGeom prst="straightConnector1">
            <a:avLst/>
          </a:prstGeom>
          <a:ln w="19050">
            <a:solidFill>
              <a:srgbClr val="9DC3E6"/>
            </a:solidFill>
            <a:tailEnd type="triangle"/>
          </a:ln>
        </p:spPr>
        <p:style>
          <a:lnRef idx="1">
            <a:schemeClr val="accent1"/>
          </a:lnRef>
          <a:fillRef idx="0">
            <a:schemeClr val="accent1"/>
          </a:fillRef>
          <a:effectRef idx="0">
            <a:schemeClr val="accent1"/>
          </a:effectRef>
          <a:fontRef idx="minor">
            <a:schemeClr val="tx1"/>
          </a:fontRef>
        </p:style>
      </p:cxnSp>
      <p:cxnSp>
        <p:nvCxnSpPr>
          <p:cNvPr id="41" name="Connettore 2 40">
            <a:extLst>
              <a:ext uri="{FF2B5EF4-FFF2-40B4-BE49-F238E27FC236}">
                <a16:creationId xmlns:a16="http://schemas.microsoft.com/office/drawing/2014/main" id="{BD92BFB4-B33B-C854-633C-42BBD063A46C}"/>
              </a:ext>
            </a:extLst>
          </p:cNvPr>
          <p:cNvCxnSpPr>
            <a:cxnSpLocks/>
          </p:cNvCxnSpPr>
          <p:nvPr/>
        </p:nvCxnSpPr>
        <p:spPr>
          <a:xfrm>
            <a:off x="8543587" y="4247871"/>
            <a:ext cx="441090" cy="0"/>
          </a:xfrm>
          <a:prstGeom prst="straightConnector1">
            <a:avLst/>
          </a:prstGeom>
          <a:ln w="19050">
            <a:solidFill>
              <a:srgbClr val="9DC3E6"/>
            </a:solidFill>
            <a:tailEnd type="triangle"/>
          </a:ln>
        </p:spPr>
        <p:style>
          <a:lnRef idx="1">
            <a:schemeClr val="accent1"/>
          </a:lnRef>
          <a:fillRef idx="0">
            <a:schemeClr val="accent1"/>
          </a:fillRef>
          <a:effectRef idx="0">
            <a:schemeClr val="accent1"/>
          </a:effectRef>
          <a:fontRef idx="minor">
            <a:schemeClr val="tx1"/>
          </a:fontRef>
        </p:style>
      </p:cxnSp>
      <p:cxnSp>
        <p:nvCxnSpPr>
          <p:cNvPr id="42" name="Connettore 2 41">
            <a:extLst>
              <a:ext uri="{FF2B5EF4-FFF2-40B4-BE49-F238E27FC236}">
                <a16:creationId xmlns:a16="http://schemas.microsoft.com/office/drawing/2014/main" id="{754787F3-D716-2D2D-198A-B4A89C391377}"/>
              </a:ext>
            </a:extLst>
          </p:cNvPr>
          <p:cNvCxnSpPr>
            <a:cxnSpLocks/>
          </p:cNvCxnSpPr>
          <p:nvPr/>
        </p:nvCxnSpPr>
        <p:spPr>
          <a:xfrm>
            <a:off x="8543587" y="4586286"/>
            <a:ext cx="441090" cy="0"/>
          </a:xfrm>
          <a:prstGeom prst="straightConnector1">
            <a:avLst/>
          </a:prstGeom>
          <a:ln w="19050">
            <a:solidFill>
              <a:srgbClr val="9DC3E6"/>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onnettore 2 42">
            <a:extLst>
              <a:ext uri="{FF2B5EF4-FFF2-40B4-BE49-F238E27FC236}">
                <a16:creationId xmlns:a16="http://schemas.microsoft.com/office/drawing/2014/main" id="{8A5B6879-D082-BCC9-4A40-0B75100A3F5F}"/>
              </a:ext>
            </a:extLst>
          </p:cNvPr>
          <p:cNvCxnSpPr>
            <a:cxnSpLocks/>
          </p:cNvCxnSpPr>
          <p:nvPr/>
        </p:nvCxnSpPr>
        <p:spPr>
          <a:xfrm>
            <a:off x="8543587" y="4897062"/>
            <a:ext cx="441090" cy="0"/>
          </a:xfrm>
          <a:prstGeom prst="straightConnector1">
            <a:avLst/>
          </a:prstGeom>
          <a:ln w="19050">
            <a:solidFill>
              <a:srgbClr val="9DC3E6"/>
            </a:solidFill>
            <a:tailEnd type="triangle"/>
          </a:ln>
        </p:spPr>
        <p:style>
          <a:lnRef idx="1">
            <a:schemeClr val="accent1"/>
          </a:lnRef>
          <a:fillRef idx="0">
            <a:schemeClr val="accent1"/>
          </a:fillRef>
          <a:effectRef idx="0">
            <a:schemeClr val="accent1"/>
          </a:effectRef>
          <a:fontRef idx="minor">
            <a:schemeClr val="tx1"/>
          </a:fontRef>
        </p:style>
      </p:cxnSp>
      <p:sp>
        <p:nvSpPr>
          <p:cNvPr id="47" name="CasellaDiTesto 46">
            <a:extLst>
              <a:ext uri="{FF2B5EF4-FFF2-40B4-BE49-F238E27FC236}">
                <a16:creationId xmlns:a16="http://schemas.microsoft.com/office/drawing/2014/main" id="{A6665EEE-B55B-F2DC-43CD-5BE5FDD4B6C9}"/>
              </a:ext>
            </a:extLst>
          </p:cNvPr>
          <p:cNvSpPr txBox="1"/>
          <p:nvPr/>
        </p:nvSpPr>
        <p:spPr>
          <a:xfrm>
            <a:off x="8928596" y="2451436"/>
            <a:ext cx="1281742" cy="600164"/>
          </a:xfrm>
          <a:prstGeom prst="rect">
            <a:avLst/>
          </a:prstGeom>
          <a:noFill/>
        </p:spPr>
        <p:txBody>
          <a:bodyPr wrap="square">
            <a:spAutoFit/>
          </a:bodyPr>
          <a:lstStyle/>
          <a:p>
            <a:r>
              <a:rPr lang="it-IT" sz="1100" dirty="0"/>
              <a:t>Globulin aggregates or complexes</a:t>
            </a:r>
          </a:p>
        </p:txBody>
      </p:sp>
      <p:sp>
        <p:nvSpPr>
          <p:cNvPr id="48" name="CasellaDiTesto 47">
            <a:extLst>
              <a:ext uri="{FF2B5EF4-FFF2-40B4-BE49-F238E27FC236}">
                <a16:creationId xmlns:a16="http://schemas.microsoft.com/office/drawing/2014/main" id="{DE36A7B9-AFA2-BA44-2FAC-9DAC0D555D52}"/>
              </a:ext>
            </a:extLst>
          </p:cNvPr>
          <p:cNvSpPr txBox="1"/>
          <p:nvPr/>
        </p:nvSpPr>
        <p:spPr>
          <a:xfrm>
            <a:off x="8928596" y="3092710"/>
            <a:ext cx="815650" cy="261610"/>
          </a:xfrm>
          <a:prstGeom prst="rect">
            <a:avLst/>
          </a:prstGeom>
          <a:noFill/>
        </p:spPr>
        <p:txBody>
          <a:bodyPr wrap="square">
            <a:spAutoFit/>
          </a:bodyPr>
          <a:lstStyle/>
          <a:p>
            <a:pPr algn="ctr"/>
            <a:r>
              <a:rPr lang="it-IT" sz="1100" dirty="0"/>
              <a:t>7S globulin</a:t>
            </a:r>
          </a:p>
        </p:txBody>
      </p:sp>
      <p:sp>
        <p:nvSpPr>
          <p:cNvPr id="49" name="CasellaDiTesto 48">
            <a:extLst>
              <a:ext uri="{FF2B5EF4-FFF2-40B4-BE49-F238E27FC236}">
                <a16:creationId xmlns:a16="http://schemas.microsoft.com/office/drawing/2014/main" id="{23A4CFAE-8D37-D245-0D03-01D14E9A8966}"/>
              </a:ext>
            </a:extLst>
          </p:cNvPr>
          <p:cNvSpPr txBox="1"/>
          <p:nvPr/>
        </p:nvSpPr>
        <p:spPr>
          <a:xfrm>
            <a:off x="8928596" y="3517217"/>
            <a:ext cx="974821" cy="261610"/>
          </a:xfrm>
          <a:prstGeom prst="rect">
            <a:avLst/>
          </a:prstGeom>
          <a:noFill/>
        </p:spPr>
        <p:txBody>
          <a:bodyPr wrap="square">
            <a:spAutoFit/>
          </a:bodyPr>
          <a:lstStyle/>
          <a:p>
            <a:r>
              <a:rPr lang="it-IT" sz="1100" dirty="0"/>
              <a:t>11S globulin</a:t>
            </a:r>
          </a:p>
        </p:txBody>
      </p:sp>
      <p:sp>
        <p:nvSpPr>
          <p:cNvPr id="50" name="CasellaDiTesto 49">
            <a:extLst>
              <a:ext uri="{FF2B5EF4-FFF2-40B4-BE49-F238E27FC236}">
                <a16:creationId xmlns:a16="http://schemas.microsoft.com/office/drawing/2014/main" id="{7779F5DA-F58B-41F2-0F9C-174EB82F3102}"/>
              </a:ext>
            </a:extLst>
          </p:cNvPr>
          <p:cNvSpPr txBox="1"/>
          <p:nvPr/>
        </p:nvSpPr>
        <p:spPr>
          <a:xfrm>
            <a:off x="8926293" y="3834994"/>
            <a:ext cx="974821" cy="261610"/>
          </a:xfrm>
          <a:prstGeom prst="rect">
            <a:avLst/>
          </a:prstGeom>
          <a:noFill/>
        </p:spPr>
        <p:txBody>
          <a:bodyPr wrap="square">
            <a:spAutoFit/>
          </a:bodyPr>
          <a:lstStyle/>
          <a:p>
            <a:r>
              <a:rPr lang="it-IT" sz="1100" dirty="0"/>
              <a:t>11S globulin</a:t>
            </a:r>
          </a:p>
        </p:txBody>
      </p:sp>
      <p:sp>
        <p:nvSpPr>
          <p:cNvPr id="51" name="CasellaDiTesto 50">
            <a:extLst>
              <a:ext uri="{FF2B5EF4-FFF2-40B4-BE49-F238E27FC236}">
                <a16:creationId xmlns:a16="http://schemas.microsoft.com/office/drawing/2014/main" id="{9B332EC9-2191-78AF-D751-C6EBC777BB51}"/>
              </a:ext>
            </a:extLst>
          </p:cNvPr>
          <p:cNvSpPr txBox="1"/>
          <p:nvPr/>
        </p:nvSpPr>
        <p:spPr>
          <a:xfrm>
            <a:off x="8940286" y="4123503"/>
            <a:ext cx="974821" cy="261610"/>
          </a:xfrm>
          <a:prstGeom prst="rect">
            <a:avLst/>
          </a:prstGeom>
          <a:noFill/>
        </p:spPr>
        <p:txBody>
          <a:bodyPr wrap="square">
            <a:spAutoFit/>
          </a:bodyPr>
          <a:lstStyle/>
          <a:p>
            <a:r>
              <a:rPr lang="it-IT" sz="1100" dirty="0"/>
              <a:t>Oleosin</a:t>
            </a:r>
          </a:p>
        </p:txBody>
      </p:sp>
      <p:sp>
        <p:nvSpPr>
          <p:cNvPr id="52" name="CasellaDiTesto 51">
            <a:extLst>
              <a:ext uri="{FF2B5EF4-FFF2-40B4-BE49-F238E27FC236}">
                <a16:creationId xmlns:a16="http://schemas.microsoft.com/office/drawing/2014/main" id="{1DA5DE86-3F6A-51AB-660B-7784EB06699C}"/>
              </a:ext>
            </a:extLst>
          </p:cNvPr>
          <p:cNvSpPr txBox="1"/>
          <p:nvPr/>
        </p:nvSpPr>
        <p:spPr>
          <a:xfrm>
            <a:off x="8908746" y="4442454"/>
            <a:ext cx="974821" cy="261610"/>
          </a:xfrm>
          <a:prstGeom prst="rect">
            <a:avLst/>
          </a:prstGeom>
          <a:noFill/>
        </p:spPr>
        <p:txBody>
          <a:bodyPr wrap="square">
            <a:spAutoFit/>
          </a:bodyPr>
          <a:lstStyle/>
          <a:p>
            <a:r>
              <a:rPr lang="it-IT" sz="1100" dirty="0"/>
              <a:t>2S albumin</a:t>
            </a:r>
          </a:p>
        </p:txBody>
      </p:sp>
      <p:sp>
        <p:nvSpPr>
          <p:cNvPr id="53" name="CasellaDiTesto 52">
            <a:extLst>
              <a:ext uri="{FF2B5EF4-FFF2-40B4-BE49-F238E27FC236}">
                <a16:creationId xmlns:a16="http://schemas.microsoft.com/office/drawing/2014/main" id="{CDC7053E-7F73-C61F-8499-AA2D2F338693}"/>
              </a:ext>
            </a:extLst>
          </p:cNvPr>
          <p:cNvSpPr txBox="1"/>
          <p:nvPr/>
        </p:nvSpPr>
        <p:spPr>
          <a:xfrm>
            <a:off x="8908746" y="4772569"/>
            <a:ext cx="1281743" cy="600164"/>
          </a:xfrm>
          <a:prstGeom prst="rect">
            <a:avLst/>
          </a:prstGeom>
          <a:noFill/>
        </p:spPr>
        <p:txBody>
          <a:bodyPr wrap="square">
            <a:spAutoFit/>
          </a:bodyPr>
          <a:lstStyle/>
          <a:p>
            <a:r>
              <a:rPr lang="it-IT" sz="1100" dirty="0"/>
              <a:t>Peptides or degradation products</a:t>
            </a:r>
          </a:p>
        </p:txBody>
      </p:sp>
      <p:sp>
        <p:nvSpPr>
          <p:cNvPr id="54" name="CasellaDiTesto 53">
            <a:extLst>
              <a:ext uri="{FF2B5EF4-FFF2-40B4-BE49-F238E27FC236}">
                <a16:creationId xmlns:a16="http://schemas.microsoft.com/office/drawing/2014/main" id="{3EBC6740-AA30-0CCB-7551-D028A7787E7E}"/>
              </a:ext>
            </a:extLst>
          </p:cNvPr>
          <p:cNvSpPr txBox="1"/>
          <p:nvPr/>
        </p:nvSpPr>
        <p:spPr>
          <a:xfrm>
            <a:off x="6035254" y="5484355"/>
            <a:ext cx="4010352" cy="492443"/>
          </a:xfrm>
          <a:prstGeom prst="rect">
            <a:avLst/>
          </a:prstGeom>
          <a:noFill/>
          <a:effectLst/>
        </p:spPr>
        <p:txBody>
          <a:bodyPr wrap="square">
            <a:spAutoFit/>
          </a:bodyPr>
          <a:lstStyle/>
          <a:p>
            <a:r>
              <a:rPr lang="en-GB" sz="1300" b="1" dirty="0">
                <a:solidFill>
                  <a:srgbClr val="000000"/>
                </a:solidFill>
                <a:cs typeface="Times New Roman" panose="02020603050405020304" pitchFamily="18" charset="0"/>
              </a:rPr>
              <a:t>M</a:t>
            </a:r>
            <a:r>
              <a:rPr lang="en-GB" sz="1300" dirty="0">
                <a:solidFill>
                  <a:srgbClr val="000000"/>
                </a:solidFill>
                <a:cs typeface="Times New Roman" panose="02020603050405020304" pitchFamily="18" charset="0"/>
              </a:rPr>
              <a:t>: markers; </a:t>
            </a:r>
            <a:r>
              <a:rPr lang="en-GB" sz="1300" b="1" u="none" strike="noStrike" baseline="0" dirty="0">
                <a:solidFill>
                  <a:srgbClr val="000000"/>
                </a:solidFill>
                <a:cs typeface="Times New Roman" panose="02020603050405020304" pitchFamily="18" charset="0"/>
              </a:rPr>
              <a:t>CPC</a:t>
            </a:r>
            <a:r>
              <a:rPr lang="en-GB" sz="1300" b="0" u="none" strike="noStrike" baseline="0" dirty="0">
                <a:solidFill>
                  <a:srgbClr val="000000"/>
                </a:solidFill>
                <a:cs typeface="Times New Roman" panose="02020603050405020304" pitchFamily="18" charset="0"/>
              </a:rPr>
              <a:t>: </a:t>
            </a:r>
            <a:r>
              <a:rPr lang="en-GB" sz="1300" dirty="0">
                <a:solidFill>
                  <a:srgbClr val="000000"/>
                </a:solidFill>
                <a:cs typeface="Times New Roman" panose="02020603050405020304" pitchFamily="18" charset="0"/>
              </a:rPr>
              <a:t>Chia protein concentrate</a:t>
            </a:r>
            <a:r>
              <a:rPr lang="en-GB" sz="1300" b="0" u="none" strike="noStrike" baseline="0" dirty="0">
                <a:solidFill>
                  <a:srgbClr val="000000"/>
                </a:solidFill>
                <a:cs typeface="Times New Roman" panose="02020603050405020304" pitchFamily="18" charset="0"/>
              </a:rPr>
              <a:t>; </a:t>
            </a:r>
            <a:r>
              <a:rPr lang="en-GB" sz="1300" b="1" dirty="0">
                <a:solidFill>
                  <a:srgbClr val="000000"/>
                </a:solidFill>
                <a:cs typeface="Times New Roman" panose="02020603050405020304" pitchFamily="18" charset="0"/>
              </a:rPr>
              <a:t>CSM</a:t>
            </a:r>
            <a:r>
              <a:rPr lang="en-GB" sz="1300" b="0" u="none" strike="noStrike" baseline="0" dirty="0">
                <a:solidFill>
                  <a:srgbClr val="000000"/>
                </a:solidFill>
                <a:cs typeface="Times New Roman" panose="02020603050405020304" pitchFamily="18" charset="0"/>
              </a:rPr>
              <a:t>: </a:t>
            </a:r>
            <a:r>
              <a:rPr lang="en-GB" sz="1300" dirty="0">
                <a:solidFill>
                  <a:srgbClr val="000000"/>
                </a:solidFill>
                <a:cs typeface="Times New Roman" panose="02020603050405020304" pitchFamily="18" charset="0"/>
              </a:rPr>
              <a:t>Chia standardized raw material</a:t>
            </a:r>
            <a:r>
              <a:rPr lang="en-GB" sz="1300" b="0" u="none" strike="noStrike" baseline="0" dirty="0">
                <a:solidFill>
                  <a:srgbClr val="000000"/>
                </a:solidFill>
                <a:cs typeface="Times New Roman" panose="02020603050405020304" pitchFamily="18" charset="0"/>
              </a:rPr>
              <a:t>; </a:t>
            </a:r>
            <a:r>
              <a:rPr lang="en-GB" sz="1300" b="1" u="none" strike="noStrike" baseline="0" dirty="0">
                <a:solidFill>
                  <a:srgbClr val="000000"/>
                </a:solidFill>
                <a:cs typeface="Times New Roman" panose="02020603050405020304" pitchFamily="18" charset="0"/>
              </a:rPr>
              <a:t>CRM</a:t>
            </a:r>
            <a:r>
              <a:rPr lang="en-GB" sz="1300" b="0" u="none" strike="noStrike" baseline="0" dirty="0">
                <a:solidFill>
                  <a:srgbClr val="000000"/>
                </a:solidFill>
                <a:cs typeface="Times New Roman" panose="02020603050405020304" pitchFamily="18" charset="0"/>
              </a:rPr>
              <a:t>: </a:t>
            </a:r>
            <a:r>
              <a:rPr lang="en-GB" sz="1300" dirty="0">
                <a:solidFill>
                  <a:srgbClr val="000000"/>
                </a:solidFill>
                <a:cs typeface="Times New Roman" panose="02020603050405020304" pitchFamily="18" charset="0"/>
              </a:rPr>
              <a:t>Chia raw material</a:t>
            </a:r>
            <a:r>
              <a:rPr lang="en-GB" sz="1300" b="0" u="none" strike="noStrike" baseline="0" dirty="0">
                <a:solidFill>
                  <a:srgbClr val="000000"/>
                </a:solidFill>
                <a:cs typeface="Times New Roman" panose="02020603050405020304" pitchFamily="18" charset="0"/>
              </a:rPr>
              <a:t> </a:t>
            </a:r>
            <a:endParaRPr lang="en-GB" sz="1300" dirty="0">
              <a:cs typeface="Times New Roman" panose="02020603050405020304" pitchFamily="18" charset="0"/>
            </a:endParaRPr>
          </a:p>
        </p:txBody>
      </p:sp>
      <p:sp>
        <p:nvSpPr>
          <p:cNvPr id="55" name="CasellaDiTesto 54">
            <a:extLst>
              <a:ext uri="{FF2B5EF4-FFF2-40B4-BE49-F238E27FC236}">
                <a16:creationId xmlns:a16="http://schemas.microsoft.com/office/drawing/2014/main" id="{7CF45727-C058-3660-193C-8359B087E253}"/>
              </a:ext>
            </a:extLst>
          </p:cNvPr>
          <p:cNvSpPr txBox="1"/>
          <p:nvPr/>
        </p:nvSpPr>
        <p:spPr>
          <a:xfrm>
            <a:off x="6437273" y="1054723"/>
            <a:ext cx="3206314" cy="408623"/>
          </a:xfrm>
          <a:custGeom>
            <a:avLst/>
            <a:gdLst>
              <a:gd name="connsiteX0" fmla="*/ 0 w 3206314"/>
              <a:gd name="connsiteY0" fmla="*/ 68105 h 408623"/>
              <a:gd name="connsiteX1" fmla="*/ 68105 w 3206314"/>
              <a:gd name="connsiteY1" fmla="*/ 0 h 408623"/>
              <a:gd name="connsiteX2" fmla="*/ 3138209 w 3206314"/>
              <a:gd name="connsiteY2" fmla="*/ 0 h 408623"/>
              <a:gd name="connsiteX3" fmla="*/ 3206314 w 3206314"/>
              <a:gd name="connsiteY3" fmla="*/ 68105 h 408623"/>
              <a:gd name="connsiteX4" fmla="*/ 3206314 w 3206314"/>
              <a:gd name="connsiteY4" fmla="*/ 340518 h 408623"/>
              <a:gd name="connsiteX5" fmla="*/ 3138209 w 3206314"/>
              <a:gd name="connsiteY5" fmla="*/ 408623 h 408623"/>
              <a:gd name="connsiteX6" fmla="*/ 68105 w 3206314"/>
              <a:gd name="connsiteY6" fmla="*/ 408623 h 408623"/>
              <a:gd name="connsiteX7" fmla="*/ 0 w 3206314"/>
              <a:gd name="connsiteY7" fmla="*/ 340518 h 408623"/>
              <a:gd name="connsiteX8" fmla="*/ 0 w 3206314"/>
              <a:gd name="connsiteY8" fmla="*/ 68105 h 40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6314" h="408623" fill="none" extrusionOk="0">
                <a:moveTo>
                  <a:pt x="0" y="68105"/>
                </a:moveTo>
                <a:cubicBezTo>
                  <a:pt x="630" y="27565"/>
                  <a:pt x="32198" y="2442"/>
                  <a:pt x="68105" y="0"/>
                </a:cubicBezTo>
                <a:cubicBezTo>
                  <a:pt x="1143405" y="45206"/>
                  <a:pt x="2459405" y="-101492"/>
                  <a:pt x="3138209" y="0"/>
                </a:cubicBezTo>
                <a:cubicBezTo>
                  <a:pt x="3178166" y="-3575"/>
                  <a:pt x="3204775" y="29889"/>
                  <a:pt x="3206314" y="68105"/>
                </a:cubicBezTo>
                <a:cubicBezTo>
                  <a:pt x="3223137" y="113450"/>
                  <a:pt x="3185619" y="257388"/>
                  <a:pt x="3206314" y="340518"/>
                </a:cubicBezTo>
                <a:cubicBezTo>
                  <a:pt x="3206052" y="379233"/>
                  <a:pt x="3178118" y="404994"/>
                  <a:pt x="3138209" y="408623"/>
                </a:cubicBezTo>
                <a:cubicBezTo>
                  <a:pt x="1819394" y="498191"/>
                  <a:pt x="1013434" y="349692"/>
                  <a:pt x="68105" y="408623"/>
                </a:cubicBezTo>
                <a:cubicBezTo>
                  <a:pt x="26121" y="407608"/>
                  <a:pt x="5151" y="379980"/>
                  <a:pt x="0" y="340518"/>
                </a:cubicBezTo>
                <a:cubicBezTo>
                  <a:pt x="10315" y="215618"/>
                  <a:pt x="18597" y="98098"/>
                  <a:pt x="0" y="68105"/>
                </a:cubicBezTo>
                <a:close/>
              </a:path>
              <a:path w="3206314" h="408623" stroke="0" extrusionOk="0">
                <a:moveTo>
                  <a:pt x="0" y="68105"/>
                </a:moveTo>
                <a:cubicBezTo>
                  <a:pt x="5094" y="28537"/>
                  <a:pt x="29791" y="-6015"/>
                  <a:pt x="68105" y="0"/>
                </a:cubicBezTo>
                <a:cubicBezTo>
                  <a:pt x="1336946" y="-140314"/>
                  <a:pt x="2097625" y="72494"/>
                  <a:pt x="3138209" y="0"/>
                </a:cubicBezTo>
                <a:cubicBezTo>
                  <a:pt x="3181056" y="4954"/>
                  <a:pt x="3205264" y="31008"/>
                  <a:pt x="3206314" y="68105"/>
                </a:cubicBezTo>
                <a:cubicBezTo>
                  <a:pt x="3205660" y="137344"/>
                  <a:pt x="3191883" y="215325"/>
                  <a:pt x="3206314" y="340518"/>
                </a:cubicBezTo>
                <a:cubicBezTo>
                  <a:pt x="3201302" y="380375"/>
                  <a:pt x="3174252" y="409577"/>
                  <a:pt x="3138209" y="408623"/>
                </a:cubicBezTo>
                <a:cubicBezTo>
                  <a:pt x="2017712" y="532232"/>
                  <a:pt x="1073341" y="259717"/>
                  <a:pt x="68105" y="408623"/>
                </a:cubicBezTo>
                <a:cubicBezTo>
                  <a:pt x="31031" y="413761"/>
                  <a:pt x="-701" y="378656"/>
                  <a:pt x="0" y="340518"/>
                </a:cubicBezTo>
                <a:cubicBezTo>
                  <a:pt x="13395" y="207508"/>
                  <a:pt x="15384" y="129289"/>
                  <a:pt x="0" y="68105"/>
                </a:cubicBezTo>
                <a:close/>
              </a:path>
            </a:pathLst>
          </a:custGeom>
          <a:solidFill>
            <a:schemeClr val="accent5">
              <a:lumMod val="60000"/>
              <a:lumOff val="40000"/>
            </a:schemeClr>
          </a:solidFill>
          <a:ln>
            <a:noFill/>
            <a:extLst>
              <a:ext uri="{C807C97D-BFC1-408E-A445-0C87EB9F89A2}">
                <ask:lineSketchStyleProps xmlns:ask="http://schemas.microsoft.com/office/drawing/2018/sketchyshapes" sd="2448976505">
                  <a:prstGeom prst="round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w="6600">
                  <a:solidFill>
                    <a:srgbClr val="ED7D31">
                      <a:lumMod val="50000"/>
                    </a:srgbClr>
                  </a:solidFill>
                  <a:prstDash val="solid"/>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Chia seeds (</a:t>
            </a:r>
            <a:r>
              <a:rPr kumimoji="0" lang="en-US" b="1" i="1" u="none" strike="noStrike" kern="1200" cap="none" spc="0" normalizeH="0" baseline="0" noProof="0" dirty="0">
                <a:ln w="6600">
                  <a:solidFill>
                    <a:srgbClr val="ED7D31">
                      <a:lumMod val="50000"/>
                    </a:srgbClr>
                  </a:solidFill>
                  <a:prstDash val="solid"/>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Salvia hispanica</a:t>
            </a:r>
            <a:r>
              <a:rPr kumimoji="0" lang="en-US" b="1" i="0" u="none" strike="noStrike" kern="1200" cap="none" spc="0" normalizeH="0" baseline="0" noProof="0" dirty="0">
                <a:ln w="6600">
                  <a:solidFill>
                    <a:srgbClr val="ED7D31">
                      <a:lumMod val="50000"/>
                    </a:srgbClr>
                  </a:solidFill>
                  <a:prstDash val="solid"/>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a:t>
            </a:r>
          </a:p>
        </p:txBody>
      </p:sp>
      <p:pic>
        <p:nvPicPr>
          <p:cNvPr id="56" name="Afbeelding 3" descr="Afbeelding met zwart-wit, Zwart-witfotografie, zwart, buitenshuis&#10;&#10;Door AI gegenereerde inhoud is mogelijk onjuist.">
            <a:extLst>
              <a:ext uri="{FF2B5EF4-FFF2-40B4-BE49-F238E27FC236}">
                <a16:creationId xmlns:a16="http://schemas.microsoft.com/office/drawing/2014/main" id="{BB50FC60-AB56-CF45-9166-AEA442169930}"/>
              </a:ext>
            </a:extLst>
          </p:cNvPr>
          <p:cNvPicPr>
            <a:picLocks noChangeAspect="1"/>
          </p:cNvPicPr>
          <p:nvPr/>
        </p:nvPicPr>
        <p:blipFill>
          <a:blip r:embed="rId13">
            <a:extLst>
              <a:ext uri="{BEBA8EAE-BF5A-486C-A8C5-ECC9F3942E4B}">
                <a14:imgProps xmlns:a14="http://schemas.microsoft.com/office/drawing/2010/main">
                  <a14:imgLayer r:embed="rId14">
                    <a14:imgEffect>
                      <a14:brightnessContrast bright="20000" contrast="-40000"/>
                    </a14:imgEffect>
                  </a14:imgLayer>
                </a14:imgProps>
              </a:ext>
            </a:extLst>
          </a:blip>
          <a:srcRect l="11772" t="21295" b="15999"/>
          <a:stretch>
            <a:fillRect/>
          </a:stretch>
        </p:blipFill>
        <p:spPr>
          <a:xfrm>
            <a:off x="2522265" y="1860016"/>
            <a:ext cx="1375184" cy="3397523"/>
          </a:xfrm>
          <a:prstGeom prst="rect">
            <a:avLst/>
          </a:prstGeom>
        </p:spPr>
      </p:pic>
      <p:sp>
        <p:nvSpPr>
          <p:cNvPr id="57" name="CasellaDiTesto 56">
            <a:extLst>
              <a:ext uri="{FF2B5EF4-FFF2-40B4-BE49-F238E27FC236}">
                <a16:creationId xmlns:a16="http://schemas.microsoft.com/office/drawing/2014/main" id="{363DDBAB-E610-413E-F1FF-286D42742C01}"/>
              </a:ext>
            </a:extLst>
          </p:cNvPr>
          <p:cNvSpPr txBox="1"/>
          <p:nvPr/>
        </p:nvSpPr>
        <p:spPr>
          <a:xfrm>
            <a:off x="1652736" y="1103867"/>
            <a:ext cx="3048758" cy="408623"/>
          </a:xfrm>
          <a:custGeom>
            <a:avLst/>
            <a:gdLst>
              <a:gd name="connsiteX0" fmla="*/ 0 w 3048758"/>
              <a:gd name="connsiteY0" fmla="*/ 68105 h 408623"/>
              <a:gd name="connsiteX1" fmla="*/ 68105 w 3048758"/>
              <a:gd name="connsiteY1" fmla="*/ 0 h 408623"/>
              <a:gd name="connsiteX2" fmla="*/ 2980653 w 3048758"/>
              <a:gd name="connsiteY2" fmla="*/ 0 h 408623"/>
              <a:gd name="connsiteX3" fmla="*/ 3048758 w 3048758"/>
              <a:gd name="connsiteY3" fmla="*/ 68105 h 408623"/>
              <a:gd name="connsiteX4" fmla="*/ 3048758 w 3048758"/>
              <a:gd name="connsiteY4" fmla="*/ 340518 h 408623"/>
              <a:gd name="connsiteX5" fmla="*/ 2980653 w 3048758"/>
              <a:gd name="connsiteY5" fmla="*/ 408623 h 408623"/>
              <a:gd name="connsiteX6" fmla="*/ 68105 w 3048758"/>
              <a:gd name="connsiteY6" fmla="*/ 408623 h 408623"/>
              <a:gd name="connsiteX7" fmla="*/ 0 w 3048758"/>
              <a:gd name="connsiteY7" fmla="*/ 340518 h 408623"/>
              <a:gd name="connsiteX8" fmla="*/ 0 w 3048758"/>
              <a:gd name="connsiteY8" fmla="*/ 68105 h 40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8758" h="408623" fill="none" extrusionOk="0">
                <a:moveTo>
                  <a:pt x="0" y="68105"/>
                </a:moveTo>
                <a:cubicBezTo>
                  <a:pt x="630" y="27565"/>
                  <a:pt x="32198" y="2442"/>
                  <a:pt x="68105" y="0"/>
                </a:cubicBezTo>
                <a:cubicBezTo>
                  <a:pt x="410511" y="45206"/>
                  <a:pt x="2608824" y="-101492"/>
                  <a:pt x="2980653" y="0"/>
                </a:cubicBezTo>
                <a:cubicBezTo>
                  <a:pt x="3020610" y="-3575"/>
                  <a:pt x="3047219" y="29889"/>
                  <a:pt x="3048758" y="68105"/>
                </a:cubicBezTo>
                <a:cubicBezTo>
                  <a:pt x="3065581" y="113450"/>
                  <a:pt x="3028063" y="257388"/>
                  <a:pt x="3048758" y="340518"/>
                </a:cubicBezTo>
                <a:cubicBezTo>
                  <a:pt x="3048496" y="379233"/>
                  <a:pt x="3020562" y="404994"/>
                  <a:pt x="2980653" y="408623"/>
                </a:cubicBezTo>
                <a:cubicBezTo>
                  <a:pt x="2655550" y="498191"/>
                  <a:pt x="1009266" y="349692"/>
                  <a:pt x="68105" y="408623"/>
                </a:cubicBezTo>
                <a:cubicBezTo>
                  <a:pt x="26121" y="407608"/>
                  <a:pt x="5151" y="379980"/>
                  <a:pt x="0" y="340518"/>
                </a:cubicBezTo>
                <a:cubicBezTo>
                  <a:pt x="10315" y="215618"/>
                  <a:pt x="18597" y="98098"/>
                  <a:pt x="0" y="68105"/>
                </a:cubicBezTo>
                <a:close/>
              </a:path>
              <a:path w="3048758" h="408623" stroke="0" extrusionOk="0">
                <a:moveTo>
                  <a:pt x="0" y="68105"/>
                </a:moveTo>
                <a:cubicBezTo>
                  <a:pt x="5094" y="28537"/>
                  <a:pt x="29791" y="-6015"/>
                  <a:pt x="68105" y="0"/>
                </a:cubicBezTo>
                <a:cubicBezTo>
                  <a:pt x="1186921" y="-140314"/>
                  <a:pt x="2196970" y="72494"/>
                  <a:pt x="2980653" y="0"/>
                </a:cubicBezTo>
                <a:cubicBezTo>
                  <a:pt x="3023500" y="4954"/>
                  <a:pt x="3047708" y="31008"/>
                  <a:pt x="3048758" y="68105"/>
                </a:cubicBezTo>
                <a:cubicBezTo>
                  <a:pt x="3048104" y="137344"/>
                  <a:pt x="3034327" y="215325"/>
                  <a:pt x="3048758" y="340518"/>
                </a:cubicBezTo>
                <a:cubicBezTo>
                  <a:pt x="3043746" y="380375"/>
                  <a:pt x="3016696" y="409577"/>
                  <a:pt x="2980653" y="408623"/>
                </a:cubicBezTo>
                <a:cubicBezTo>
                  <a:pt x="1949879" y="532232"/>
                  <a:pt x="1448881" y="259717"/>
                  <a:pt x="68105" y="408623"/>
                </a:cubicBezTo>
                <a:cubicBezTo>
                  <a:pt x="31031" y="413761"/>
                  <a:pt x="-701" y="378656"/>
                  <a:pt x="0" y="340518"/>
                </a:cubicBezTo>
                <a:cubicBezTo>
                  <a:pt x="13395" y="207508"/>
                  <a:pt x="15384" y="129289"/>
                  <a:pt x="0" y="68105"/>
                </a:cubicBezTo>
                <a:close/>
              </a:path>
            </a:pathLst>
          </a:custGeom>
          <a:solidFill>
            <a:srgbClr val="FFC000"/>
          </a:solidFill>
          <a:ln>
            <a:noFill/>
            <a:extLst>
              <a:ext uri="{C807C97D-BFC1-408E-A445-0C87EB9F89A2}">
                <ask:lineSketchStyleProps xmlns:ask="http://schemas.microsoft.com/office/drawing/2018/sketchyshapes" sd="2448976505">
                  <a:prstGeom prst="round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w="6600">
                  <a:solidFill>
                    <a:srgbClr val="ED7D31">
                      <a:lumMod val="50000"/>
                    </a:srgbClr>
                  </a:solidFill>
                  <a:prstDash val="solid"/>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Yellow lentils (</a:t>
            </a:r>
            <a:r>
              <a:rPr kumimoji="0" lang="en-US" b="1" i="1" u="none" strike="noStrike" kern="1200" cap="none" spc="0" normalizeH="0" baseline="0" noProof="0" dirty="0">
                <a:ln w="6600">
                  <a:solidFill>
                    <a:srgbClr val="ED7D31">
                      <a:lumMod val="50000"/>
                    </a:srgbClr>
                  </a:solidFill>
                  <a:prstDash val="solid"/>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Lens culinaris</a:t>
            </a:r>
            <a:r>
              <a:rPr kumimoji="0" lang="en-US" b="1" i="0" u="none" strike="noStrike" kern="1200" cap="none" spc="0" normalizeH="0" baseline="0" noProof="0" dirty="0">
                <a:ln w="6600">
                  <a:solidFill>
                    <a:srgbClr val="ED7D31">
                      <a:lumMod val="50000"/>
                    </a:srgbClr>
                  </a:solidFill>
                  <a:prstDash val="solid"/>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a:t>
            </a:r>
          </a:p>
        </p:txBody>
      </p:sp>
      <p:sp>
        <p:nvSpPr>
          <p:cNvPr id="58" name="CasellaDiTesto 57">
            <a:extLst>
              <a:ext uri="{FF2B5EF4-FFF2-40B4-BE49-F238E27FC236}">
                <a16:creationId xmlns:a16="http://schemas.microsoft.com/office/drawing/2014/main" id="{C59870F3-A0E3-B5EF-2992-E17AB70F1C5F}"/>
              </a:ext>
            </a:extLst>
          </p:cNvPr>
          <p:cNvSpPr txBox="1"/>
          <p:nvPr/>
        </p:nvSpPr>
        <p:spPr>
          <a:xfrm>
            <a:off x="2016012" y="5454695"/>
            <a:ext cx="2634727" cy="492443"/>
          </a:xfrm>
          <a:prstGeom prst="rect">
            <a:avLst/>
          </a:prstGeom>
          <a:noFill/>
          <a:effectLst/>
        </p:spPr>
        <p:txBody>
          <a:bodyPr wrap="square">
            <a:spAutoFit/>
          </a:bodyPr>
          <a:lstStyle/>
          <a:p>
            <a:r>
              <a:rPr lang="en-GB" sz="1300" b="1" dirty="0">
                <a:solidFill>
                  <a:srgbClr val="000000"/>
                </a:solidFill>
                <a:cs typeface="Times New Roman" panose="02020603050405020304" pitchFamily="18" charset="0"/>
              </a:rPr>
              <a:t>M</a:t>
            </a:r>
            <a:r>
              <a:rPr lang="en-GB" sz="1300" dirty="0">
                <a:solidFill>
                  <a:srgbClr val="000000"/>
                </a:solidFill>
                <a:cs typeface="Times New Roman" panose="02020603050405020304" pitchFamily="18" charset="0"/>
              </a:rPr>
              <a:t>: markers; </a:t>
            </a:r>
            <a:r>
              <a:rPr lang="en-GB" sz="1300" b="1" dirty="0">
                <a:solidFill>
                  <a:srgbClr val="000000"/>
                </a:solidFill>
                <a:cs typeface="Times New Roman" panose="02020603050405020304" pitchFamily="18" charset="0"/>
              </a:rPr>
              <a:t>YLR</a:t>
            </a:r>
            <a:r>
              <a:rPr lang="en-GB" sz="1300" b="0" u="none" strike="noStrike" baseline="0" dirty="0">
                <a:solidFill>
                  <a:srgbClr val="000000"/>
                </a:solidFill>
                <a:cs typeface="Times New Roman" panose="02020603050405020304" pitchFamily="18" charset="0"/>
              </a:rPr>
              <a:t>: </a:t>
            </a:r>
            <a:r>
              <a:rPr lang="en-GB" sz="1300" dirty="0">
                <a:solidFill>
                  <a:srgbClr val="000000"/>
                </a:solidFill>
                <a:cs typeface="Times New Roman" panose="02020603050405020304" pitchFamily="18" charset="0"/>
              </a:rPr>
              <a:t>Yellow lentil raw</a:t>
            </a:r>
            <a:r>
              <a:rPr lang="en-GB" sz="1300" b="0" u="none" strike="noStrike" baseline="0" dirty="0">
                <a:solidFill>
                  <a:srgbClr val="000000"/>
                </a:solidFill>
                <a:cs typeface="Times New Roman" panose="02020603050405020304" pitchFamily="18" charset="0"/>
              </a:rPr>
              <a:t>; </a:t>
            </a:r>
          </a:p>
          <a:p>
            <a:r>
              <a:rPr lang="en-GB" sz="1300" b="1" dirty="0">
                <a:solidFill>
                  <a:srgbClr val="000000"/>
                </a:solidFill>
                <a:cs typeface="Times New Roman" panose="02020603050405020304" pitchFamily="18" charset="0"/>
              </a:rPr>
              <a:t>YLP</a:t>
            </a:r>
            <a:r>
              <a:rPr lang="en-GB" sz="1300" b="0" u="none" strike="noStrike" baseline="0" dirty="0">
                <a:solidFill>
                  <a:srgbClr val="000000"/>
                </a:solidFill>
                <a:cs typeface="Times New Roman" panose="02020603050405020304" pitchFamily="18" charset="0"/>
              </a:rPr>
              <a:t>: </a:t>
            </a:r>
            <a:r>
              <a:rPr lang="en-GB" sz="1300" dirty="0">
                <a:solidFill>
                  <a:srgbClr val="000000"/>
                </a:solidFill>
                <a:cs typeface="Times New Roman" panose="02020603050405020304" pitchFamily="18" charset="0"/>
              </a:rPr>
              <a:t>Yellow lentil protein</a:t>
            </a:r>
            <a:endParaRPr lang="en-GB" sz="1300" dirty="0">
              <a:cs typeface="Times New Roman" panose="02020603050405020304" pitchFamily="18" charset="0"/>
            </a:endParaRPr>
          </a:p>
        </p:txBody>
      </p:sp>
      <p:pic>
        <p:nvPicPr>
          <p:cNvPr id="4" name="Immagine 3" descr="Immagine che contiene cibo, Cereale, mais, seme&#10;&#10;Il contenuto generato dall'IA potrebbe non essere corretto.">
            <a:extLst>
              <a:ext uri="{FF2B5EF4-FFF2-40B4-BE49-F238E27FC236}">
                <a16:creationId xmlns:a16="http://schemas.microsoft.com/office/drawing/2014/main" id="{F4CC327A-DC3B-D533-46F4-AF6BE2D3867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91739" y="723068"/>
            <a:ext cx="1057539" cy="612162"/>
          </a:xfrm>
          <a:prstGeom prst="ellipse">
            <a:avLst/>
          </a:prstGeom>
          <a:ln>
            <a:solidFill>
              <a:schemeClr val="tx1"/>
            </a:solidFill>
          </a:ln>
        </p:spPr>
      </p:pic>
      <p:pic>
        <p:nvPicPr>
          <p:cNvPr id="5" name="Immagine 4" descr="Immagine che contiene terreno, legno, aria aperta&#10;&#10;Il contenuto generato dall'IA potrebbe non essere corretto.">
            <a:extLst>
              <a:ext uri="{FF2B5EF4-FFF2-40B4-BE49-F238E27FC236}">
                <a16:creationId xmlns:a16="http://schemas.microsoft.com/office/drawing/2014/main" id="{33F16EA0-75B6-760F-05F6-7930148207C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662491" y="733713"/>
            <a:ext cx="938334" cy="625752"/>
          </a:xfrm>
          <a:prstGeom prst="ellipse">
            <a:avLst/>
          </a:prstGeom>
          <a:ln>
            <a:solidFill>
              <a:schemeClr val="tx1"/>
            </a:solidFill>
          </a:ln>
        </p:spPr>
      </p:pic>
      <p:sp>
        <p:nvSpPr>
          <p:cNvPr id="59" name="CasellaDiTesto 58">
            <a:extLst>
              <a:ext uri="{FF2B5EF4-FFF2-40B4-BE49-F238E27FC236}">
                <a16:creationId xmlns:a16="http://schemas.microsoft.com/office/drawing/2014/main" id="{08ADE36F-40A7-45C2-9CF6-846D77D53C54}"/>
              </a:ext>
            </a:extLst>
          </p:cNvPr>
          <p:cNvSpPr txBox="1"/>
          <p:nvPr/>
        </p:nvSpPr>
        <p:spPr>
          <a:xfrm>
            <a:off x="2638194" y="1582807"/>
            <a:ext cx="338554" cy="307777"/>
          </a:xfrm>
          <a:prstGeom prst="rect">
            <a:avLst/>
          </a:prstGeom>
          <a:noFill/>
        </p:spPr>
        <p:txBody>
          <a:bodyPr wrap="none" rtlCol="0">
            <a:spAutoFit/>
          </a:bodyPr>
          <a:lstStyle/>
          <a:p>
            <a:r>
              <a:rPr lang="it-IT" sz="1400" b="1" dirty="0"/>
              <a:t>M</a:t>
            </a:r>
          </a:p>
        </p:txBody>
      </p:sp>
      <p:sp>
        <p:nvSpPr>
          <p:cNvPr id="60" name="CasellaDiTesto 59">
            <a:extLst>
              <a:ext uri="{FF2B5EF4-FFF2-40B4-BE49-F238E27FC236}">
                <a16:creationId xmlns:a16="http://schemas.microsoft.com/office/drawing/2014/main" id="{BA4C454C-A214-8FFD-7A12-B6E2AB917138}"/>
              </a:ext>
            </a:extLst>
          </p:cNvPr>
          <p:cNvSpPr txBox="1"/>
          <p:nvPr/>
        </p:nvSpPr>
        <p:spPr>
          <a:xfrm>
            <a:off x="2952166" y="1582807"/>
            <a:ext cx="453970" cy="307777"/>
          </a:xfrm>
          <a:prstGeom prst="rect">
            <a:avLst/>
          </a:prstGeom>
          <a:noFill/>
        </p:spPr>
        <p:txBody>
          <a:bodyPr wrap="none" rtlCol="0">
            <a:spAutoFit/>
          </a:bodyPr>
          <a:lstStyle/>
          <a:p>
            <a:r>
              <a:rPr lang="it-IT" sz="1400" b="1" dirty="0"/>
              <a:t>YLR</a:t>
            </a:r>
          </a:p>
        </p:txBody>
      </p:sp>
      <p:sp>
        <p:nvSpPr>
          <p:cNvPr id="61" name="CasellaDiTesto 60">
            <a:extLst>
              <a:ext uri="{FF2B5EF4-FFF2-40B4-BE49-F238E27FC236}">
                <a16:creationId xmlns:a16="http://schemas.microsoft.com/office/drawing/2014/main" id="{9904BB42-1139-5633-EA5D-D4701B244E83}"/>
              </a:ext>
            </a:extLst>
          </p:cNvPr>
          <p:cNvSpPr txBox="1"/>
          <p:nvPr/>
        </p:nvSpPr>
        <p:spPr>
          <a:xfrm>
            <a:off x="3470332" y="1582807"/>
            <a:ext cx="449162" cy="307777"/>
          </a:xfrm>
          <a:prstGeom prst="rect">
            <a:avLst/>
          </a:prstGeom>
          <a:noFill/>
        </p:spPr>
        <p:txBody>
          <a:bodyPr wrap="none" rtlCol="0">
            <a:spAutoFit/>
          </a:bodyPr>
          <a:lstStyle/>
          <a:p>
            <a:r>
              <a:rPr lang="it-IT" sz="1400" b="1" dirty="0"/>
              <a:t>YLP</a:t>
            </a:r>
          </a:p>
        </p:txBody>
      </p:sp>
      <p:sp>
        <p:nvSpPr>
          <p:cNvPr id="62" name="Tekstvak 10">
            <a:extLst>
              <a:ext uri="{FF2B5EF4-FFF2-40B4-BE49-F238E27FC236}">
                <a16:creationId xmlns:a16="http://schemas.microsoft.com/office/drawing/2014/main" id="{90B7C24A-AD36-45B3-B18E-B32877167A48}"/>
              </a:ext>
            </a:extLst>
          </p:cNvPr>
          <p:cNvSpPr txBox="1"/>
          <p:nvPr/>
        </p:nvSpPr>
        <p:spPr>
          <a:xfrm>
            <a:off x="1840650" y="1942254"/>
            <a:ext cx="779044" cy="276999"/>
          </a:xfrm>
          <a:prstGeom prst="rect">
            <a:avLst/>
          </a:prstGeom>
          <a:noFill/>
        </p:spPr>
        <p:txBody>
          <a:bodyPr wrap="square" rtlCol="0">
            <a:spAutoFit/>
          </a:bodyPr>
          <a:lstStyle/>
          <a:p>
            <a:pPr algn="ctr"/>
            <a:r>
              <a:rPr lang="nl-BE" sz="1200" dirty="0"/>
              <a:t>250 kDa</a:t>
            </a:r>
          </a:p>
        </p:txBody>
      </p:sp>
      <p:sp>
        <p:nvSpPr>
          <p:cNvPr id="63" name="Tekstvak 10">
            <a:extLst>
              <a:ext uri="{FF2B5EF4-FFF2-40B4-BE49-F238E27FC236}">
                <a16:creationId xmlns:a16="http://schemas.microsoft.com/office/drawing/2014/main" id="{9625F3C8-849D-426B-04AB-BC5F0E33AE72}"/>
              </a:ext>
            </a:extLst>
          </p:cNvPr>
          <p:cNvSpPr txBox="1"/>
          <p:nvPr/>
        </p:nvSpPr>
        <p:spPr>
          <a:xfrm>
            <a:off x="1840650" y="2098267"/>
            <a:ext cx="779044" cy="276999"/>
          </a:xfrm>
          <a:prstGeom prst="rect">
            <a:avLst/>
          </a:prstGeom>
          <a:noFill/>
        </p:spPr>
        <p:txBody>
          <a:bodyPr wrap="square" rtlCol="0">
            <a:spAutoFit/>
          </a:bodyPr>
          <a:lstStyle/>
          <a:p>
            <a:pPr algn="ctr"/>
            <a:r>
              <a:rPr lang="nl-BE" sz="1200" dirty="0"/>
              <a:t>150 kDa</a:t>
            </a:r>
          </a:p>
        </p:txBody>
      </p:sp>
      <p:sp>
        <p:nvSpPr>
          <p:cNvPr id="64" name="Tekstvak 10">
            <a:extLst>
              <a:ext uri="{FF2B5EF4-FFF2-40B4-BE49-F238E27FC236}">
                <a16:creationId xmlns:a16="http://schemas.microsoft.com/office/drawing/2014/main" id="{826C60A6-66BA-A8A2-BDAA-D1380261AC3A}"/>
              </a:ext>
            </a:extLst>
          </p:cNvPr>
          <p:cNvSpPr txBox="1"/>
          <p:nvPr/>
        </p:nvSpPr>
        <p:spPr>
          <a:xfrm>
            <a:off x="1837981" y="2278602"/>
            <a:ext cx="779044" cy="276999"/>
          </a:xfrm>
          <a:prstGeom prst="rect">
            <a:avLst/>
          </a:prstGeom>
          <a:noFill/>
        </p:spPr>
        <p:txBody>
          <a:bodyPr wrap="square" rtlCol="0">
            <a:spAutoFit/>
          </a:bodyPr>
          <a:lstStyle/>
          <a:p>
            <a:pPr algn="ctr"/>
            <a:r>
              <a:rPr lang="nl-BE" sz="1200" dirty="0"/>
              <a:t>100 kDa</a:t>
            </a:r>
          </a:p>
        </p:txBody>
      </p:sp>
      <p:sp>
        <p:nvSpPr>
          <p:cNvPr id="65" name="Tekstvak 10">
            <a:extLst>
              <a:ext uri="{FF2B5EF4-FFF2-40B4-BE49-F238E27FC236}">
                <a16:creationId xmlns:a16="http://schemas.microsoft.com/office/drawing/2014/main" id="{F4E27922-9A0F-FAC5-C817-2064697E396E}"/>
              </a:ext>
            </a:extLst>
          </p:cNvPr>
          <p:cNvSpPr txBox="1"/>
          <p:nvPr/>
        </p:nvSpPr>
        <p:spPr>
          <a:xfrm>
            <a:off x="1859119" y="2492471"/>
            <a:ext cx="779044" cy="276999"/>
          </a:xfrm>
          <a:prstGeom prst="rect">
            <a:avLst/>
          </a:prstGeom>
          <a:noFill/>
        </p:spPr>
        <p:txBody>
          <a:bodyPr wrap="square" rtlCol="0">
            <a:spAutoFit/>
          </a:bodyPr>
          <a:lstStyle/>
          <a:p>
            <a:pPr algn="ctr"/>
            <a:r>
              <a:rPr lang="nl-BE" sz="1200" dirty="0"/>
              <a:t>75 kDa</a:t>
            </a:r>
          </a:p>
        </p:txBody>
      </p:sp>
      <p:sp>
        <p:nvSpPr>
          <p:cNvPr id="66" name="Tekstvak 10">
            <a:extLst>
              <a:ext uri="{FF2B5EF4-FFF2-40B4-BE49-F238E27FC236}">
                <a16:creationId xmlns:a16="http://schemas.microsoft.com/office/drawing/2014/main" id="{A66D00E3-2452-722D-1DC9-89FB79DBD5D8}"/>
              </a:ext>
            </a:extLst>
          </p:cNvPr>
          <p:cNvSpPr txBox="1"/>
          <p:nvPr/>
        </p:nvSpPr>
        <p:spPr>
          <a:xfrm>
            <a:off x="1859119" y="2849106"/>
            <a:ext cx="779044" cy="276999"/>
          </a:xfrm>
          <a:prstGeom prst="rect">
            <a:avLst/>
          </a:prstGeom>
          <a:noFill/>
        </p:spPr>
        <p:txBody>
          <a:bodyPr wrap="square" rtlCol="0">
            <a:spAutoFit/>
          </a:bodyPr>
          <a:lstStyle/>
          <a:p>
            <a:pPr algn="ctr"/>
            <a:r>
              <a:rPr lang="nl-BE" sz="1200" dirty="0"/>
              <a:t>50 kDa</a:t>
            </a:r>
          </a:p>
        </p:txBody>
      </p:sp>
      <p:sp>
        <p:nvSpPr>
          <p:cNvPr id="67" name="Tekstvak 10">
            <a:extLst>
              <a:ext uri="{FF2B5EF4-FFF2-40B4-BE49-F238E27FC236}">
                <a16:creationId xmlns:a16="http://schemas.microsoft.com/office/drawing/2014/main" id="{7ED3DF73-517F-253A-7273-0487C7E9C8EC}"/>
              </a:ext>
            </a:extLst>
          </p:cNvPr>
          <p:cNvSpPr txBox="1"/>
          <p:nvPr/>
        </p:nvSpPr>
        <p:spPr>
          <a:xfrm>
            <a:off x="1883423" y="3150001"/>
            <a:ext cx="779044" cy="276999"/>
          </a:xfrm>
          <a:prstGeom prst="rect">
            <a:avLst/>
          </a:prstGeom>
          <a:noFill/>
        </p:spPr>
        <p:txBody>
          <a:bodyPr wrap="square" rtlCol="0">
            <a:spAutoFit/>
          </a:bodyPr>
          <a:lstStyle/>
          <a:p>
            <a:pPr algn="ctr"/>
            <a:r>
              <a:rPr lang="nl-BE" sz="1200" dirty="0"/>
              <a:t>37 kDa</a:t>
            </a:r>
          </a:p>
        </p:txBody>
      </p:sp>
      <p:sp>
        <p:nvSpPr>
          <p:cNvPr id="70" name="Tekstvak 10">
            <a:extLst>
              <a:ext uri="{FF2B5EF4-FFF2-40B4-BE49-F238E27FC236}">
                <a16:creationId xmlns:a16="http://schemas.microsoft.com/office/drawing/2014/main" id="{B8876512-83E5-3E43-609C-37DD9D01115E}"/>
              </a:ext>
            </a:extLst>
          </p:cNvPr>
          <p:cNvSpPr txBox="1"/>
          <p:nvPr/>
        </p:nvSpPr>
        <p:spPr>
          <a:xfrm>
            <a:off x="1885511" y="3596729"/>
            <a:ext cx="779044" cy="276999"/>
          </a:xfrm>
          <a:prstGeom prst="rect">
            <a:avLst/>
          </a:prstGeom>
          <a:noFill/>
        </p:spPr>
        <p:txBody>
          <a:bodyPr wrap="square" rtlCol="0">
            <a:spAutoFit/>
          </a:bodyPr>
          <a:lstStyle/>
          <a:p>
            <a:pPr algn="ctr"/>
            <a:r>
              <a:rPr lang="nl-BE" sz="1200" dirty="0"/>
              <a:t>25 kDa</a:t>
            </a:r>
          </a:p>
        </p:txBody>
      </p:sp>
      <p:sp>
        <p:nvSpPr>
          <p:cNvPr id="71" name="Tekstvak 10">
            <a:extLst>
              <a:ext uri="{FF2B5EF4-FFF2-40B4-BE49-F238E27FC236}">
                <a16:creationId xmlns:a16="http://schemas.microsoft.com/office/drawing/2014/main" id="{FE5401E0-0DB4-8E7F-4D7F-7A31D2B1003F}"/>
              </a:ext>
            </a:extLst>
          </p:cNvPr>
          <p:cNvSpPr txBox="1"/>
          <p:nvPr/>
        </p:nvSpPr>
        <p:spPr>
          <a:xfrm>
            <a:off x="1883653" y="3804248"/>
            <a:ext cx="779044" cy="276999"/>
          </a:xfrm>
          <a:prstGeom prst="rect">
            <a:avLst/>
          </a:prstGeom>
          <a:noFill/>
        </p:spPr>
        <p:txBody>
          <a:bodyPr wrap="square" rtlCol="0">
            <a:spAutoFit/>
          </a:bodyPr>
          <a:lstStyle/>
          <a:p>
            <a:pPr algn="ctr"/>
            <a:r>
              <a:rPr lang="nl-BE" sz="1200" dirty="0"/>
              <a:t>20 kDa</a:t>
            </a:r>
          </a:p>
        </p:txBody>
      </p:sp>
      <p:sp>
        <p:nvSpPr>
          <p:cNvPr id="72" name="Tekstvak 10">
            <a:extLst>
              <a:ext uri="{FF2B5EF4-FFF2-40B4-BE49-F238E27FC236}">
                <a16:creationId xmlns:a16="http://schemas.microsoft.com/office/drawing/2014/main" id="{70D9664D-37B9-5BDC-F39D-C32A10DACDB8}"/>
              </a:ext>
            </a:extLst>
          </p:cNvPr>
          <p:cNvSpPr txBox="1"/>
          <p:nvPr/>
        </p:nvSpPr>
        <p:spPr>
          <a:xfrm>
            <a:off x="1883423" y="4112997"/>
            <a:ext cx="779044" cy="276999"/>
          </a:xfrm>
          <a:prstGeom prst="rect">
            <a:avLst/>
          </a:prstGeom>
          <a:noFill/>
        </p:spPr>
        <p:txBody>
          <a:bodyPr wrap="square" rtlCol="0">
            <a:spAutoFit/>
          </a:bodyPr>
          <a:lstStyle/>
          <a:p>
            <a:pPr algn="ctr"/>
            <a:r>
              <a:rPr lang="nl-BE" sz="1200" dirty="0"/>
              <a:t>15 kDa</a:t>
            </a:r>
          </a:p>
        </p:txBody>
      </p:sp>
      <p:sp>
        <p:nvSpPr>
          <p:cNvPr id="73" name="Tekstvak 10">
            <a:extLst>
              <a:ext uri="{FF2B5EF4-FFF2-40B4-BE49-F238E27FC236}">
                <a16:creationId xmlns:a16="http://schemas.microsoft.com/office/drawing/2014/main" id="{2C426C98-0F5A-77E9-2582-4C3006A44F3C}"/>
              </a:ext>
            </a:extLst>
          </p:cNvPr>
          <p:cNvSpPr txBox="1"/>
          <p:nvPr/>
        </p:nvSpPr>
        <p:spPr>
          <a:xfrm>
            <a:off x="1883423" y="4587668"/>
            <a:ext cx="779044" cy="276999"/>
          </a:xfrm>
          <a:prstGeom prst="rect">
            <a:avLst/>
          </a:prstGeom>
          <a:noFill/>
        </p:spPr>
        <p:txBody>
          <a:bodyPr wrap="square" rtlCol="0">
            <a:spAutoFit/>
          </a:bodyPr>
          <a:lstStyle/>
          <a:p>
            <a:pPr algn="ctr"/>
            <a:r>
              <a:rPr lang="nl-BE" sz="1200" dirty="0"/>
              <a:t>10 kDa</a:t>
            </a:r>
          </a:p>
        </p:txBody>
      </p:sp>
      <p:cxnSp>
        <p:nvCxnSpPr>
          <p:cNvPr id="74" name="Connettore 2 73">
            <a:extLst>
              <a:ext uri="{FF2B5EF4-FFF2-40B4-BE49-F238E27FC236}">
                <a16:creationId xmlns:a16="http://schemas.microsoft.com/office/drawing/2014/main" id="{AF7A5A2A-01B4-7D24-3C70-A7B159928EB0}"/>
              </a:ext>
            </a:extLst>
          </p:cNvPr>
          <p:cNvCxnSpPr>
            <a:cxnSpLocks/>
          </p:cNvCxnSpPr>
          <p:nvPr/>
        </p:nvCxnSpPr>
        <p:spPr>
          <a:xfrm>
            <a:off x="3911478" y="2527026"/>
            <a:ext cx="441090" cy="0"/>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75" name="Connettore 2 74">
            <a:extLst>
              <a:ext uri="{FF2B5EF4-FFF2-40B4-BE49-F238E27FC236}">
                <a16:creationId xmlns:a16="http://schemas.microsoft.com/office/drawing/2014/main" id="{61FEA9BE-E660-DAB9-24B7-371A172C12B5}"/>
              </a:ext>
            </a:extLst>
          </p:cNvPr>
          <p:cNvCxnSpPr>
            <a:cxnSpLocks/>
          </p:cNvCxnSpPr>
          <p:nvPr/>
        </p:nvCxnSpPr>
        <p:spPr>
          <a:xfrm>
            <a:off x="3909331" y="2769470"/>
            <a:ext cx="441090" cy="0"/>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76" name="Connettore 2 75">
            <a:extLst>
              <a:ext uri="{FF2B5EF4-FFF2-40B4-BE49-F238E27FC236}">
                <a16:creationId xmlns:a16="http://schemas.microsoft.com/office/drawing/2014/main" id="{366E66B0-DA17-B944-F8A6-7438F6082F62}"/>
              </a:ext>
            </a:extLst>
          </p:cNvPr>
          <p:cNvCxnSpPr>
            <a:cxnSpLocks/>
          </p:cNvCxnSpPr>
          <p:nvPr/>
        </p:nvCxnSpPr>
        <p:spPr>
          <a:xfrm>
            <a:off x="3909331" y="3016359"/>
            <a:ext cx="441090" cy="0"/>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77" name="Connettore 2 76">
            <a:extLst>
              <a:ext uri="{FF2B5EF4-FFF2-40B4-BE49-F238E27FC236}">
                <a16:creationId xmlns:a16="http://schemas.microsoft.com/office/drawing/2014/main" id="{DD022C90-9127-A8E6-81BB-40A32D36CC2E}"/>
              </a:ext>
            </a:extLst>
          </p:cNvPr>
          <p:cNvCxnSpPr>
            <a:cxnSpLocks/>
          </p:cNvCxnSpPr>
          <p:nvPr/>
        </p:nvCxnSpPr>
        <p:spPr>
          <a:xfrm>
            <a:off x="3909331" y="3191150"/>
            <a:ext cx="441090" cy="0"/>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78" name="Connettore 2 77">
            <a:extLst>
              <a:ext uri="{FF2B5EF4-FFF2-40B4-BE49-F238E27FC236}">
                <a16:creationId xmlns:a16="http://schemas.microsoft.com/office/drawing/2014/main" id="{DDCC66A3-0D59-D7E7-6448-72DD7ECBE2A0}"/>
              </a:ext>
            </a:extLst>
          </p:cNvPr>
          <p:cNvCxnSpPr>
            <a:cxnSpLocks/>
          </p:cNvCxnSpPr>
          <p:nvPr/>
        </p:nvCxnSpPr>
        <p:spPr>
          <a:xfrm>
            <a:off x="3897449" y="3371188"/>
            <a:ext cx="441090" cy="0"/>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79" name="Connettore 2 78">
            <a:extLst>
              <a:ext uri="{FF2B5EF4-FFF2-40B4-BE49-F238E27FC236}">
                <a16:creationId xmlns:a16="http://schemas.microsoft.com/office/drawing/2014/main" id="{C75114B3-6F08-1C99-CF1B-E0BFB1E16D43}"/>
              </a:ext>
            </a:extLst>
          </p:cNvPr>
          <p:cNvCxnSpPr>
            <a:cxnSpLocks/>
          </p:cNvCxnSpPr>
          <p:nvPr/>
        </p:nvCxnSpPr>
        <p:spPr>
          <a:xfrm>
            <a:off x="3909331" y="3804248"/>
            <a:ext cx="441090" cy="0"/>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80" name="Connettore 2 79">
            <a:extLst>
              <a:ext uri="{FF2B5EF4-FFF2-40B4-BE49-F238E27FC236}">
                <a16:creationId xmlns:a16="http://schemas.microsoft.com/office/drawing/2014/main" id="{5516501A-A094-8221-5576-6E36C66BFF1E}"/>
              </a:ext>
            </a:extLst>
          </p:cNvPr>
          <p:cNvCxnSpPr>
            <a:cxnSpLocks/>
          </p:cNvCxnSpPr>
          <p:nvPr/>
        </p:nvCxnSpPr>
        <p:spPr>
          <a:xfrm>
            <a:off x="3897449" y="4022916"/>
            <a:ext cx="441090" cy="0"/>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81" name="Connettore 2 80">
            <a:extLst>
              <a:ext uri="{FF2B5EF4-FFF2-40B4-BE49-F238E27FC236}">
                <a16:creationId xmlns:a16="http://schemas.microsoft.com/office/drawing/2014/main" id="{C070F547-165B-D5B1-27F7-F20D0F2D3A0A}"/>
              </a:ext>
            </a:extLst>
          </p:cNvPr>
          <p:cNvCxnSpPr>
            <a:cxnSpLocks/>
          </p:cNvCxnSpPr>
          <p:nvPr/>
        </p:nvCxnSpPr>
        <p:spPr>
          <a:xfrm>
            <a:off x="3902507" y="4375784"/>
            <a:ext cx="441090" cy="0"/>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82" name="CasellaDiTesto 81">
            <a:extLst>
              <a:ext uri="{FF2B5EF4-FFF2-40B4-BE49-F238E27FC236}">
                <a16:creationId xmlns:a16="http://schemas.microsoft.com/office/drawing/2014/main" id="{80B05A89-7029-A610-E219-5705BC19717F}"/>
              </a:ext>
            </a:extLst>
          </p:cNvPr>
          <p:cNvSpPr txBox="1"/>
          <p:nvPr/>
        </p:nvSpPr>
        <p:spPr>
          <a:xfrm>
            <a:off x="4289503" y="2394762"/>
            <a:ext cx="973543" cy="261610"/>
          </a:xfrm>
          <a:prstGeom prst="rect">
            <a:avLst/>
          </a:prstGeom>
          <a:noFill/>
        </p:spPr>
        <p:txBody>
          <a:bodyPr wrap="square">
            <a:spAutoFit/>
          </a:bodyPr>
          <a:lstStyle/>
          <a:p>
            <a:r>
              <a:rPr lang="nl-BE" sz="1100" dirty="0">
                <a:latin typeface="UGent Panno Text" panose="02000506040000040003" pitchFamily="2" charset="0"/>
              </a:rPr>
              <a:t>Lipoxygenase</a:t>
            </a:r>
            <a:endParaRPr lang="it-IT" sz="1100" dirty="0"/>
          </a:p>
        </p:txBody>
      </p:sp>
      <p:sp>
        <p:nvSpPr>
          <p:cNvPr id="83" name="CasellaDiTesto 82">
            <a:extLst>
              <a:ext uri="{FF2B5EF4-FFF2-40B4-BE49-F238E27FC236}">
                <a16:creationId xmlns:a16="http://schemas.microsoft.com/office/drawing/2014/main" id="{DEB91BBF-FA61-87BE-662B-91BB38DF6D79}"/>
              </a:ext>
            </a:extLst>
          </p:cNvPr>
          <p:cNvSpPr txBox="1"/>
          <p:nvPr/>
        </p:nvSpPr>
        <p:spPr>
          <a:xfrm>
            <a:off x="4289503" y="2569825"/>
            <a:ext cx="1674847" cy="430887"/>
          </a:xfrm>
          <a:prstGeom prst="rect">
            <a:avLst/>
          </a:prstGeom>
          <a:noFill/>
        </p:spPr>
        <p:txBody>
          <a:bodyPr wrap="square">
            <a:spAutoFit/>
          </a:bodyPr>
          <a:lstStyle/>
          <a:p>
            <a:r>
              <a:rPr lang="nl-BE" sz="1100" dirty="0">
                <a:latin typeface="UGent Panno Text" panose="02000506040000040003" pitchFamily="2" charset="0"/>
              </a:rPr>
              <a:t>Seed-specific biotinylated protein</a:t>
            </a:r>
            <a:endParaRPr lang="it-IT" sz="1100" dirty="0"/>
          </a:p>
        </p:txBody>
      </p:sp>
      <p:sp>
        <p:nvSpPr>
          <p:cNvPr id="84" name="CasellaDiTesto 83">
            <a:extLst>
              <a:ext uri="{FF2B5EF4-FFF2-40B4-BE49-F238E27FC236}">
                <a16:creationId xmlns:a16="http://schemas.microsoft.com/office/drawing/2014/main" id="{7DB3D39C-18AB-D95C-B43A-3EA01804E05D}"/>
              </a:ext>
            </a:extLst>
          </p:cNvPr>
          <p:cNvSpPr txBox="1"/>
          <p:nvPr/>
        </p:nvSpPr>
        <p:spPr>
          <a:xfrm>
            <a:off x="4279620" y="2894251"/>
            <a:ext cx="746237" cy="261610"/>
          </a:xfrm>
          <a:prstGeom prst="rect">
            <a:avLst/>
          </a:prstGeom>
          <a:noFill/>
        </p:spPr>
        <p:txBody>
          <a:bodyPr wrap="square">
            <a:spAutoFit/>
          </a:bodyPr>
          <a:lstStyle/>
          <a:p>
            <a:r>
              <a:rPr lang="nl-BE" sz="1100" dirty="0">
                <a:latin typeface="UGent Panno Text" panose="02000506040000040003" pitchFamily="2" charset="0"/>
              </a:rPr>
              <a:t>Convicilin</a:t>
            </a:r>
            <a:endParaRPr lang="it-IT" sz="1100" dirty="0"/>
          </a:p>
        </p:txBody>
      </p:sp>
      <p:sp>
        <p:nvSpPr>
          <p:cNvPr id="85" name="CasellaDiTesto 84">
            <a:extLst>
              <a:ext uri="{FF2B5EF4-FFF2-40B4-BE49-F238E27FC236}">
                <a16:creationId xmlns:a16="http://schemas.microsoft.com/office/drawing/2014/main" id="{69F67424-C86B-8B2A-87EC-AEC4BC102C4B}"/>
              </a:ext>
            </a:extLst>
          </p:cNvPr>
          <p:cNvSpPr txBox="1"/>
          <p:nvPr/>
        </p:nvSpPr>
        <p:spPr>
          <a:xfrm>
            <a:off x="4289503" y="3072816"/>
            <a:ext cx="746237" cy="261610"/>
          </a:xfrm>
          <a:prstGeom prst="rect">
            <a:avLst/>
          </a:prstGeom>
          <a:noFill/>
        </p:spPr>
        <p:txBody>
          <a:bodyPr wrap="square">
            <a:spAutoFit/>
          </a:bodyPr>
          <a:lstStyle/>
          <a:p>
            <a:r>
              <a:rPr lang="nl-BE" sz="1100" dirty="0">
                <a:latin typeface="UGent Panno Text" panose="02000506040000040003" pitchFamily="2" charset="0"/>
              </a:rPr>
              <a:t>Vicilin</a:t>
            </a:r>
            <a:endParaRPr lang="it-IT" sz="1100" dirty="0"/>
          </a:p>
        </p:txBody>
      </p:sp>
      <p:sp>
        <p:nvSpPr>
          <p:cNvPr id="86" name="CasellaDiTesto 85">
            <a:extLst>
              <a:ext uri="{FF2B5EF4-FFF2-40B4-BE49-F238E27FC236}">
                <a16:creationId xmlns:a16="http://schemas.microsoft.com/office/drawing/2014/main" id="{EB4236E4-A0FB-1A2B-0806-8FF3EFEFCF51}"/>
              </a:ext>
            </a:extLst>
          </p:cNvPr>
          <p:cNvSpPr txBox="1"/>
          <p:nvPr/>
        </p:nvSpPr>
        <p:spPr>
          <a:xfrm>
            <a:off x="4279620" y="3676198"/>
            <a:ext cx="746237" cy="261610"/>
          </a:xfrm>
          <a:prstGeom prst="rect">
            <a:avLst/>
          </a:prstGeom>
          <a:noFill/>
        </p:spPr>
        <p:txBody>
          <a:bodyPr wrap="square">
            <a:spAutoFit/>
          </a:bodyPr>
          <a:lstStyle/>
          <a:p>
            <a:r>
              <a:rPr lang="nl-BE" sz="1100" dirty="0">
                <a:latin typeface="UGent Panno Text" panose="02000506040000040003" pitchFamily="2" charset="0"/>
              </a:rPr>
              <a:t>Vicilin</a:t>
            </a:r>
            <a:endParaRPr lang="it-IT" sz="1100" dirty="0"/>
          </a:p>
        </p:txBody>
      </p:sp>
      <p:sp>
        <p:nvSpPr>
          <p:cNvPr id="87" name="CasellaDiTesto 86">
            <a:extLst>
              <a:ext uri="{FF2B5EF4-FFF2-40B4-BE49-F238E27FC236}">
                <a16:creationId xmlns:a16="http://schemas.microsoft.com/office/drawing/2014/main" id="{CEA2F903-50B5-5E12-4CB4-462FB1D62239}"/>
              </a:ext>
            </a:extLst>
          </p:cNvPr>
          <p:cNvSpPr txBox="1"/>
          <p:nvPr/>
        </p:nvSpPr>
        <p:spPr>
          <a:xfrm>
            <a:off x="4277621" y="3239406"/>
            <a:ext cx="1540456" cy="261610"/>
          </a:xfrm>
          <a:prstGeom prst="rect">
            <a:avLst/>
          </a:prstGeom>
          <a:noFill/>
        </p:spPr>
        <p:txBody>
          <a:bodyPr wrap="square">
            <a:spAutoFit/>
          </a:bodyPr>
          <a:lstStyle/>
          <a:p>
            <a:r>
              <a:rPr lang="nl-BE" sz="1100" dirty="0">
                <a:latin typeface="UGent Panno Text" panose="02000506040000040003" pitchFamily="2" charset="0"/>
              </a:rPr>
              <a:t>Legumin-acidic subunits</a:t>
            </a:r>
          </a:p>
        </p:txBody>
      </p:sp>
      <p:sp>
        <p:nvSpPr>
          <p:cNvPr id="88" name="CasellaDiTesto 87">
            <a:extLst>
              <a:ext uri="{FF2B5EF4-FFF2-40B4-BE49-F238E27FC236}">
                <a16:creationId xmlns:a16="http://schemas.microsoft.com/office/drawing/2014/main" id="{CF024527-ABA2-098D-F920-1DF8B5C18E2D}"/>
              </a:ext>
            </a:extLst>
          </p:cNvPr>
          <p:cNvSpPr txBox="1"/>
          <p:nvPr/>
        </p:nvSpPr>
        <p:spPr>
          <a:xfrm>
            <a:off x="4277621" y="3876255"/>
            <a:ext cx="1540456" cy="261610"/>
          </a:xfrm>
          <a:prstGeom prst="rect">
            <a:avLst/>
          </a:prstGeom>
          <a:noFill/>
        </p:spPr>
        <p:txBody>
          <a:bodyPr wrap="square">
            <a:spAutoFit/>
          </a:bodyPr>
          <a:lstStyle/>
          <a:p>
            <a:r>
              <a:rPr lang="nl-BE" sz="1100" dirty="0">
                <a:latin typeface="UGent Panno Text" panose="02000506040000040003" pitchFamily="2" charset="0"/>
              </a:rPr>
              <a:t>Legumin-basic subunits</a:t>
            </a:r>
          </a:p>
        </p:txBody>
      </p:sp>
      <p:sp>
        <p:nvSpPr>
          <p:cNvPr id="89" name="CasellaDiTesto 88">
            <a:extLst>
              <a:ext uri="{FF2B5EF4-FFF2-40B4-BE49-F238E27FC236}">
                <a16:creationId xmlns:a16="http://schemas.microsoft.com/office/drawing/2014/main" id="{DAFF14EF-0D20-F66B-7A85-8F6D139BEB9A}"/>
              </a:ext>
            </a:extLst>
          </p:cNvPr>
          <p:cNvSpPr txBox="1"/>
          <p:nvPr/>
        </p:nvSpPr>
        <p:spPr>
          <a:xfrm>
            <a:off x="4277621" y="4257715"/>
            <a:ext cx="985425" cy="261610"/>
          </a:xfrm>
          <a:prstGeom prst="rect">
            <a:avLst/>
          </a:prstGeom>
          <a:noFill/>
        </p:spPr>
        <p:txBody>
          <a:bodyPr wrap="square">
            <a:spAutoFit/>
          </a:bodyPr>
          <a:lstStyle/>
          <a:p>
            <a:r>
              <a:rPr lang="nl-BE" sz="1100" dirty="0">
                <a:latin typeface="UGent Panno Text" panose="02000506040000040003" pitchFamily="2" charset="0"/>
              </a:rPr>
              <a:t>Vicilin subunit</a:t>
            </a:r>
            <a:endParaRPr lang="it-IT" sz="1100" dirty="0"/>
          </a:p>
        </p:txBody>
      </p:sp>
      <p:cxnSp>
        <p:nvCxnSpPr>
          <p:cNvPr id="90" name="Connettore 2 89">
            <a:extLst>
              <a:ext uri="{FF2B5EF4-FFF2-40B4-BE49-F238E27FC236}">
                <a16:creationId xmlns:a16="http://schemas.microsoft.com/office/drawing/2014/main" id="{3ACCA76C-3723-DDAE-F96A-6F733CA102F0}"/>
              </a:ext>
            </a:extLst>
          </p:cNvPr>
          <p:cNvCxnSpPr>
            <a:cxnSpLocks/>
          </p:cNvCxnSpPr>
          <p:nvPr/>
        </p:nvCxnSpPr>
        <p:spPr>
          <a:xfrm>
            <a:off x="3897449" y="4575544"/>
            <a:ext cx="441090" cy="0"/>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91" name="CasellaDiTesto 90">
            <a:extLst>
              <a:ext uri="{FF2B5EF4-FFF2-40B4-BE49-F238E27FC236}">
                <a16:creationId xmlns:a16="http://schemas.microsoft.com/office/drawing/2014/main" id="{E42DCAEF-0436-2967-2031-2BC786F122EC}"/>
              </a:ext>
            </a:extLst>
          </p:cNvPr>
          <p:cNvSpPr txBox="1"/>
          <p:nvPr/>
        </p:nvSpPr>
        <p:spPr>
          <a:xfrm>
            <a:off x="4279620" y="4471715"/>
            <a:ext cx="985425" cy="261610"/>
          </a:xfrm>
          <a:prstGeom prst="rect">
            <a:avLst/>
          </a:prstGeom>
          <a:noFill/>
        </p:spPr>
        <p:txBody>
          <a:bodyPr wrap="square">
            <a:spAutoFit/>
          </a:bodyPr>
          <a:lstStyle/>
          <a:p>
            <a:r>
              <a:rPr lang="nl-BE" sz="1100" dirty="0">
                <a:latin typeface="UGent Panno Text" panose="02000506040000040003" pitchFamily="2" charset="0"/>
              </a:rPr>
              <a:t>2S albumin</a:t>
            </a:r>
            <a:endParaRPr lang="it-IT" sz="1100" dirty="0"/>
          </a:p>
        </p:txBody>
      </p:sp>
      <p:cxnSp>
        <p:nvCxnSpPr>
          <p:cNvPr id="92" name="Connettore 2 91">
            <a:extLst>
              <a:ext uri="{FF2B5EF4-FFF2-40B4-BE49-F238E27FC236}">
                <a16:creationId xmlns:a16="http://schemas.microsoft.com/office/drawing/2014/main" id="{C9305B12-D8E6-39CC-9DD9-6F731E77E488}"/>
              </a:ext>
            </a:extLst>
          </p:cNvPr>
          <p:cNvCxnSpPr>
            <a:cxnSpLocks/>
          </p:cNvCxnSpPr>
          <p:nvPr/>
        </p:nvCxnSpPr>
        <p:spPr>
          <a:xfrm>
            <a:off x="3909331" y="3640533"/>
            <a:ext cx="441090" cy="0"/>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93" name="CasellaDiTesto 92">
            <a:extLst>
              <a:ext uri="{FF2B5EF4-FFF2-40B4-BE49-F238E27FC236}">
                <a16:creationId xmlns:a16="http://schemas.microsoft.com/office/drawing/2014/main" id="{43D6EE3D-FCEF-75F2-4569-2A3567F0EDE6}"/>
              </a:ext>
            </a:extLst>
          </p:cNvPr>
          <p:cNvSpPr txBox="1"/>
          <p:nvPr/>
        </p:nvSpPr>
        <p:spPr>
          <a:xfrm>
            <a:off x="4277621" y="3514617"/>
            <a:ext cx="746237" cy="261610"/>
          </a:xfrm>
          <a:prstGeom prst="rect">
            <a:avLst/>
          </a:prstGeom>
          <a:noFill/>
        </p:spPr>
        <p:txBody>
          <a:bodyPr wrap="square">
            <a:spAutoFit/>
          </a:bodyPr>
          <a:lstStyle/>
          <a:p>
            <a:r>
              <a:rPr lang="nl-BE" sz="1100" dirty="0">
                <a:latin typeface="UGent Panno Text" panose="02000506040000040003" pitchFamily="2" charset="0"/>
              </a:rPr>
              <a:t>Lectin</a:t>
            </a:r>
            <a:endParaRPr lang="it-IT" sz="1100" dirty="0"/>
          </a:p>
        </p:txBody>
      </p:sp>
      <p:sp>
        <p:nvSpPr>
          <p:cNvPr id="94" name="CasellaDiTesto 93">
            <a:extLst>
              <a:ext uri="{FF2B5EF4-FFF2-40B4-BE49-F238E27FC236}">
                <a16:creationId xmlns:a16="http://schemas.microsoft.com/office/drawing/2014/main" id="{32026840-DE47-D264-6A48-17A5BFDC3FCD}"/>
              </a:ext>
            </a:extLst>
          </p:cNvPr>
          <p:cNvSpPr txBox="1"/>
          <p:nvPr/>
        </p:nvSpPr>
        <p:spPr>
          <a:xfrm>
            <a:off x="10853492" y="29028"/>
            <a:ext cx="1338508" cy="461665"/>
          </a:xfrm>
          <a:prstGeom prst="rect">
            <a:avLst/>
          </a:prstGeom>
          <a:noFill/>
        </p:spPr>
        <p:txBody>
          <a:bodyPr wrap="none" rtlCol="0">
            <a:spAutoFit/>
          </a:bodyPr>
          <a:lstStyle/>
          <a:p>
            <a:pPr algn="r"/>
            <a:r>
              <a:rPr lang="en-US" sz="1200" dirty="0">
                <a:latin typeface="Aptos" panose="020B0004020202020204" pitchFamily="34" charset="0"/>
                <a:ea typeface="Aptos" panose="020B0004020202020204" pitchFamily="34" charset="0"/>
                <a:cs typeface="Aptos" panose="020B0004020202020204" pitchFamily="34" charset="0"/>
              </a:rPr>
              <a:t>CIPCA 2025</a:t>
            </a:r>
          </a:p>
          <a:p>
            <a:pPr algn="r"/>
            <a:r>
              <a:rPr lang="en-US" sz="1200" dirty="0">
                <a:latin typeface="Aptos" panose="020B0004020202020204" pitchFamily="34" charset="0"/>
                <a:ea typeface="Aptos" panose="020B0004020202020204" pitchFamily="34" charset="0"/>
                <a:cs typeface="Aptos" panose="020B0004020202020204" pitchFamily="34" charset="0"/>
              </a:rPr>
              <a:t>16-18</a:t>
            </a:r>
            <a:r>
              <a:rPr lang="en-US" sz="1200" baseline="30000" dirty="0">
                <a:latin typeface="Aptos" panose="020B0004020202020204" pitchFamily="34" charset="0"/>
                <a:ea typeface="Aptos" panose="020B0004020202020204" pitchFamily="34" charset="0"/>
                <a:cs typeface="Aptos" panose="020B0004020202020204" pitchFamily="34" charset="0"/>
              </a:rPr>
              <a:t>th</a:t>
            </a:r>
            <a:r>
              <a:rPr lang="en-US" sz="1200" dirty="0">
                <a:effectLst/>
                <a:latin typeface="Aptos" panose="020B0004020202020204" pitchFamily="34" charset="0"/>
                <a:ea typeface="Aptos" panose="020B0004020202020204" pitchFamily="34" charset="0"/>
                <a:cs typeface="Aptos" panose="020B0004020202020204" pitchFamily="34" charset="0"/>
              </a:rPr>
              <a:t> June 2025</a:t>
            </a:r>
            <a:endParaRPr lang="it-IT" sz="1200" dirty="0">
              <a:effectLst/>
              <a:latin typeface="Aptos" panose="020B0004020202020204" pitchFamily="34" charset="0"/>
              <a:ea typeface="Aptos" panose="020B0004020202020204" pitchFamily="34" charset="0"/>
              <a:cs typeface="Aptos" panose="020B0004020202020204" pitchFamily="34" charset="0"/>
            </a:endParaRPr>
          </a:p>
        </p:txBody>
      </p:sp>
      <p:pic>
        <p:nvPicPr>
          <p:cNvPr id="23" name="Immagine 22" descr="Immagine che contiene schermata, design&#10;&#10;Il contenuto generato dall'IA potrebbe non essere corretto.">
            <a:extLst>
              <a:ext uri="{FF2B5EF4-FFF2-40B4-BE49-F238E27FC236}">
                <a16:creationId xmlns:a16="http://schemas.microsoft.com/office/drawing/2014/main" id="{5D33E4C7-1261-7869-62CA-7CA2E2A92B18}"/>
              </a:ext>
            </a:extLst>
          </p:cNvPr>
          <p:cNvPicPr>
            <a:picLocks noChangeAspect="1"/>
          </p:cNvPicPr>
          <p:nvPr/>
        </p:nvPicPr>
        <p:blipFill>
          <a:blip r:embed="rId17">
            <a:extLst>
              <a:ext uri="{28A0092B-C50C-407E-A947-70E740481C1C}">
                <a14:useLocalDpi xmlns:a14="http://schemas.microsoft.com/office/drawing/2010/main" val="0"/>
              </a:ext>
            </a:extLst>
          </a:blip>
          <a:srcRect t="9106" b="9895"/>
          <a:stretch>
            <a:fillRect/>
          </a:stretch>
        </p:blipFill>
        <p:spPr>
          <a:xfrm>
            <a:off x="342904" y="2090991"/>
            <a:ext cx="1079964" cy="874756"/>
          </a:xfrm>
          <a:prstGeom prst="rect">
            <a:avLst/>
          </a:prstGeom>
        </p:spPr>
      </p:pic>
      <p:sp>
        <p:nvSpPr>
          <p:cNvPr id="25" name="CasellaDiTesto 24">
            <a:extLst>
              <a:ext uri="{FF2B5EF4-FFF2-40B4-BE49-F238E27FC236}">
                <a16:creationId xmlns:a16="http://schemas.microsoft.com/office/drawing/2014/main" id="{B1598E2A-EE01-A37F-FDDD-1F1D19EC181E}"/>
              </a:ext>
            </a:extLst>
          </p:cNvPr>
          <p:cNvSpPr txBox="1"/>
          <p:nvPr/>
        </p:nvSpPr>
        <p:spPr>
          <a:xfrm>
            <a:off x="20070" y="2962087"/>
            <a:ext cx="2117186" cy="1191816"/>
          </a:xfrm>
          <a:custGeom>
            <a:avLst/>
            <a:gdLst>
              <a:gd name="connsiteX0" fmla="*/ 0 w 2117186"/>
              <a:gd name="connsiteY0" fmla="*/ 198640 h 1191816"/>
              <a:gd name="connsiteX1" fmla="*/ 198640 w 2117186"/>
              <a:gd name="connsiteY1" fmla="*/ 0 h 1191816"/>
              <a:gd name="connsiteX2" fmla="*/ 737544 w 2117186"/>
              <a:gd name="connsiteY2" fmla="*/ 0 h 1191816"/>
              <a:gd name="connsiteX3" fmla="*/ 1328045 w 2117186"/>
              <a:gd name="connsiteY3" fmla="*/ 0 h 1191816"/>
              <a:gd name="connsiteX4" fmla="*/ 1918546 w 2117186"/>
              <a:gd name="connsiteY4" fmla="*/ 0 h 1191816"/>
              <a:gd name="connsiteX5" fmla="*/ 2117186 w 2117186"/>
              <a:gd name="connsiteY5" fmla="*/ 198640 h 1191816"/>
              <a:gd name="connsiteX6" fmla="*/ 2117186 w 2117186"/>
              <a:gd name="connsiteY6" fmla="*/ 611799 h 1191816"/>
              <a:gd name="connsiteX7" fmla="*/ 2117186 w 2117186"/>
              <a:gd name="connsiteY7" fmla="*/ 993176 h 1191816"/>
              <a:gd name="connsiteX8" fmla="*/ 1918546 w 2117186"/>
              <a:gd name="connsiteY8" fmla="*/ 1191816 h 1191816"/>
              <a:gd name="connsiteX9" fmla="*/ 1310846 w 2117186"/>
              <a:gd name="connsiteY9" fmla="*/ 1191816 h 1191816"/>
              <a:gd name="connsiteX10" fmla="*/ 789141 w 2117186"/>
              <a:gd name="connsiteY10" fmla="*/ 1191816 h 1191816"/>
              <a:gd name="connsiteX11" fmla="*/ 198640 w 2117186"/>
              <a:gd name="connsiteY11" fmla="*/ 1191816 h 1191816"/>
              <a:gd name="connsiteX12" fmla="*/ 0 w 2117186"/>
              <a:gd name="connsiteY12" fmla="*/ 993176 h 1191816"/>
              <a:gd name="connsiteX13" fmla="*/ 0 w 2117186"/>
              <a:gd name="connsiteY13" fmla="*/ 587963 h 1191816"/>
              <a:gd name="connsiteX14" fmla="*/ 0 w 2117186"/>
              <a:gd name="connsiteY14" fmla="*/ 198640 h 1191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7186" h="1191816" extrusionOk="0">
                <a:moveTo>
                  <a:pt x="0" y="198640"/>
                </a:moveTo>
                <a:cubicBezTo>
                  <a:pt x="-6260" y="90729"/>
                  <a:pt x="88180" y="-6627"/>
                  <a:pt x="198640" y="0"/>
                </a:cubicBezTo>
                <a:cubicBezTo>
                  <a:pt x="445895" y="16979"/>
                  <a:pt x="544982" y="-488"/>
                  <a:pt x="737544" y="0"/>
                </a:cubicBezTo>
                <a:cubicBezTo>
                  <a:pt x="930106" y="488"/>
                  <a:pt x="1104804" y="20411"/>
                  <a:pt x="1328045" y="0"/>
                </a:cubicBezTo>
                <a:cubicBezTo>
                  <a:pt x="1551286" y="-20411"/>
                  <a:pt x="1707524" y="-12205"/>
                  <a:pt x="1918546" y="0"/>
                </a:cubicBezTo>
                <a:cubicBezTo>
                  <a:pt x="2028451" y="-4857"/>
                  <a:pt x="2119320" y="91212"/>
                  <a:pt x="2117186" y="198640"/>
                </a:cubicBezTo>
                <a:cubicBezTo>
                  <a:pt x="2127172" y="358762"/>
                  <a:pt x="2125382" y="462564"/>
                  <a:pt x="2117186" y="611799"/>
                </a:cubicBezTo>
                <a:cubicBezTo>
                  <a:pt x="2108990" y="761034"/>
                  <a:pt x="2112896" y="827637"/>
                  <a:pt x="2117186" y="993176"/>
                </a:cubicBezTo>
                <a:cubicBezTo>
                  <a:pt x="2117441" y="1108859"/>
                  <a:pt x="2040246" y="1199629"/>
                  <a:pt x="1918546" y="1191816"/>
                </a:cubicBezTo>
                <a:cubicBezTo>
                  <a:pt x="1786996" y="1220722"/>
                  <a:pt x="1471611" y="1193920"/>
                  <a:pt x="1310846" y="1191816"/>
                </a:cubicBezTo>
                <a:cubicBezTo>
                  <a:pt x="1150081" y="1189712"/>
                  <a:pt x="1005088" y="1189719"/>
                  <a:pt x="789141" y="1191816"/>
                </a:cubicBezTo>
                <a:cubicBezTo>
                  <a:pt x="573195" y="1193913"/>
                  <a:pt x="370890" y="1218001"/>
                  <a:pt x="198640" y="1191816"/>
                </a:cubicBezTo>
                <a:cubicBezTo>
                  <a:pt x="95117" y="1209954"/>
                  <a:pt x="-4861" y="1108270"/>
                  <a:pt x="0" y="993176"/>
                </a:cubicBezTo>
                <a:cubicBezTo>
                  <a:pt x="-9515" y="796399"/>
                  <a:pt x="-3780" y="788749"/>
                  <a:pt x="0" y="587963"/>
                </a:cubicBezTo>
                <a:cubicBezTo>
                  <a:pt x="3780" y="387177"/>
                  <a:pt x="-1787" y="346252"/>
                  <a:pt x="0" y="198640"/>
                </a:cubicBezTo>
                <a:close/>
              </a:path>
            </a:pathLst>
          </a:custGeom>
          <a:noFill/>
          <a:ln>
            <a:noFill/>
            <a:extLst>
              <a:ext uri="{C807C97D-BFC1-408E-A445-0C87EB9F89A2}">
                <ask:lineSketchStyleProps xmlns:ask="http://schemas.microsoft.com/office/drawing/2018/sketchyshapes" sd="461915284">
                  <a:prstGeom prst="roundRect">
                    <a:avLst/>
                  </a:prstGeom>
                  <ask:type>
                    <ask:lineSketchFreehand/>
                  </ask:type>
                </ask:lineSketchStyleProps>
              </a:ext>
            </a:extLs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Aptos" panose="020B0004020202020204" pitchFamily="34" charset="0"/>
              </a:rPr>
              <a:t>Literature: protein identification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Aptos" panose="020B0004020202020204" pitchFamily="34" charset="0"/>
              </a:rPr>
              <a:t>from</a:t>
            </a:r>
            <a:r>
              <a:rPr kumimoji="0" lang="en-US" sz="1600" b="0" i="0" u="none" strike="noStrike" kern="0" cap="none" spc="0" normalizeH="0" noProof="0" dirty="0">
                <a:ln>
                  <a:noFill/>
                </a:ln>
                <a:solidFill>
                  <a:srgbClr val="000000"/>
                </a:solidFill>
                <a:effectLst/>
                <a:uLnTx/>
                <a:uFillTx/>
                <a:latin typeface="Aptos" panose="020B0004020202020204" pitchFamily="34" charset="0"/>
              </a:rPr>
              <a:t> </a:t>
            </a:r>
            <a:r>
              <a:rPr lang="en-US" sz="1600" b="1" kern="0" dirty="0">
                <a:solidFill>
                  <a:srgbClr val="000000"/>
                </a:solidFill>
                <a:latin typeface="Aptos" panose="020B0004020202020204" pitchFamily="34" charset="0"/>
              </a:rPr>
              <a:t>mass spectrometry</a:t>
            </a:r>
            <a:r>
              <a:rPr lang="en-US" sz="1600" kern="0" baseline="30000" dirty="0">
                <a:solidFill>
                  <a:srgbClr val="000000"/>
                </a:solidFill>
                <a:latin typeface="Aptos" panose="020B0004020202020204" pitchFamily="34" charset="0"/>
              </a:rPr>
              <a:t>(5-6)</a:t>
            </a:r>
            <a:r>
              <a:rPr kumimoji="0" lang="en-US" sz="1600" b="0" i="0" u="none" strike="noStrike" kern="0" cap="none" spc="0" normalizeH="0" noProof="0" dirty="0">
                <a:ln>
                  <a:noFill/>
                </a:ln>
                <a:solidFill>
                  <a:srgbClr val="000000"/>
                </a:solidFill>
                <a:effectLst/>
                <a:uLnTx/>
                <a:uFillTx/>
                <a:latin typeface="Aptos" panose="020B0004020202020204" pitchFamily="34" charset="0"/>
              </a:rPr>
              <a:t>.</a:t>
            </a:r>
          </a:p>
        </p:txBody>
      </p:sp>
      <p:sp>
        <p:nvSpPr>
          <p:cNvPr id="27" name="CasellaDiTesto 26">
            <a:extLst>
              <a:ext uri="{FF2B5EF4-FFF2-40B4-BE49-F238E27FC236}">
                <a16:creationId xmlns:a16="http://schemas.microsoft.com/office/drawing/2014/main" id="{F284CF20-0F27-211D-AA11-9BC3998D8A30}"/>
              </a:ext>
            </a:extLst>
          </p:cNvPr>
          <p:cNvSpPr txBox="1"/>
          <p:nvPr/>
        </p:nvSpPr>
        <p:spPr>
          <a:xfrm>
            <a:off x="4440638" y="9336"/>
            <a:ext cx="3361389" cy="461665"/>
          </a:xfrm>
          <a:prstGeom prst="rect">
            <a:avLst/>
          </a:prstGeom>
          <a:noFill/>
        </p:spPr>
        <p:txBody>
          <a:bodyPr wrap="square" rtlCol="0">
            <a:spAutoFit/>
          </a:bodyPr>
          <a:lstStyle/>
          <a:p>
            <a:pPr algn="ctr"/>
            <a:r>
              <a:rPr lang="it-IT" sz="2400" b="1" dirty="0"/>
              <a:t>PROTEIN PROFILE</a:t>
            </a:r>
          </a:p>
        </p:txBody>
      </p:sp>
      <p:pic>
        <p:nvPicPr>
          <p:cNvPr id="30" name="Immagine 29" descr="Immagine che contiene Elementi grafici, grafica, schermata, clipart&#10;&#10;Il contenuto generato dall'IA potrebbe non essere corretto.">
            <a:extLst>
              <a:ext uri="{FF2B5EF4-FFF2-40B4-BE49-F238E27FC236}">
                <a16:creationId xmlns:a16="http://schemas.microsoft.com/office/drawing/2014/main" id="{48DD49C2-DC62-E2FA-6A3A-8142791CF1D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480283" y="1334435"/>
            <a:ext cx="1013383" cy="1013383"/>
          </a:xfrm>
          <a:prstGeom prst="rect">
            <a:avLst/>
          </a:prstGeom>
        </p:spPr>
      </p:pic>
      <p:sp>
        <p:nvSpPr>
          <p:cNvPr id="31" name="CasellaDiTesto 30">
            <a:extLst>
              <a:ext uri="{FF2B5EF4-FFF2-40B4-BE49-F238E27FC236}">
                <a16:creationId xmlns:a16="http://schemas.microsoft.com/office/drawing/2014/main" id="{D78FB758-EB4C-CA70-2A69-1D566B1673C1}"/>
              </a:ext>
            </a:extLst>
          </p:cNvPr>
          <p:cNvSpPr txBox="1"/>
          <p:nvPr/>
        </p:nvSpPr>
        <p:spPr>
          <a:xfrm>
            <a:off x="9809130" y="2239375"/>
            <a:ext cx="2514429" cy="1123712"/>
          </a:xfrm>
          <a:custGeom>
            <a:avLst/>
            <a:gdLst>
              <a:gd name="connsiteX0" fmla="*/ 0 w 2514429"/>
              <a:gd name="connsiteY0" fmla="*/ 187289 h 1123712"/>
              <a:gd name="connsiteX1" fmla="*/ 187289 w 2514429"/>
              <a:gd name="connsiteY1" fmla="*/ 0 h 1123712"/>
              <a:gd name="connsiteX2" fmla="*/ 679455 w 2514429"/>
              <a:gd name="connsiteY2" fmla="*/ 0 h 1123712"/>
              <a:gd name="connsiteX3" fmla="*/ 1235816 w 2514429"/>
              <a:gd name="connsiteY3" fmla="*/ 0 h 1123712"/>
              <a:gd name="connsiteX4" fmla="*/ 1727982 w 2514429"/>
              <a:gd name="connsiteY4" fmla="*/ 0 h 1123712"/>
              <a:gd name="connsiteX5" fmla="*/ 2327140 w 2514429"/>
              <a:gd name="connsiteY5" fmla="*/ 0 h 1123712"/>
              <a:gd name="connsiteX6" fmla="*/ 2514429 w 2514429"/>
              <a:gd name="connsiteY6" fmla="*/ 187289 h 1123712"/>
              <a:gd name="connsiteX7" fmla="*/ 2514429 w 2514429"/>
              <a:gd name="connsiteY7" fmla="*/ 569347 h 1123712"/>
              <a:gd name="connsiteX8" fmla="*/ 2514429 w 2514429"/>
              <a:gd name="connsiteY8" fmla="*/ 936423 h 1123712"/>
              <a:gd name="connsiteX9" fmla="*/ 2327140 w 2514429"/>
              <a:gd name="connsiteY9" fmla="*/ 1123712 h 1123712"/>
              <a:gd name="connsiteX10" fmla="*/ 1792177 w 2514429"/>
              <a:gd name="connsiteY10" fmla="*/ 1123712 h 1123712"/>
              <a:gd name="connsiteX11" fmla="*/ 1300012 w 2514429"/>
              <a:gd name="connsiteY11" fmla="*/ 1123712 h 1123712"/>
              <a:gd name="connsiteX12" fmla="*/ 722252 w 2514429"/>
              <a:gd name="connsiteY12" fmla="*/ 1123712 h 1123712"/>
              <a:gd name="connsiteX13" fmla="*/ 187289 w 2514429"/>
              <a:gd name="connsiteY13" fmla="*/ 1123712 h 1123712"/>
              <a:gd name="connsiteX14" fmla="*/ 0 w 2514429"/>
              <a:gd name="connsiteY14" fmla="*/ 936423 h 1123712"/>
              <a:gd name="connsiteX15" fmla="*/ 0 w 2514429"/>
              <a:gd name="connsiteY15" fmla="*/ 554365 h 1123712"/>
              <a:gd name="connsiteX16" fmla="*/ 0 w 2514429"/>
              <a:gd name="connsiteY16"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14429" h="1123712" extrusionOk="0">
                <a:moveTo>
                  <a:pt x="0" y="187289"/>
                </a:moveTo>
                <a:cubicBezTo>
                  <a:pt x="-15117" y="88187"/>
                  <a:pt x="81185" y="-23457"/>
                  <a:pt x="187289" y="0"/>
                </a:cubicBezTo>
                <a:cubicBezTo>
                  <a:pt x="300003" y="20484"/>
                  <a:pt x="518991" y="14435"/>
                  <a:pt x="679455" y="0"/>
                </a:cubicBezTo>
                <a:cubicBezTo>
                  <a:pt x="839919" y="-14435"/>
                  <a:pt x="1073503" y="3489"/>
                  <a:pt x="1235816" y="0"/>
                </a:cubicBezTo>
                <a:cubicBezTo>
                  <a:pt x="1398129" y="-3489"/>
                  <a:pt x="1619050" y="-11319"/>
                  <a:pt x="1727982" y="0"/>
                </a:cubicBezTo>
                <a:cubicBezTo>
                  <a:pt x="1836914" y="11319"/>
                  <a:pt x="2076143" y="-15401"/>
                  <a:pt x="2327140" y="0"/>
                </a:cubicBezTo>
                <a:cubicBezTo>
                  <a:pt x="2437293" y="2074"/>
                  <a:pt x="2499711" y="78179"/>
                  <a:pt x="2514429" y="187289"/>
                </a:cubicBezTo>
                <a:cubicBezTo>
                  <a:pt x="2532511" y="311371"/>
                  <a:pt x="2512671" y="434369"/>
                  <a:pt x="2514429" y="569347"/>
                </a:cubicBezTo>
                <a:cubicBezTo>
                  <a:pt x="2516187" y="704325"/>
                  <a:pt x="2502571" y="769640"/>
                  <a:pt x="2514429" y="936423"/>
                </a:cubicBezTo>
                <a:cubicBezTo>
                  <a:pt x="2508679" y="1036898"/>
                  <a:pt x="2451363" y="1127493"/>
                  <a:pt x="2327140" y="1123712"/>
                </a:cubicBezTo>
                <a:cubicBezTo>
                  <a:pt x="2089301" y="1133850"/>
                  <a:pt x="1904223" y="1123045"/>
                  <a:pt x="1792177" y="1123712"/>
                </a:cubicBezTo>
                <a:cubicBezTo>
                  <a:pt x="1680131" y="1124379"/>
                  <a:pt x="1443994" y="1124067"/>
                  <a:pt x="1300012" y="1123712"/>
                </a:cubicBezTo>
                <a:cubicBezTo>
                  <a:pt x="1156030" y="1123357"/>
                  <a:pt x="933891" y="1118795"/>
                  <a:pt x="722252" y="1123712"/>
                </a:cubicBezTo>
                <a:cubicBezTo>
                  <a:pt x="510613" y="1128629"/>
                  <a:pt x="380227" y="1101125"/>
                  <a:pt x="187289" y="1123712"/>
                </a:cubicBezTo>
                <a:cubicBezTo>
                  <a:pt x="71957" y="1138270"/>
                  <a:pt x="5296" y="1041475"/>
                  <a:pt x="0" y="936423"/>
                </a:cubicBezTo>
                <a:cubicBezTo>
                  <a:pt x="4175" y="809033"/>
                  <a:pt x="1901" y="702813"/>
                  <a:pt x="0" y="554365"/>
                </a:cubicBezTo>
                <a:cubicBezTo>
                  <a:pt x="-1901" y="405917"/>
                  <a:pt x="-17578" y="279868"/>
                  <a:pt x="0" y="187289"/>
                </a:cubicBezTo>
                <a:close/>
              </a:path>
            </a:pathLst>
          </a:custGeom>
          <a:noFill/>
          <a:ln>
            <a:noFill/>
            <a:extLst>
              <a:ext uri="{C807C97D-BFC1-408E-A445-0C87EB9F89A2}">
                <ask:lineSketchStyleProps xmlns:ask="http://schemas.microsoft.com/office/drawing/2018/sketchyshapes" sd="461915284">
                  <a:prstGeom prst="roundRect">
                    <a:avLst/>
                  </a:prstGeom>
                  <ask:type>
                    <ask:lineSketchFreehand/>
                  </ask:type>
                </ask:lineSketchStyleProps>
              </a:ext>
            </a:extLst>
          </a:ln>
        </p:spPr>
        <p:txBody>
          <a:bodyPr wrap="square" rtlCol="0">
            <a:spAutoFit/>
          </a:bodyPr>
          <a:lstStyle/>
          <a:p>
            <a:pPr lvl="0"/>
            <a:r>
              <a:rPr kumimoji="0" lang="en-US" sz="1500" b="0" i="0" u="none" strike="noStrike" kern="0" cap="none" spc="0" normalizeH="0" baseline="0" noProof="0" dirty="0">
                <a:ln>
                  <a:noFill/>
                </a:ln>
                <a:solidFill>
                  <a:srgbClr val="000000"/>
                </a:solidFill>
                <a:effectLst/>
                <a:uLnTx/>
                <a:uFillTx/>
                <a:latin typeface="Aptos" panose="020B0004020202020204" pitchFamily="34" charset="0"/>
              </a:rPr>
              <a:t>Literature:</a:t>
            </a:r>
            <a:r>
              <a:rPr kumimoji="0" lang="en-US" sz="1500" b="0" i="0" u="none" strike="noStrike" kern="0" cap="none" spc="0" normalizeH="0" noProof="0" dirty="0">
                <a:ln>
                  <a:noFill/>
                </a:ln>
                <a:solidFill>
                  <a:srgbClr val="000000"/>
                </a:solidFill>
                <a:effectLst/>
                <a:uLnTx/>
                <a:uFillTx/>
                <a:latin typeface="Aptos" panose="020B0004020202020204" pitchFamily="34" charset="0"/>
              </a:rPr>
              <a:t> </a:t>
            </a:r>
            <a:r>
              <a:rPr kumimoji="0" lang="en-US" sz="1500" b="0" i="0" u="none" strike="noStrike" kern="0" cap="none" spc="0" normalizeH="0" baseline="0" noProof="0" dirty="0">
                <a:ln>
                  <a:noFill/>
                </a:ln>
                <a:solidFill>
                  <a:srgbClr val="000000"/>
                </a:solidFill>
                <a:effectLst/>
                <a:uLnTx/>
                <a:uFillTx/>
                <a:latin typeface="Aptos" panose="020B0004020202020204" pitchFamily="34" charset="0"/>
              </a:rPr>
              <a:t>protein fractions characterised </a:t>
            </a:r>
            <a:r>
              <a:rPr lang="en-US" sz="1500" kern="0" dirty="0">
                <a:solidFill>
                  <a:srgbClr val="000000"/>
                </a:solidFill>
                <a:latin typeface="Aptos" panose="020B0004020202020204" pitchFamily="34" charset="0"/>
              </a:rPr>
              <a:t>for </a:t>
            </a:r>
            <a:r>
              <a:rPr lang="en-US" sz="1500" b="1" kern="0" dirty="0">
                <a:solidFill>
                  <a:srgbClr val="000000"/>
                </a:solidFill>
                <a:latin typeface="Aptos" panose="020B0004020202020204" pitchFamily="34" charset="0"/>
              </a:rPr>
              <a:t>similarity with sesame proteins</a:t>
            </a:r>
            <a:r>
              <a:rPr lang="en-US" sz="1500" kern="0" baseline="30000" dirty="0">
                <a:solidFill>
                  <a:srgbClr val="000000"/>
                </a:solidFill>
                <a:latin typeface="Aptos" panose="020B0004020202020204" pitchFamily="34" charset="0"/>
              </a:rPr>
              <a:t>(7)</a:t>
            </a:r>
            <a:r>
              <a:rPr lang="en-US" sz="1500" kern="0" dirty="0">
                <a:solidFill>
                  <a:srgbClr val="000000"/>
                </a:solidFill>
                <a:latin typeface="Aptos" panose="020B0004020202020204" pitchFamily="34" charset="0"/>
              </a:rPr>
              <a:t>.</a:t>
            </a:r>
          </a:p>
        </p:txBody>
      </p:sp>
      <p:sp>
        <p:nvSpPr>
          <p:cNvPr id="34" name="CasellaDiTesto 33">
            <a:extLst>
              <a:ext uri="{FF2B5EF4-FFF2-40B4-BE49-F238E27FC236}">
                <a16:creationId xmlns:a16="http://schemas.microsoft.com/office/drawing/2014/main" id="{F84D38B9-3B0B-6174-2C97-FB744B0FDF28}"/>
              </a:ext>
            </a:extLst>
          </p:cNvPr>
          <p:cNvSpPr txBox="1"/>
          <p:nvPr/>
        </p:nvSpPr>
        <p:spPr>
          <a:xfrm>
            <a:off x="9885762" y="3281699"/>
            <a:ext cx="2210444" cy="430887"/>
          </a:xfrm>
          <a:prstGeom prst="rect">
            <a:avLst/>
          </a:prstGeom>
          <a:noFill/>
        </p:spPr>
        <p:txBody>
          <a:bodyPr wrap="square">
            <a:spAutoFit/>
          </a:bodyPr>
          <a:lstStyle/>
          <a:p>
            <a:pPr algn="just"/>
            <a:r>
              <a:rPr lang="en-US" sz="1100" b="0" i="0" u="none" strike="noStrike" baseline="0" dirty="0">
                <a:solidFill>
                  <a:srgbClr val="000000"/>
                </a:solidFill>
              </a:rPr>
              <a:t>7) Sandoval-Oliveros et al. (2013). </a:t>
            </a:r>
            <a:r>
              <a:rPr lang="en-GB" sz="1100" b="0" i="0" u="none" strike="noStrike" baseline="0" dirty="0">
                <a:solidFill>
                  <a:srgbClr val="000000"/>
                </a:solidFill>
                <a:hlinkClick r:id="rId19"/>
              </a:rPr>
              <a:t>https://doi.org/10.1021/jf3034978</a:t>
            </a:r>
            <a:endParaRPr lang="en-GB" sz="1100" b="0" i="0" u="none" strike="noStrike" baseline="0" dirty="0">
              <a:solidFill>
                <a:srgbClr val="000000"/>
              </a:solidFill>
            </a:endParaRPr>
          </a:p>
        </p:txBody>
      </p:sp>
      <p:sp>
        <p:nvSpPr>
          <p:cNvPr id="38" name="CasellaDiTesto 37">
            <a:extLst>
              <a:ext uri="{FF2B5EF4-FFF2-40B4-BE49-F238E27FC236}">
                <a16:creationId xmlns:a16="http://schemas.microsoft.com/office/drawing/2014/main" id="{ABFBD120-A0CB-3CB3-D0DB-3A82B55BF467}"/>
              </a:ext>
            </a:extLst>
          </p:cNvPr>
          <p:cNvSpPr txBox="1"/>
          <p:nvPr/>
        </p:nvSpPr>
        <p:spPr>
          <a:xfrm>
            <a:off x="4819" y="4147231"/>
            <a:ext cx="1996692" cy="1107996"/>
          </a:xfrm>
          <a:prstGeom prst="rect">
            <a:avLst/>
          </a:prstGeom>
          <a:noFill/>
        </p:spPr>
        <p:txBody>
          <a:bodyPr wrap="square">
            <a:spAutoFit/>
          </a:bodyPr>
          <a:lstStyle/>
          <a:p>
            <a:pPr algn="just"/>
            <a:r>
              <a:rPr lang="en-US" sz="1100" b="0" i="0" u="none" strike="noStrike" baseline="0" dirty="0">
                <a:solidFill>
                  <a:srgbClr val="000000"/>
                </a:solidFill>
              </a:rPr>
              <a:t>5) Lamonaca et al, (2024).  </a:t>
            </a:r>
            <a:r>
              <a:rPr lang="en-US" sz="1100" b="0" i="0" u="none" strike="noStrike" baseline="0" dirty="0">
                <a:solidFill>
                  <a:srgbClr val="000000"/>
                </a:solidFill>
                <a:hlinkClick r:id="rId20"/>
              </a:rPr>
              <a:t>https://doi.org/10.1016/j.jfca.2024.106456</a:t>
            </a:r>
            <a:r>
              <a:rPr lang="en-US" sz="1100" b="0" i="0" u="none" strike="noStrike" baseline="0" dirty="0">
                <a:solidFill>
                  <a:srgbClr val="000000"/>
                </a:solidFill>
              </a:rPr>
              <a:t>   </a:t>
            </a:r>
          </a:p>
          <a:p>
            <a:pPr algn="just"/>
            <a:r>
              <a:rPr lang="en-US" sz="1100" dirty="0">
                <a:solidFill>
                  <a:srgbClr val="000000"/>
                </a:solidFill>
              </a:rPr>
              <a:t>6) Zehadi et al. (2015). </a:t>
            </a:r>
            <a:r>
              <a:rPr lang="en-US" sz="1100" dirty="0">
                <a:solidFill>
                  <a:srgbClr val="000000"/>
                </a:solidFill>
                <a:hlinkClick r:id="rId21"/>
              </a:rPr>
              <a:t>https://doi.org/10.11648/j.jps.20150303.13</a:t>
            </a:r>
            <a:r>
              <a:rPr lang="en-US" sz="1100" dirty="0">
                <a:solidFill>
                  <a:srgbClr val="000000"/>
                </a:solidFill>
              </a:rPr>
              <a:t> </a:t>
            </a:r>
          </a:p>
        </p:txBody>
      </p:sp>
      <p:pic>
        <p:nvPicPr>
          <p:cNvPr id="44" name="Graphic 5">
            <a:extLst>
              <a:ext uri="{FF2B5EF4-FFF2-40B4-BE49-F238E27FC236}">
                <a16:creationId xmlns:a16="http://schemas.microsoft.com/office/drawing/2014/main" id="{FF04CCE2-9363-93E5-EF7C-78D6F39F5E78}"/>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4029541" y="1008407"/>
            <a:ext cx="4132917" cy="4764505"/>
          </a:xfrm>
          <a:prstGeom prst="rect">
            <a:avLst/>
          </a:prstGeom>
        </p:spPr>
      </p:pic>
    </p:spTree>
    <p:extLst>
      <p:ext uri="{BB962C8B-B14F-4D97-AF65-F5344CB8AC3E}">
        <p14:creationId xmlns:p14="http://schemas.microsoft.com/office/powerpoint/2010/main" val="4156477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par>
                                <p:cTn id="50" presetID="10" presetClass="entr" presetSubtype="0" fill="hold"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500"/>
                                        <p:tgtEl>
                                          <p:spTgt spid="28"/>
                                        </p:tgtEl>
                                      </p:cBhvr>
                                    </p:animEffect>
                                  </p:childTnLst>
                                </p:cTn>
                              </p:par>
                              <p:par>
                                <p:cTn id="53" presetID="10" presetClass="entr" presetSubtype="0" fill="hold" nodeType="with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500"/>
                                        <p:tgtEl>
                                          <p:spTgt spid="32"/>
                                        </p:tgtEl>
                                      </p:cBhvr>
                                    </p:animEffect>
                                  </p:childTnLst>
                                </p:cTn>
                              </p:par>
                              <p:par>
                                <p:cTn id="56" presetID="10" presetClass="entr" presetSubtype="0" fill="hold"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fade">
                                      <p:cBhvr>
                                        <p:cTn id="58" dur="500"/>
                                        <p:tgtEl>
                                          <p:spTgt spid="39"/>
                                        </p:tgtEl>
                                      </p:cBhvr>
                                    </p:animEffect>
                                  </p:childTnLst>
                                </p:cTn>
                              </p:par>
                              <p:par>
                                <p:cTn id="59" presetID="10" presetClass="entr" presetSubtype="0" fill="hold" nodeType="withEffect">
                                  <p:stCondLst>
                                    <p:cond delay="0"/>
                                  </p:stCondLst>
                                  <p:childTnLst>
                                    <p:set>
                                      <p:cBhvr>
                                        <p:cTn id="60" dur="1" fill="hold">
                                          <p:stCondLst>
                                            <p:cond delay="0"/>
                                          </p:stCondLst>
                                        </p:cTn>
                                        <p:tgtEl>
                                          <p:spTgt spid="40"/>
                                        </p:tgtEl>
                                        <p:attrNameLst>
                                          <p:attrName>style.visibility</p:attrName>
                                        </p:attrNameLst>
                                      </p:cBhvr>
                                      <p:to>
                                        <p:strVal val="visible"/>
                                      </p:to>
                                    </p:set>
                                    <p:animEffect transition="in" filter="fade">
                                      <p:cBhvr>
                                        <p:cTn id="61" dur="500"/>
                                        <p:tgtEl>
                                          <p:spTgt spid="40"/>
                                        </p:tgtEl>
                                      </p:cBhvr>
                                    </p:animEffect>
                                  </p:childTnLst>
                                </p:cTn>
                              </p:par>
                              <p:par>
                                <p:cTn id="62" presetID="10" presetClass="entr" presetSubtype="0" fill="hold" nodeType="withEffect">
                                  <p:stCondLst>
                                    <p:cond delay="0"/>
                                  </p:stCondLst>
                                  <p:childTnLst>
                                    <p:set>
                                      <p:cBhvr>
                                        <p:cTn id="63" dur="1" fill="hold">
                                          <p:stCondLst>
                                            <p:cond delay="0"/>
                                          </p:stCondLst>
                                        </p:cTn>
                                        <p:tgtEl>
                                          <p:spTgt spid="41"/>
                                        </p:tgtEl>
                                        <p:attrNameLst>
                                          <p:attrName>style.visibility</p:attrName>
                                        </p:attrNameLst>
                                      </p:cBhvr>
                                      <p:to>
                                        <p:strVal val="visible"/>
                                      </p:to>
                                    </p:set>
                                    <p:animEffect transition="in" filter="fade">
                                      <p:cBhvr>
                                        <p:cTn id="64" dur="500"/>
                                        <p:tgtEl>
                                          <p:spTgt spid="41"/>
                                        </p:tgtEl>
                                      </p:cBhvr>
                                    </p:animEffect>
                                  </p:childTnLst>
                                </p:cTn>
                              </p:par>
                              <p:par>
                                <p:cTn id="65" presetID="10" presetClass="entr" presetSubtype="0" fill="hold" nodeType="with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fade">
                                      <p:cBhvr>
                                        <p:cTn id="67" dur="500"/>
                                        <p:tgtEl>
                                          <p:spTgt spid="42"/>
                                        </p:tgtEl>
                                      </p:cBhvr>
                                    </p:animEffect>
                                  </p:childTnLst>
                                </p:cTn>
                              </p:par>
                              <p:par>
                                <p:cTn id="68" presetID="10" presetClass="entr" presetSubtype="0" fill="hold" nodeType="withEffect">
                                  <p:stCondLst>
                                    <p:cond delay="0"/>
                                  </p:stCondLst>
                                  <p:childTnLst>
                                    <p:set>
                                      <p:cBhvr>
                                        <p:cTn id="69" dur="1" fill="hold">
                                          <p:stCondLst>
                                            <p:cond delay="0"/>
                                          </p:stCondLst>
                                        </p:cTn>
                                        <p:tgtEl>
                                          <p:spTgt spid="43"/>
                                        </p:tgtEl>
                                        <p:attrNameLst>
                                          <p:attrName>style.visibility</p:attrName>
                                        </p:attrNameLst>
                                      </p:cBhvr>
                                      <p:to>
                                        <p:strVal val="visible"/>
                                      </p:to>
                                    </p:set>
                                    <p:animEffect transition="in" filter="fade">
                                      <p:cBhvr>
                                        <p:cTn id="70" dur="500"/>
                                        <p:tgtEl>
                                          <p:spTgt spid="43"/>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47"/>
                                        </p:tgtEl>
                                        <p:attrNameLst>
                                          <p:attrName>style.visibility</p:attrName>
                                        </p:attrNameLst>
                                      </p:cBhvr>
                                      <p:to>
                                        <p:strVal val="visible"/>
                                      </p:to>
                                    </p:set>
                                    <p:animEffect transition="in" filter="fade">
                                      <p:cBhvr>
                                        <p:cTn id="73" dur="500"/>
                                        <p:tgtEl>
                                          <p:spTgt spid="47"/>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48"/>
                                        </p:tgtEl>
                                        <p:attrNameLst>
                                          <p:attrName>style.visibility</p:attrName>
                                        </p:attrNameLst>
                                      </p:cBhvr>
                                      <p:to>
                                        <p:strVal val="visible"/>
                                      </p:to>
                                    </p:set>
                                    <p:animEffect transition="in" filter="fade">
                                      <p:cBhvr>
                                        <p:cTn id="76" dur="500"/>
                                        <p:tgtEl>
                                          <p:spTgt spid="48"/>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49"/>
                                        </p:tgtEl>
                                        <p:attrNameLst>
                                          <p:attrName>style.visibility</p:attrName>
                                        </p:attrNameLst>
                                      </p:cBhvr>
                                      <p:to>
                                        <p:strVal val="visible"/>
                                      </p:to>
                                    </p:set>
                                    <p:animEffect transition="in" filter="fade">
                                      <p:cBhvr>
                                        <p:cTn id="79" dur="500"/>
                                        <p:tgtEl>
                                          <p:spTgt spid="49"/>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50"/>
                                        </p:tgtEl>
                                        <p:attrNameLst>
                                          <p:attrName>style.visibility</p:attrName>
                                        </p:attrNameLst>
                                      </p:cBhvr>
                                      <p:to>
                                        <p:strVal val="visible"/>
                                      </p:to>
                                    </p:set>
                                    <p:animEffect transition="in" filter="fade">
                                      <p:cBhvr>
                                        <p:cTn id="82" dur="500"/>
                                        <p:tgtEl>
                                          <p:spTgt spid="50"/>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51"/>
                                        </p:tgtEl>
                                        <p:attrNameLst>
                                          <p:attrName>style.visibility</p:attrName>
                                        </p:attrNameLst>
                                      </p:cBhvr>
                                      <p:to>
                                        <p:strVal val="visible"/>
                                      </p:to>
                                    </p:set>
                                    <p:animEffect transition="in" filter="fade">
                                      <p:cBhvr>
                                        <p:cTn id="85" dur="500"/>
                                        <p:tgtEl>
                                          <p:spTgt spid="51"/>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52"/>
                                        </p:tgtEl>
                                        <p:attrNameLst>
                                          <p:attrName>style.visibility</p:attrName>
                                        </p:attrNameLst>
                                      </p:cBhvr>
                                      <p:to>
                                        <p:strVal val="visible"/>
                                      </p:to>
                                    </p:set>
                                    <p:animEffect transition="in" filter="fade">
                                      <p:cBhvr>
                                        <p:cTn id="88" dur="500"/>
                                        <p:tgtEl>
                                          <p:spTgt spid="52"/>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53"/>
                                        </p:tgtEl>
                                        <p:attrNameLst>
                                          <p:attrName>style.visibility</p:attrName>
                                        </p:attrNameLst>
                                      </p:cBhvr>
                                      <p:to>
                                        <p:strVal val="visible"/>
                                      </p:to>
                                    </p:set>
                                    <p:animEffect transition="in" filter="fade">
                                      <p:cBhvr>
                                        <p:cTn id="91" dur="500"/>
                                        <p:tgtEl>
                                          <p:spTgt spid="53"/>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54"/>
                                        </p:tgtEl>
                                        <p:attrNameLst>
                                          <p:attrName>style.visibility</p:attrName>
                                        </p:attrNameLst>
                                      </p:cBhvr>
                                      <p:to>
                                        <p:strVal val="visible"/>
                                      </p:to>
                                    </p:set>
                                    <p:animEffect transition="in" filter="fade">
                                      <p:cBhvr>
                                        <p:cTn id="94" dur="500"/>
                                        <p:tgtEl>
                                          <p:spTgt spid="54"/>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55"/>
                                        </p:tgtEl>
                                        <p:attrNameLst>
                                          <p:attrName>style.visibility</p:attrName>
                                        </p:attrNameLst>
                                      </p:cBhvr>
                                      <p:to>
                                        <p:strVal val="visible"/>
                                      </p:to>
                                    </p:set>
                                    <p:animEffect transition="in" filter="fade">
                                      <p:cBhvr>
                                        <p:cTn id="97" dur="500"/>
                                        <p:tgtEl>
                                          <p:spTgt spid="55"/>
                                        </p:tgtEl>
                                      </p:cBhvr>
                                    </p:animEffect>
                                  </p:childTnLst>
                                </p:cTn>
                              </p:par>
                              <p:par>
                                <p:cTn id="98" presetID="10" presetClass="entr" presetSubtype="0" fill="hold" nodeType="withEffect">
                                  <p:stCondLst>
                                    <p:cond delay="0"/>
                                  </p:stCondLst>
                                  <p:childTnLst>
                                    <p:set>
                                      <p:cBhvr>
                                        <p:cTn id="99" dur="1" fill="hold">
                                          <p:stCondLst>
                                            <p:cond delay="0"/>
                                          </p:stCondLst>
                                        </p:cTn>
                                        <p:tgtEl>
                                          <p:spTgt spid="5"/>
                                        </p:tgtEl>
                                        <p:attrNameLst>
                                          <p:attrName>style.visibility</p:attrName>
                                        </p:attrNameLst>
                                      </p:cBhvr>
                                      <p:to>
                                        <p:strVal val="visible"/>
                                      </p:to>
                                    </p:set>
                                    <p:animEffect transition="in" filter="fade">
                                      <p:cBhvr>
                                        <p:cTn id="100" dur="500"/>
                                        <p:tgtEl>
                                          <p:spTgt spid="5"/>
                                        </p:tgtEl>
                                      </p:cBhvr>
                                    </p:animEffect>
                                  </p:childTnLst>
                                </p:cTn>
                              </p:par>
                              <p:par>
                                <p:cTn id="101" presetID="10" presetClass="entr" presetSubtype="0" fill="hold" nodeType="withEffect">
                                  <p:stCondLst>
                                    <p:cond delay="0"/>
                                  </p:stCondLst>
                                  <p:childTnLst>
                                    <p:set>
                                      <p:cBhvr>
                                        <p:cTn id="102" dur="1" fill="hold">
                                          <p:stCondLst>
                                            <p:cond delay="0"/>
                                          </p:stCondLst>
                                        </p:cTn>
                                        <p:tgtEl>
                                          <p:spTgt spid="30"/>
                                        </p:tgtEl>
                                        <p:attrNameLst>
                                          <p:attrName>style.visibility</p:attrName>
                                        </p:attrNameLst>
                                      </p:cBhvr>
                                      <p:to>
                                        <p:strVal val="visible"/>
                                      </p:to>
                                    </p:set>
                                    <p:animEffect transition="in" filter="fade">
                                      <p:cBhvr>
                                        <p:cTn id="103" dur="500"/>
                                        <p:tgtEl>
                                          <p:spTgt spid="30"/>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31"/>
                                        </p:tgtEl>
                                        <p:attrNameLst>
                                          <p:attrName>style.visibility</p:attrName>
                                        </p:attrNameLst>
                                      </p:cBhvr>
                                      <p:to>
                                        <p:strVal val="visible"/>
                                      </p:to>
                                    </p:set>
                                    <p:animEffect transition="in" filter="fade">
                                      <p:cBhvr>
                                        <p:cTn id="106" dur="500"/>
                                        <p:tgtEl>
                                          <p:spTgt spid="31"/>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34"/>
                                        </p:tgtEl>
                                        <p:attrNameLst>
                                          <p:attrName>style.visibility</p:attrName>
                                        </p:attrNameLst>
                                      </p:cBhvr>
                                      <p:to>
                                        <p:strVal val="visible"/>
                                      </p:to>
                                    </p:set>
                                    <p:animEffect transition="in" filter="fade">
                                      <p:cBhvr>
                                        <p:cTn id="10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P spid="11" grpId="0"/>
      <p:bldP spid="13" grpId="0"/>
      <p:bldP spid="14" grpId="0"/>
      <p:bldP spid="15" grpId="0"/>
      <p:bldP spid="16" grpId="0"/>
      <p:bldP spid="17" grpId="0"/>
      <p:bldP spid="18" grpId="0"/>
      <p:bldP spid="19" grpId="0"/>
      <p:bldP spid="20" grpId="0"/>
      <p:bldP spid="21" grpId="0"/>
      <p:bldP spid="47" grpId="0"/>
      <p:bldP spid="48" grpId="0"/>
      <p:bldP spid="49" grpId="0"/>
      <p:bldP spid="50" grpId="0"/>
      <p:bldP spid="51" grpId="0"/>
      <p:bldP spid="52" grpId="0"/>
      <p:bldP spid="53" grpId="0"/>
      <p:bldP spid="54" grpId="0"/>
      <p:bldP spid="55" grpId="0" animBg="1"/>
      <p:bldP spid="31" grpId="0"/>
      <p:bldP spid="3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920F6C-2833-1977-2FD2-EEDDB07DE209}"/>
            </a:ext>
          </a:extLst>
        </p:cNvPr>
        <p:cNvGrpSpPr/>
        <p:nvPr/>
      </p:nvGrpSpPr>
      <p:grpSpPr>
        <a:xfrm>
          <a:off x="0" y="0"/>
          <a:ext cx="0" cy="0"/>
          <a:chOff x="0" y="0"/>
          <a:chExt cx="0" cy="0"/>
        </a:xfrm>
      </p:grpSpPr>
      <p:pic>
        <p:nvPicPr>
          <p:cNvPr id="8" name="Immagine 7" descr="Immagine che contiene testo, edificio, casa, cielo&#10;&#10;Il contenuto generato dall'IA potrebbe non essere corretto.">
            <a:extLst>
              <a:ext uri="{FF2B5EF4-FFF2-40B4-BE49-F238E27FC236}">
                <a16:creationId xmlns:a16="http://schemas.microsoft.com/office/drawing/2014/main" id="{08B28521-45F2-78A2-B62B-F51D2173B258}"/>
              </a:ext>
            </a:extLst>
          </p:cNvPr>
          <p:cNvPicPr>
            <a:picLocks noChangeAspect="1"/>
          </p:cNvPicPr>
          <p:nvPr/>
        </p:nvPicPr>
        <p:blipFill>
          <a:blip r:embed="rId3">
            <a:extLst>
              <a:ext uri="{28A0092B-C50C-407E-A947-70E740481C1C}">
                <a14:useLocalDpi xmlns:a14="http://schemas.microsoft.com/office/drawing/2010/main" val="0"/>
              </a:ext>
            </a:extLst>
          </a:blip>
          <a:srcRect l="1815" t="4613" r="23777" b="74293"/>
          <a:stretch>
            <a:fillRect/>
          </a:stretch>
        </p:blipFill>
        <p:spPr>
          <a:xfrm>
            <a:off x="83284" y="71145"/>
            <a:ext cx="2534425" cy="376006"/>
          </a:xfrm>
          <a:prstGeom prst="rect">
            <a:avLst/>
          </a:prstGeom>
        </p:spPr>
      </p:pic>
      <p:pic>
        <p:nvPicPr>
          <p:cNvPr id="4" name="Immagine 3" descr="Immagine che contiene testo, Elementi grafici, grafica, Carattere&#10;&#10;Descrizione generata automaticamente">
            <a:extLst>
              <a:ext uri="{FF2B5EF4-FFF2-40B4-BE49-F238E27FC236}">
                <a16:creationId xmlns:a16="http://schemas.microsoft.com/office/drawing/2014/main" id="{717C8C1F-CE9F-FAEB-A121-C358F8BCD6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703" y="655649"/>
            <a:ext cx="3354226" cy="863757"/>
          </a:xfrm>
          <a:prstGeom prst="rect">
            <a:avLst/>
          </a:prstGeom>
        </p:spPr>
      </p:pic>
      <p:pic>
        <p:nvPicPr>
          <p:cNvPr id="11" name="Immagine 10" descr="Immagine che contiene testo, Carattere, logo, Elementi grafici&#10;&#10;Descrizione generata automaticamente">
            <a:extLst>
              <a:ext uri="{FF2B5EF4-FFF2-40B4-BE49-F238E27FC236}">
                <a16:creationId xmlns:a16="http://schemas.microsoft.com/office/drawing/2014/main" id="{F4E4C1FD-F3CF-A8EB-B9B7-7D5275ECC5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6392" y="745950"/>
            <a:ext cx="2488017" cy="829339"/>
          </a:xfrm>
          <a:prstGeom prst="rect">
            <a:avLst/>
          </a:prstGeom>
        </p:spPr>
      </p:pic>
      <p:pic>
        <p:nvPicPr>
          <p:cNvPr id="12" name="Immagine 11" descr="Immagine che contiene mappa, testo, atlante&#10;&#10;Descrizione generata automaticamente">
            <a:extLst>
              <a:ext uri="{FF2B5EF4-FFF2-40B4-BE49-F238E27FC236}">
                <a16:creationId xmlns:a16="http://schemas.microsoft.com/office/drawing/2014/main" id="{7CA2AB80-3CB5-2334-4ED7-ACE27E2351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47710" y="1582112"/>
            <a:ext cx="1472366" cy="925009"/>
          </a:xfrm>
          <a:prstGeom prst="rect">
            <a:avLst/>
          </a:prstGeom>
          <a:ln>
            <a:noFill/>
          </a:ln>
          <a:effectLst>
            <a:outerShdw blurRad="50800" dist="38100" dir="2700000" algn="tl" rotWithShape="0">
              <a:prstClr val="black">
                <a:alpha val="40000"/>
              </a:prstClr>
            </a:outerShdw>
          </a:effectLst>
        </p:spPr>
      </p:pic>
      <p:sp>
        <p:nvSpPr>
          <p:cNvPr id="18" name="CasellaDiTesto 17">
            <a:extLst>
              <a:ext uri="{FF2B5EF4-FFF2-40B4-BE49-F238E27FC236}">
                <a16:creationId xmlns:a16="http://schemas.microsoft.com/office/drawing/2014/main" id="{6CFFE676-30A2-9CF8-6BB1-50E205342920}"/>
              </a:ext>
            </a:extLst>
          </p:cNvPr>
          <p:cNvSpPr txBox="1"/>
          <p:nvPr/>
        </p:nvSpPr>
        <p:spPr>
          <a:xfrm>
            <a:off x="1014034" y="1868154"/>
            <a:ext cx="739714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Aptos" panose="020B0004020202020204" pitchFamily="34" charset="0"/>
                <a:ea typeface="+mn-ea"/>
                <a:cs typeface="+mn-cs"/>
              </a:rPr>
              <a:t>“Exploration and Implementation of Products with Alternative Proteins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Aptos" panose="020B0004020202020204" pitchFamily="34" charset="0"/>
                <a:ea typeface="+mn-ea"/>
                <a:cs typeface="+mn-cs"/>
              </a:rPr>
              <a:t>in Mediterranean Region</a:t>
            </a:r>
            <a:r>
              <a:rPr kumimoji="0" lang="en-US" sz="18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 </a:t>
            </a:r>
          </a:p>
        </p:txBody>
      </p:sp>
      <p:grpSp>
        <p:nvGrpSpPr>
          <p:cNvPr id="19" name="Gruppo 18">
            <a:extLst>
              <a:ext uri="{FF2B5EF4-FFF2-40B4-BE49-F238E27FC236}">
                <a16:creationId xmlns:a16="http://schemas.microsoft.com/office/drawing/2014/main" id="{CB0522D7-DD43-57BD-671B-1DCB810C0F6F}"/>
              </a:ext>
            </a:extLst>
          </p:cNvPr>
          <p:cNvGrpSpPr/>
          <p:nvPr/>
        </p:nvGrpSpPr>
        <p:grpSpPr>
          <a:xfrm>
            <a:off x="8411174" y="622706"/>
            <a:ext cx="3549140" cy="866528"/>
            <a:chOff x="8389088" y="435934"/>
            <a:chExt cx="3549140" cy="744063"/>
          </a:xfrm>
        </p:grpSpPr>
        <p:sp>
          <p:nvSpPr>
            <p:cNvPr id="20" name="Ovale 19">
              <a:extLst>
                <a:ext uri="{FF2B5EF4-FFF2-40B4-BE49-F238E27FC236}">
                  <a16:creationId xmlns:a16="http://schemas.microsoft.com/office/drawing/2014/main" id="{A1AA6C1B-507F-B71F-3A1B-A2B8740D21BD}"/>
                </a:ext>
              </a:extLst>
            </p:cNvPr>
            <p:cNvSpPr/>
            <p:nvPr/>
          </p:nvSpPr>
          <p:spPr>
            <a:xfrm>
              <a:off x="8389088" y="435934"/>
              <a:ext cx="3517182" cy="744063"/>
            </a:xfrm>
            <a:prstGeom prst="ellipse">
              <a:avLst/>
            </a:prstGeom>
            <a:solidFill>
              <a:schemeClr val="bg2"/>
            </a:solidFill>
            <a:ln>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CasellaDiTesto 20">
              <a:extLst>
                <a:ext uri="{FF2B5EF4-FFF2-40B4-BE49-F238E27FC236}">
                  <a16:creationId xmlns:a16="http://schemas.microsoft.com/office/drawing/2014/main" id="{9890AE87-01D3-6945-0D5A-75C3390CC9A7}"/>
                </a:ext>
              </a:extLst>
            </p:cNvPr>
            <p:cNvSpPr txBox="1"/>
            <p:nvPr/>
          </p:nvSpPr>
          <p:spPr>
            <a:xfrm>
              <a:off x="8585387" y="584972"/>
              <a:ext cx="3352841" cy="5549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17 Partners           10 Countries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8 Work packages </a:t>
              </a: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23" name="Gruppo 22">
            <a:extLst>
              <a:ext uri="{FF2B5EF4-FFF2-40B4-BE49-F238E27FC236}">
                <a16:creationId xmlns:a16="http://schemas.microsoft.com/office/drawing/2014/main" id="{383CC5D3-3668-9161-151C-AF0B71CC24F3}"/>
              </a:ext>
            </a:extLst>
          </p:cNvPr>
          <p:cNvGrpSpPr/>
          <p:nvPr/>
        </p:nvGrpSpPr>
        <p:grpSpPr>
          <a:xfrm>
            <a:off x="275280" y="3182647"/>
            <a:ext cx="5470739" cy="2595273"/>
            <a:chOff x="184223" y="3798203"/>
            <a:chExt cx="6052529" cy="2639430"/>
          </a:xfrm>
          <a:noFill/>
        </p:grpSpPr>
        <p:grpSp>
          <p:nvGrpSpPr>
            <p:cNvPr id="24" name="Gruppo 23">
              <a:extLst>
                <a:ext uri="{FF2B5EF4-FFF2-40B4-BE49-F238E27FC236}">
                  <a16:creationId xmlns:a16="http://schemas.microsoft.com/office/drawing/2014/main" id="{A1DD7CD0-F1FE-40FA-E6DB-625DA9D88081}"/>
                </a:ext>
              </a:extLst>
            </p:cNvPr>
            <p:cNvGrpSpPr/>
            <p:nvPr/>
          </p:nvGrpSpPr>
          <p:grpSpPr>
            <a:xfrm>
              <a:off x="184223" y="3798203"/>
              <a:ext cx="6052529" cy="2639430"/>
              <a:chOff x="184223" y="3798203"/>
              <a:chExt cx="6052529" cy="2639430"/>
            </a:xfrm>
            <a:grpFill/>
          </p:grpSpPr>
          <p:sp>
            <p:nvSpPr>
              <p:cNvPr id="26" name="Ovale 25">
                <a:extLst>
                  <a:ext uri="{FF2B5EF4-FFF2-40B4-BE49-F238E27FC236}">
                    <a16:creationId xmlns:a16="http://schemas.microsoft.com/office/drawing/2014/main" id="{586F53C1-11D9-E7BE-48F1-BF8F98968378}"/>
                  </a:ext>
                </a:extLst>
              </p:cNvPr>
              <p:cNvSpPr/>
              <p:nvPr/>
            </p:nvSpPr>
            <p:spPr>
              <a:xfrm>
                <a:off x="417174" y="3798203"/>
                <a:ext cx="5586626" cy="2639430"/>
              </a:xfrm>
              <a:custGeom>
                <a:avLst/>
                <a:gdLst>
                  <a:gd name="connsiteX0" fmla="*/ 0 w 5586626"/>
                  <a:gd name="connsiteY0" fmla="*/ 1319715 h 2639430"/>
                  <a:gd name="connsiteX1" fmla="*/ 2793313 w 5586626"/>
                  <a:gd name="connsiteY1" fmla="*/ 0 h 2639430"/>
                  <a:gd name="connsiteX2" fmla="*/ 5586626 w 5586626"/>
                  <a:gd name="connsiteY2" fmla="*/ 1319715 h 2639430"/>
                  <a:gd name="connsiteX3" fmla="*/ 2793313 w 5586626"/>
                  <a:gd name="connsiteY3" fmla="*/ 2639430 h 2639430"/>
                  <a:gd name="connsiteX4" fmla="*/ 0 w 5586626"/>
                  <a:gd name="connsiteY4" fmla="*/ 1319715 h 2639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6626" h="2639430" fill="none" extrusionOk="0">
                    <a:moveTo>
                      <a:pt x="0" y="1319715"/>
                    </a:moveTo>
                    <a:cubicBezTo>
                      <a:pt x="166728" y="569500"/>
                      <a:pt x="1500613" y="137026"/>
                      <a:pt x="2793313" y="0"/>
                    </a:cubicBezTo>
                    <a:cubicBezTo>
                      <a:pt x="4310305" y="-7091"/>
                      <a:pt x="5707894" y="618236"/>
                      <a:pt x="5586626" y="1319715"/>
                    </a:cubicBezTo>
                    <a:cubicBezTo>
                      <a:pt x="5666204" y="2040615"/>
                      <a:pt x="4301834" y="2675705"/>
                      <a:pt x="2793313" y="2639430"/>
                    </a:cubicBezTo>
                    <a:cubicBezTo>
                      <a:pt x="1259488" y="2666721"/>
                      <a:pt x="15825" y="2209971"/>
                      <a:pt x="0" y="1319715"/>
                    </a:cubicBezTo>
                    <a:close/>
                  </a:path>
                  <a:path w="5586626" h="2639430" stroke="0" extrusionOk="0">
                    <a:moveTo>
                      <a:pt x="0" y="1319715"/>
                    </a:moveTo>
                    <a:cubicBezTo>
                      <a:pt x="210026" y="402863"/>
                      <a:pt x="1140793" y="95561"/>
                      <a:pt x="2793313" y="0"/>
                    </a:cubicBezTo>
                    <a:cubicBezTo>
                      <a:pt x="4315946" y="-98721"/>
                      <a:pt x="5531182" y="659875"/>
                      <a:pt x="5586626" y="1319715"/>
                    </a:cubicBezTo>
                    <a:cubicBezTo>
                      <a:pt x="5633644" y="2157766"/>
                      <a:pt x="4344149" y="2382664"/>
                      <a:pt x="2793313" y="2639430"/>
                    </a:cubicBezTo>
                    <a:cubicBezTo>
                      <a:pt x="1236340" y="2754404"/>
                      <a:pt x="-161060" y="2005993"/>
                      <a:pt x="0" y="1319715"/>
                    </a:cubicBezTo>
                    <a:close/>
                  </a:path>
                </a:pathLst>
              </a:custGeom>
              <a:grpFill/>
              <a:ln w="12700">
                <a:noFill/>
                <a:extLst>
                  <a:ext uri="{C807C97D-BFC1-408E-A445-0C87EB9F89A2}">
                    <ask:lineSketchStyleProps xmlns:ask="http://schemas.microsoft.com/office/drawing/2018/sketchyshapes" sd="2091018771">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7" name="CasellaDiTesto 26">
                <a:extLst>
                  <a:ext uri="{FF2B5EF4-FFF2-40B4-BE49-F238E27FC236}">
                    <a16:creationId xmlns:a16="http://schemas.microsoft.com/office/drawing/2014/main" id="{3B06199C-3646-C80C-514C-47604C20BF57}"/>
                  </a:ext>
                </a:extLst>
              </p:cNvPr>
              <p:cNvSpPr txBox="1"/>
              <p:nvPr/>
            </p:nvSpPr>
            <p:spPr>
              <a:xfrm>
                <a:off x="3087029" y="4942084"/>
                <a:ext cx="2975932" cy="403422"/>
              </a:xfrm>
              <a:prstGeom prst="rect">
                <a:avLst/>
              </a:prstGeom>
              <a:grp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ptos Display" panose="02110004020202020204"/>
                    <a:ea typeface="+mn-ea"/>
                    <a:cs typeface="+mn-cs"/>
                  </a:rPr>
                  <a:t>Protein profile</a:t>
                </a:r>
              </a:p>
            </p:txBody>
          </p:sp>
          <p:sp>
            <p:nvSpPr>
              <p:cNvPr id="28" name="CasellaDiTesto 27">
                <a:extLst>
                  <a:ext uri="{FF2B5EF4-FFF2-40B4-BE49-F238E27FC236}">
                    <a16:creationId xmlns:a16="http://schemas.microsoft.com/office/drawing/2014/main" id="{47EFCE29-268D-CFC2-96E7-BA581A140B6D}"/>
                  </a:ext>
                </a:extLst>
              </p:cNvPr>
              <p:cNvSpPr txBox="1"/>
              <p:nvPr/>
            </p:nvSpPr>
            <p:spPr>
              <a:xfrm>
                <a:off x="184223" y="5457277"/>
                <a:ext cx="6052529" cy="646331"/>
              </a:xfrm>
              <a:prstGeom prst="rect">
                <a:avLst/>
              </a:prstGeom>
              <a:grp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ptos Display" panose="02110004020202020204"/>
                    <a:ea typeface="+mn-ea"/>
                    <a:cs typeface="+mn-cs"/>
                  </a:rPr>
                  <a:t>Protein quality</a:t>
                </a:r>
                <a:br>
                  <a:rPr kumimoji="0" lang="en-US" sz="1800" b="1" i="0" u="none" strike="noStrike" kern="1200" cap="none" spc="0" normalizeH="0" baseline="0" noProof="0" dirty="0">
                    <a:ln>
                      <a:noFill/>
                    </a:ln>
                    <a:solidFill>
                      <a:srgbClr val="000000"/>
                    </a:solidFill>
                    <a:effectLst/>
                    <a:uLnTx/>
                    <a:uFillTx/>
                    <a:latin typeface="Aptos Display" panose="02110004020202020204"/>
                    <a:ea typeface="+mn-ea"/>
                    <a:cs typeface="+mn-cs"/>
                  </a:rPr>
                </a:br>
                <a:r>
                  <a:rPr kumimoji="0" lang="en-US" sz="1800" b="0" i="0" u="none" strike="noStrike" kern="1200" cap="none" spc="0" normalizeH="0" baseline="0" noProof="0" dirty="0">
                    <a:ln>
                      <a:noFill/>
                    </a:ln>
                    <a:solidFill>
                      <a:srgbClr val="000000"/>
                    </a:solidFill>
                    <a:effectLst/>
                    <a:uLnTx/>
                    <a:uFillTx/>
                    <a:latin typeface="Aptos Display" panose="02110004020202020204"/>
                    <a:ea typeface="+mn-ea"/>
                    <a:cs typeface="+mn-cs"/>
                  </a:rPr>
                  <a:t>(Amino acids)</a:t>
                </a:r>
              </a:p>
            </p:txBody>
          </p:sp>
          <p:sp>
            <p:nvSpPr>
              <p:cNvPr id="29" name="CasellaDiTesto 28">
                <a:extLst>
                  <a:ext uri="{FF2B5EF4-FFF2-40B4-BE49-F238E27FC236}">
                    <a16:creationId xmlns:a16="http://schemas.microsoft.com/office/drawing/2014/main" id="{CD974FD8-8F42-B02B-FE82-38746287EEA4}"/>
                  </a:ext>
                </a:extLst>
              </p:cNvPr>
              <p:cNvSpPr txBox="1"/>
              <p:nvPr/>
            </p:nvSpPr>
            <p:spPr>
              <a:xfrm>
                <a:off x="544169" y="4943285"/>
                <a:ext cx="2755771" cy="319752"/>
              </a:xfrm>
              <a:prstGeom prst="rect">
                <a:avLst/>
              </a:prstGeom>
              <a:grp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ptos Display" panose="02110004020202020204"/>
                    <a:ea typeface="+mn-ea"/>
                    <a:cs typeface="+mn-cs"/>
                  </a:rPr>
                  <a:t>Protein content</a:t>
                </a:r>
              </a:p>
            </p:txBody>
          </p:sp>
        </p:grpSp>
        <p:sp>
          <p:nvSpPr>
            <p:cNvPr id="25" name="Segnaposto contenuto 2">
              <a:extLst>
                <a:ext uri="{FF2B5EF4-FFF2-40B4-BE49-F238E27FC236}">
                  <a16:creationId xmlns:a16="http://schemas.microsoft.com/office/drawing/2014/main" id="{AD1BFDDA-751F-5B6F-C999-6CDBE0F834D4}"/>
                </a:ext>
              </a:extLst>
            </p:cNvPr>
            <p:cNvSpPr txBox="1">
              <a:spLocks/>
            </p:cNvSpPr>
            <p:nvPr/>
          </p:nvSpPr>
          <p:spPr>
            <a:xfrm>
              <a:off x="682157" y="3952191"/>
              <a:ext cx="5180391" cy="1074017"/>
            </a:xfrm>
            <a:prstGeom prst="rect">
              <a:avLst/>
            </a:prstGeom>
            <a:grpFill/>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w="6600">
                    <a:solidFill>
                      <a:srgbClr val="E97132"/>
                    </a:solidFill>
                    <a:prstDash val="solid"/>
                  </a:ln>
                  <a:solidFill>
                    <a:srgbClr val="FFFFFF"/>
                  </a:solidFill>
                  <a:effectLst>
                    <a:outerShdw dist="38100" dir="2700000" algn="tl" rotWithShape="0">
                      <a:srgbClr val="E97132"/>
                    </a:outerShdw>
                  </a:effectLst>
                  <a:uLnTx/>
                  <a:uFillTx/>
                  <a:latin typeface="Aptos Display" panose="02110004020202020204"/>
                  <a:ea typeface="+mn-ea"/>
                  <a:cs typeface="+mn-cs"/>
                </a:rPr>
                <a:t>PROTEIN </a:t>
              </a:r>
              <a:br>
                <a:rPr kumimoji="0" lang="en-US" sz="2400" b="1" i="0" u="none" strike="noStrike" kern="1200" cap="none" spc="0" normalizeH="0" baseline="0" noProof="0" dirty="0">
                  <a:ln w="6600">
                    <a:solidFill>
                      <a:srgbClr val="E97132"/>
                    </a:solidFill>
                    <a:prstDash val="solid"/>
                  </a:ln>
                  <a:solidFill>
                    <a:srgbClr val="FFFFFF"/>
                  </a:solidFill>
                  <a:effectLst>
                    <a:outerShdw dist="38100" dir="2700000" algn="tl" rotWithShape="0">
                      <a:srgbClr val="E97132"/>
                    </a:outerShdw>
                  </a:effectLst>
                  <a:uLnTx/>
                  <a:uFillTx/>
                  <a:latin typeface="Aptos Display" panose="02110004020202020204"/>
                  <a:ea typeface="+mn-ea"/>
                  <a:cs typeface="+mn-cs"/>
                </a:rPr>
              </a:br>
              <a:r>
                <a:rPr kumimoji="0" lang="en-US" sz="2400" b="1" i="0" u="none" strike="noStrike" kern="1200" cap="none" spc="0" normalizeH="0" baseline="0" noProof="0" dirty="0">
                  <a:ln w="6600">
                    <a:solidFill>
                      <a:srgbClr val="E97132"/>
                    </a:solidFill>
                    <a:prstDash val="solid"/>
                  </a:ln>
                  <a:solidFill>
                    <a:srgbClr val="FFFFFF"/>
                  </a:solidFill>
                  <a:effectLst>
                    <a:outerShdw dist="38100" dir="2700000" algn="tl" rotWithShape="0">
                      <a:srgbClr val="E97132"/>
                    </a:outerShdw>
                  </a:effectLst>
                  <a:uLnTx/>
                  <a:uFillTx/>
                  <a:latin typeface="Aptos Display" panose="02110004020202020204"/>
                  <a:ea typeface="+mn-ea"/>
                  <a:cs typeface="+mn-cs"/>
                </a:rPr>
                <a:t>CHARACTERIZATION </a:t>
              </a:r>
            </a:p>
          </p:txBody>
        </p:sp>
      </p:grpSp>
      <p:grpSp>
        <p:nvGrpSpPr>
          <p:cNvPr id="30" name="Gruppo 29">
            <a:extLst>
              <a:ext uri="{FF2B5EF4-FFF2-40B4-BE49-F238E27FC236}">
                <a16:creationId xmlns:a16="http://schemas.microsoft.com/office/drawing/2014/main" id="{499FFCD7-C625-4733-11C0-AF0015196C89}"/>
              </a:ext>
            </a:extLst>
          </p:cNvPr>
          <p:cNvGrpSpPr/>
          <p:nvPr/>
        </p:nvGrpSpPr>
        <p:grpSpPr>
          <a:xfrm>
            <a:off x="5549095" y="2969741"/>
            <a:ext cx="5420684" cy="2827915"/>
            <a:chOff x="5803453" y="3574540"/>
            <a:chExt cx="6108700" cy="3066219"/>
          </a:xfrm>
          <a:noFill/>
        </p:grpSpPr>
        <p:grpSp>
          <p:nvGrpSpPr>
            <p:cNvPr id="31" name="Gruppo 30">
              <a:extLst>
                <a:ext uri="{FF2B5EF4-FFF2-40B4-BE49-F238E27FC236}">
                  <a16:creationId xmlns:a16="http://schemas.microsoft.com/office/drawing/2014/main" id="{45F810B6-33C7-14A7-98C0-9E1E3A56499E}"/>
                </a:ext>
              </a:extLst>
            </p:cNvPr>
            <p:cNvGrpSpPr/>
            <p:nvPr/>
          </p:nvGrpSpPr>
          <p:grpSpPr>
            <a:xfrm>
              <a:off x="5803453" y="3574540"/>
              <a:ext cx="6108700" cy="3066219"/>
              <a:chOff x="5803453" y="3574540"/>
              <a:chExt cx="6108700" cy="3066219"/>
            </a:xfrm>
            <a:grpFill/>
          </p:grpSpPr>
          <p:sp>
            <p:nvSpPr>
              <p:cNvPr id="33" name="Ovale 32">
                <a:extLst>
                  <a:ext uri="{FF2B5EF4-FFF2-40B4-BE49-F238E27FC236}">
                    <a16:creationId xmlns:a16="http://schemas.microsoft.com/office/drawing/2014/main" id="{BF8A55C7-BC5A-100F-2F18-64057186F5C4}"/>
                  </a:ext>
                </a:extLst>
              </p:cNvPr>
              <p:cNvSpPr/>
              <p:nvPr/>
            </p:nvSpPr>
            <p:spPr>
              <a:xfrm>
                <a:off x="6077612" y="3574540"/>
                <a:ext cx="5454969" cy="3066219"/>
              </a:xfrm>
              <a:custGeom>
                <a:avLst/>
                <a:gdLst>
                  <a:gd name="connsiteX0" fmla="*/ 0 w 5454969"/>
                  <a:gd name="connsiteY0" fmla="*/ 1533110 h 3066219"/>
                  <a:gd name="connsiteX1" fmla="*/ 2727485 w 5454969"/>
                  <a:gd name="connsiteY1" fmla="*/ 0 h 3066219"/>
                  <a:gd name="connsiteX2" fmla="*/ 5454970 w 5454969"/>
                  <a:gd name="connsiteY2" fmla="*/ 1533110 h 3066219"/>
                  <a:gd name="connsiteX3" fmla="*/ 2727485 w 5454969"/>
                  <a:gd name="connsiteY3" fmla="*/ 3066220 h 3066219"/>
                  <a:gd name="connsiteX4" fmla="*/ 0 w 5454969"/>
                  <a:gd name="connsiteY4" fmla="*/ 1533110 h 3066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4969" h="3066219" extrusionOk="0">
                    <a:moveTo>
                      <a:pt x="0" y="1533110"/>
                    </a:moveTo>
                    <a:cubicBezTo>
                      <a:pt x="26744" y="662458"/>
                      <a:pt x="1080603" y="122292"/>
                      <a:pt x="2727485" y="0"/>
                    </a:cubicBezTo>
                    <a:cubicBezTo>
                      <a:pt x="4198811" y="-172258"/>
                      <a:pt x="5384895" y="773627"/>
                      <a:pt x="5454970" y="1533110"/>
                    </a:cubicBezTo>
                    <a:cubicBezTo>
                      <a:pt x="5567108" y="2640248"/>
                      <a:pt x="4239183" y="2897305"/>
                      <a:pt x="2727485" y="3066220"/>
                    </a:cubicBezTo>
                    <a:cubicBezTo>
                      <a:pt x="1211256" y="3145839"/>
                      <a:pt x="-122532" y="2347429"/>
                      <a:pt x="0" y="1533110"/>
                    </a:cubicBezTo>
                    <a:close/>
                  </a:path>
                </a:pathLst>
              </a:custGeom>
              <a:noFill/>
              <a:ln w="12700">
                <a:noFill/>
                <a:extLst>
                  <a:ext uri="{C807C97D-BFC1-408E-A445-0C87EB9F89A2}">
                    <ask:lineSketchStyleProps xmlns:ask="http://schemas.microsoft.com/office/drawing/2018/sketchyshapes" sd="2091018771">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4" name="CasellaDiTesto 33">
                <a:extLst>
                  <a:ext uri="{FF2B5EF4-FFF2-40B4-BE49-F238E27FC236}">
                    <a16:creationId xmlns:a16="http://schemas.microsoft.com/office/drawing/2014/main" id="{D423213B-8A12-F639-7B3B-1AA3ED61C4D5}"/>
                  </a:ext>
                </a:extLst>
              </p:cNvPr>
              <p:cNvSpPr txBox="1"/>
              <p:nvPr/>
            </p:nvSpPr>
            <p:spPr>
              <a:xfrm>
                <a:off x="5803453" y="4104220"/>
                <a:ext cx="6108700" cy="830997"/>
              </a:xfrm>
              <a:prstGeom prst="rect">
                <a:avLst/>
              </a:prstGeom>
              <a:grp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6600">
                      <a:solidFill>
                        <a:srgbClr val="E97132"/>
                      </a:solidFill>
                      <a:prstDash val="solid"/>
                    </a:ln>
                    <a:solidFill>
                      <a:srgbClr val="FFFFFF"/>
                    </a:solidFill>
                    <a:effectLst>
                      <a:outerShdw dist="38100" dir="2700000" algn="tl" rotWithShape="0">
                        <a:srgbClr val="E97132"/>
                      </a:outerShdw>
                    </a:effectLst>
                    <a:uLnTx/>
                    <a:uFillTx/>
                    <a:latin typeface="Aptos Display" panose="02110004020202020204"/>
                    <a:ea typeface="+mn-ea"/>
                    <a:cs typeface="+mn-cs"/>
                  </a:rPr>
                  <a:t>ALLERGENICITY POTENTIAL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6600">
                      <a:solidFill>
                        <a:srgbClr val="E97132"/>
                      </a:solidFill>
                      <a:prstDash val="solid"/>
                    </a:ln>
                    <a:solidFill>
                      <a:srgbClr val="FFFFFF"/>
                    </a:solidFill>
                    <a:effectLst>
                      <a:outerShdw dist="38100" dir="2700000" algn="tl" rotWithShape="0">
                        <a:srgbClr val="E97132"/>
                      </a:outerShdw>
                    </a:effectLst>
                    <a:uLnTx/>
                    <a:uFillTx/>
                    <a:latin typeface="Aptos Display" panose="02110004020202020204"/>
                    <a:ea typeface="+mn-ea"/>
                    <a:cs typeface="+mn-cs"/>
                  </a:rPr>
                  <a:t>ASSESSMENT</a:t>
                </a:r>
              </a:p>
            </p:txBody>
          </p:sp>
        </p:grpSp>
        <p:sp>
          <p:nvSpPr>
            <p:cNvPr id="32" name="CasellaDiTesto 31">
              <a:extLst>
                <a:ext uri="{FF2B5EF4-FFF2-40B4-BE49-F238E27FC236}">
                  <a16:creationId xmlns:a16="http://schemas.microsoft.com/office/drawing/2014/main" id="{9969EE72-AB49-F2D1-40FB-A91C4E515AD0}"/>
                </a:ext>
              </a:extLst>
            </p:cNvPr>
            <p:cNvSpPr txBox="1"/>
            <p:nvPr/>
          </p:nvSpPr>
          <p:spPr>
            <a:xfrm>
              <a:off x="6077054" y="4994468"/>
              <a:ext cx="5454968" cy="1001138"/>
            </a:xfrm>
            <a:prstGeom prst="rect">
              <a:avLst/>
            </a:prstGeom>
            <a:grp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ptos Display" panose="02110004020202020204"/>
                  <a:ea typeface="+mn-ea"/>
                  <a:cs typeface="+mn-cs"/>
                </a:rPr>
                <a:t>Assessing the risk of adverse reactions in </a:t>
              </a:r>
              <a:r>
                <a:rPr lang="en-US" b="1" dirty="0">
                  <a:solidFill>
                    <a:srgbClr val="000000"/>
                  </a:solidFill>
                  <a:latin typeface="Aptos Display" panose="02110004020202020204"/>
                </a:rPr>
                <a:t>allergic</a:t>
              </a:r>
              <a:r>
                <a:rPr kumimoji="0" lang="en-US" sz="1800" b="1" i="0" u="none" strike="noStrike" kern="1200" cap="none" spc="0" normalizeH="0" baseline="0" noProof="0" dirty="0">
                  <a:ln>
                    <a:noFill/>
                  </a:ln>
                  <a:solidFill>
                    <a:srgbClr val="000000"/>
                  </a:solidFill>
                  <a:effectLst/>
                  <a:uLnTx/>
                  <a:uFillTx/>
                  <a:latin typeface="Aptos Display" panose="02110004020202020204"/>
                  <a:ea typeface="+mn-ea"/>
                  <a:cs typeface="+mn-cs"/>
                </a:rPr>
                <a:t> humans by considering both </a:t>
              </a:r>
              <a:r>
                <a:rPr kumimoji="0" lang="en-US" sz="1800" b="1" i="0" u="sng" strike="noStrike" kern="1200" cap="none" spc="0" normalizeH="0" baseline="0" noProof="0" dirty="0">
                  <a:ln>
                    <a:noFill/>
                  </a:ln>
                  <a:solidFill>
                    <a:srgbClr val="000000"/>
                  </a:solidFill>
                  <a:effectLst/>
                  <a:uLnTx/>
                  <a:uFillTx/>
                  <a:latin typeface="Aptos Display" panose="02110004020202020204"/>
                  <a:ea typeface="+mn-ea"/>
                  <a:cs typeface="+mn-cs"/>
                </a:rPr>
                <a:t>known allergens </a:t>
              </a:r>
              <a:r>
                <a:rPr kumimoji="0" lang="en-US" sz="1800" b="1" i="0" u="none" strike="noStrike" kern="1200" cap="none" spc="0" normalizeH="0" baseline="0" noProof="0" dirty="0">
                  <a:ln>
                    <a:noFill/>
                  </a:ln>
                  <a:solidFill>
                    <a:srgbClr val="000000"/>
                  </a:solidFill>
                  <a:effectLst/>
                  <a:uLnTx/>
                  <a:uFillTx/>
                  <a:latin typeface="Aptos Display" panose="02110004020202020204"/>
                  <a:ea typeface="+mn-ea"/>
                  <a:cs typeface="+mn-cs"/>
                </a:rPr>
                <a:t>and </a:t>
              </a:r>
              <a:r>
                <a:rPr kumimoji="0" lang="en-US" sz="1800" b="1" i="0" u="sng" strike="noStrike" kern="1200" cap="none" spc="0" normalizeH="0" baseline="0" noProof="0" dirty="0">
                  <a:ln>
                    <a:noFill/>
                  </a:ln>
                  <a:solidFill>
                    <a:srgbClr val="000000"/>
                  </a:solidFill>
                  <a:effectLst/>
                  <a:uLnTx/>
                  <a:uFillTx/>
                  <a:latin typeface="Aptos Display" panose="02110004020202020204"/>
                  <a:ea typeface="+mn-ea"/>
                  <a:cs typeface="+mn-cs"/>
                </a:rPr>
                <a:t>novel alternative proteins</a:t>
              </a:r>
              <a:endParaRPr kumimoji="0" lang="en-US" sz="1800" b="0" i="0" u="none" strike="noStrike" kern="1200" cap="none" spc="0" normalizeH="0" baseline="0" noProof="0" dirty="0">
                <a:ln>
                  <a:noFill/>
                </a:ln>
                <a:solidFill>
                  <a:srgbClr val="000000"/>
                </a:solidFill>
                <a:effectLst/>
                <a:uLnTx/>
                <a:uFillTx/>
                <a:latin typeface="Aptos Display" panose="02110004020202020204"/>
                <a:ea typeface="+mn-ea"/>
                <a:cs typeface="+mn-cs"/>
              </a:endParaRPr>
            </a:p>
          </p:txBody>
        </p:sp>
      </p:grpSp>
      <p:cxnSp>
        <p:nvCxnSpPr>
          <p:cNvPr id="36" name="Connettore diritto 35">
            <a:extLst>
              <a:ext uri="{FF2B5EF4-FFF2-40B4-BE49-F238E27FC236}">
                <a16:creationId xmlns:a16="http://schemas.microsoft.com/office/drawing/2014/main" id="{E7DFDE83-3E52-C8A6-787A-32E2DCBFE4A1}"/>
              </a:ext>
            </a:extLst>
          </p:cNvPr>
          <p:cNvCxnSpPr/>
          <p:nvPr/>
        </p:nvCxnSpPr>
        <p:spPr>
          <a:xfrm>
            <a:off x="-1" y="520571"/>
            <a:ext cx="12192000" cy="0"/>
          </a:xfrm>
          <a:prstGeom prst="line">
            <a:avLst/>
          </a:prstGeom>
          <a:ln w="57150">
            <a:solidFill>
              <a:srgbClr val="008DA4"/>
            </a:solidFill>
          </a:ln>
        </p:spPr>
        <p:style>
          <a:lnRef idx="2">
            <a:schemeClr val="accent1"/>
          </a:lnRef>
          <a:fillRef idx="0">
            <a:schemeClr val="accent1"/>
          </a:fillRef>
          <a:effectRef idx="1">
            <a:schemeClr val="accent1"/>
          </a:effectRef>
          <a:fontRef idx="minor">
            <a:schemeClr val="tx1"/>
          </a:fontRef>
        </p:style>
      </p:cxnSp>
      <p:pic>
        <p:nvPicPr>
          <p:cNvPr id="44" name="Graphic 16">
            <a:extLst>
              <a:ext uri="{FF2B5EF4-FFF2-40B4-BE49-F238E27FC236}">
                <a16:creationId xmlns:a16="http://schemas.microsoft.com/office/drawing/2014/main" id="{7167E8EB-64F4-5684-FA95-87A757B0400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5946897"/>
            <a:ext cx="12192000" cy="898014"/>
          </a:xfrm>
          <a:prstGeom prst="rect">
            <a:avLst/>
          </a:prstGeom>
        </p:spPr>
      </p:pic>
      <p:pic>
        <p:nvPicPr>
          <p:cNvPr id="46" name="Picture 12" descr="Logo&#10;&#10;Description automatically generated">
            <a:extLst>
              <a:ext uri="{FF2B5EF4-FFF2-40B4-BE49-F238E27FC236}">
                <a16:creationId xmlns:a16="http://schemas.microsoft.com/office/drawing/2014/main" id="{9CD54200-AA8D-F90D-A9A8-1B51C16F0D1C}"/>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221989" y="6218438"/>
            <a:ext cx="1887294" cy="486003"/>
          </a:xfrm>
          <a:prstGeom prst="rect">
            <a:avLst/>
          </a:prstGeom>
        </p:spPr>
      </p:pic>
      <p:pic>
        <p:nvPicPr>
          <p:cNvPr id="47" name="Picture 13" descr="Logo&#10;&#10;Description automatically generated">
            <a:extLst>
              <a:ext uri="{FF2B5EF4-FFF2-40B4-BE49-F238E27FC236}">
                <a16:creationId xmlns:a16="http://schemas.microsoft.com/office/drawing/2014/main" id="{D8C57156-62BA-25BE-E142-495B096CE82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07816" y="6232783"/>
            <a:ext cx="1472737" cy="486003"/>
          </a:xfrm>
          <a:prstGeom prst="rect">
            <a:avLst/>
          </a:prstGeom>
        </p:spPr>
      </p:pic>
      <p:pic>
        <p:nvPicPr>
          <p:cNvPr id="55" name="Graphic 14">
            <a:extLst>
              <a:ext uri="{FF2B5EF4-FFF2-40B4-BE49-F238E27FC236}">
                <a16:creationId xmlns:a16="http://schemas.microsoft.com/office/drawing/2014/main" id="{8C5D79E0-6EDA-DC79-4D4F-CF34AD0D9EB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00511" y="6186653"/>
            <a:ext cx="892646" cy="607292"/>
          </a:xfrm>
          <a:prstGeom prst="rect">
            <a:avLst/>
          </a:prstGeom>
        </p:spPr>
      </p:pic>
      <p:sp>
        <p:nvSpPr>
          <p:cNvPr id="56" name="TextBox 15">
            <a:extLst>
              <a:ext uri="{FF2B5EF4-FFF2-40B4-BE49-F238E27FC236}">
                <a16:creationId xmlns:a16="http://schemas.microsoft.com/office/drawing/2014/main" id="{2A156F64-A2A7-2B12-199E-503AD59E1FD6}"/>
              </a:ext>
            </a:extLst>
          </p:cNvPr>
          <p:cNvSpPr txBox="1"/>
          <p:nvPr/>
        </p:nvSpPr>
        <p:spPr>
          <a:xfrm>
            <a:off x="1277659" y="6197976"/>
            <a:ext cx="188729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PRIMA programme is supported under Horizon 2020, the European Union’s Framework Programme for Research and Innovation</a:t>
            </a:r>
            <a:r>
              <a:rPr kumimoji="0" lang="it-IT"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7" name="Picture 2" descr="logo-unipr-square - Cipack">
            <a:extLst>
              <a:ext uri="{FF2B5EF4-FFF2-40B4-BE49-F238E27FC236}">
                <a16:creationId xmlns:a16="http://schemas.microsoft.com/office/drawing/2014/main" id="{2C9168FA-E216-9C1F-9399-E722F46CC31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641969" y="6002150"/>
            <a:ext cx="890030" cy="890030"/>
          </a:xfrm>
          <a:prstGeom prst="rect">
            <a:avLst/>
          </a:prstGeom>
          <a:noFill/>
          <a:extLst>
            <a:ext uri="{909E8E84-426E-40DD-AFC4-6F175D3DCCD1}">
              <a14:hiddenFill xmlns:a14="http://schemas.microsoft.com/office/drawing/2010/main">
                <a:solidFill>
                  <a:srgbClr val="FFFFFF"/>
                </a:solidFill>
              </a14:hiddenFill>
            </a:ext>
          </a:extLst>
        </p:spPr>
      </p:pic>
      <p:pic>
        <p:nvPicPr>
          <p:cNvPr id="58" name="Immagine 57" descr="Immagine che contiene testo, Carattere, pianta, design&#10;&#10;Descrizione generata automaticamente">
            <a:extLst>
              <a:ext uri="{FF2B5EF4-FFF2-40B4-BE49-F238E27FC236}">
                <a16:creationId xmlns:a16="http://schemas.microsoft.com/office/drawing/2014/main" id="{11CC93A1-075E-1AAF-C91F-FB542D855608}"/>
              </a:ext>
            </a:extLst>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62458" y="6140598"/>
            <a:ext cx="890030" cy="642161"/>
          </a:xfrm>
          <a:prstGeom prst="rect">
            <a:avLst/>
          </a:prstGeom>
        </p:spPr>
      </p:pic>
      <p:pic>
        <p:nvPicPr>
          <p:cNvPr id="6" name="Immagine 5" descr="Immagine che contiene cartone animato, schizzo, illustrazione, clipart&#10;&#10;Il contenuto generato dall'IA potrebbe non essere corretto.">
            <a:extLst>
              <a:ext uri="{FF2B5EF4-FFF2-40B4-BE49-F238E27FC236}">
                <a16:creationId xmlns:a16="http://schemas.microsoft.com/office/drawing/2014/main" id="{C956D04A-ED77-AAE7-2918-C2F70D0CCB3E}"/>
              </a:ext>
            </a:extLst>
          </p:cNvPr>
          <p:cNvPicPr>
            <a:picLocks noChangeAspect="1"/>
          </p:cNvPicPr>
          <p:nvPr/>
        </p:nvPicPr>
        <p:blipFill>
          <a:blip r:embed="rId15">
            <a:extLst>
              <a:ext uri="{28A0092B-C50C-407E-A947-70E740481C1C}">
                <a14:useLocalDpi xmlns:a14="http://schemas.microsoft.com/office/drawing/2010/main" val="0"/>
              </a:ext>
            </a:extLst>
          </a:blip>
          <a:srcRect l="19083" t="5760" r="21741"/>
          <a:stretch>
            <a:fillRect/>
          </a:stretch>
        </p:blipFill>
        <p:spPr>
          <a:xfrm rot="13591726">
            <a:off x="10330035" y="2771520"/>
            <a:ext cx="675010" cy="1074989"/>
          </a:xfrm>
          <a:prstGeom prst="rect">
            <a:avLst/>
          </a:prstGeom>
        </p:spPr>
      </p:pic>
      <p:sp>
        <p:nvSpPr>
          <p:cNvPr id="7" name="CasellaDiTesto 6">
            <a:extLst>
              <a:ext uri="{FF2B5EF4-FFF2-40B4-BE49-F238E27FC236}">
                <a16:creationId xmlns:a16="http://schemas.microsoft.com/office/drawing/2014/main" id="{F7CB7DB8-1BC7-7B0E-61D2-A2399FF9D2AC}"/>
              </a:ext>
            </a:extLst>
          </p:cNvPr>
          <p:cNvSpPr txBox="1"/>
          <p:nvPr/>
        </p:nvSpPr>
        <p:spPr>
          <a:xfrm>
            <a:off x="10853492" y="29028"/>
            <a:ext cx="1338508" cy="461665"/>
          </a:xfrm>
          <a:prstGeom prst="rect">
            <a:avLst/>
          </a:prstGeom>
          <a:noFill/>
        </p:spPr>
        <p:txBody>
          <a:bodyPr wrap="none" rtlCol="0">
            <a:spAutoFit/>
          </a:bodyPr>
          <a:lstStyle/>
          <a:p>
            <a:pPr algn="r"/>
            <a:r>
              <a:rPr lang="en-US" sz="1200" dirty="0">
                <a:latin typeface="Aptos" panose="020B0004020202020204" pitchFamily="34" charset="0"/>
                <a:ea typeface="Aptos" panose="020B0004020202020204" pitchFamily="34" charset="0"/>
                <a:cs typeface="Aptos" panose="020B0004020202020204" pitchFamily="34" charset="0"/>
              </a:rPr>
              <a:t>CIPCA 2025</a:t>
            </a:r>
          </a:p>
          <a:p>
            <a:pPr algn="r"/>
            <a:r>
              <a:rPr lang="en-US" sz="1200" dirty="0">
                <a:latin typeface="Aptos" panose="020B0004020202020204" pitchFamily="34" charset="0"/>
                <a:ea typeface="Aptos" panose="020B0004020202020204" pitchFamily="34" charset="0"/>
                <a:cs typeface="Aptos" panose="020B0004020202020204" pitchFamily="34" charset="0"/>
              </a:rPr>
              <a:t>16-18</a:t>
            </a:r>
            <a:r>
              <a:rPr lang="en-US" sz="1200" baseline="30000" dirty="0">
                <a:latin typeface="Aptos" panose="020B0004020202020204" pitchFamily="34" charset="0"/>
                <a:ea typeface="Aptos" panose="020B0004020202020204" pitchFamily="34" charset="0"/>
                <a:cs typeface="Aptos" panose="020B0004020202020204" pitchFamily="34" charset="0"/>
              </a:rPr>
              <a:t>th</a:t>
            </a:r>
            <a:r>
              <a:rPr lang="en-US" sz="1200" dirty="0">
                <a:effectLst/>
                <a:latin typeface="Aptos" panose="020B0004020202020204" pitchFamily="34" charset="0"/>
                <a:ea typeface="Aptos" panose="020B0004020202020204" pitchFamily="34" charset="0"/>
                <a:cs typeface="Aptos" panose="020B0004020202020204" pitchFamily="34" charset="0"/>
              </a:rPr>
              <a:t> June 2025</a:t>
            </a:r>
            <a:endParaRPr lang="it-IT" sz="1200" dirty="0">
              <a:effectLst/>
              <a:latin typeface="Aptos" panose="020B0004020202020204" pitchFamily="34" charset="0"/>
              <a:ea typeface="Aptos" panose="020B0004020202020204" pitchFamily="34" charset="0"/>
              <a:cs typeface="Aptos" panose="020B0004020202020204" pitchFamily="34" charset="0"/>
            </a:endParaRPr>
          </a:p>
        </p:txBody>
      </p:sp>
      <p:sp>
        <p:nvSpPr>
          <p:cNvPr id="2" name="Ovale 1">
            <a:extLst>
              <a:ext uri="{FF2B5EF4-FFF2-40B4-BE49-F238E27FC236}">
                <a16:creationId xmlns:a16="http://schemas.microsoft.com/office/drawing/2014/main" id="{7F45067D-80C4-AED2-6FAC-A5C7CCAE764C}"/>
              </a:ext>
            </a:extLst>
          </p:cNvPr>
          <p:cNvSpPr/>
          <p:nvPr/>
        </p:nvSpPr>
        <p:spPr>
          <a:xfrm>
            <a:off x="600627" y="2772102"/>
            <a:ext cx="4807158" cy="3239977"/>
          </a:xfrm>
          <a:prstGeom prst="ellipse">
            <a:avLst/>
          </a:prstGeom>
          <a:solidFill>
            <a:srgbClr val="FFFFFF">
              <a:alpha val="6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CasellaDiTesto 2">
            <a:extLst>
              <a:ext uri="{FF2B5EF4-FFF2-40B4-BE49-F238E27FC236}">
                <a16:creationId xmlns:a16="http://schemas.microsoft.com/office/drawing/2014/main" id="{19E687E6-51CB-BA91-E8E0-F7FDB81C279A}"/>
              </a:ext>
            </a:extLst>
          </p:cNvPr>
          <p:cNvSpPr txBox="1"/>
          <p:nvPr/>
        </p:nvSpPr>
        <p:spPr>
          <a:xfrm>
            <a:off x="4440638" y="9336"/>
            <a:ext cx="3361389" cy="461665"/>
          </a:xfrm>
          <a:prstGeom prst="rect">
            <a:avLst/>
          </a:prstGeom>
          <a:noFill/>
        </p:spPr>
        <p:txBody>
          <a:bodyPr wrap="square" rtlCol="0">
            <a:spAutoFit/>
          </a:bodyPr>
          <a:lstStyle/>
          <a:p>
            <a:pPr algn="ctr"/>
            <a:r>
              <a:rPr lang="it-IT" sz="2400" b="1" dirty="0"/>
              <a:t>AIM OF THE STUDY</a:t>
            </a:r>
          </a:p>
        </p:txBody>
      </p:sp>
      <p:pic>
        <p:nvPicPr>
          <p:cNvPr id="5" name="Graphic 5">
            <a:extLst>
              <a:ext uri="{FF2B5EF4-FFF2-40B4-BE49-F238E27FC236}">
                <a16:creationId xmlns:a16="http://schemas.microsoft.com/office/drawing/2014/main" id="{13B8EF71-E383-9829-3211-8747EAAFCEB3}"/>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029541" y="1008407"/>
            <a:ext cx="4132917" cy="4764505"/>
          </a:xfrm>
          <a:prstGeom prst="rect">
            <a:avLst/>
          </a:prstGeom>
        </p:spPr>
      </p:pic>
    </p:spTree>
    <p:extLst>
      <p:ext uri="{BB962C8B-B14F-4D97-AF65-F5344CB8AC3E}">
        <p14:creationId xmlns:p14="http://schemas.microsoft.com/office/powerpoint/2010/main" val="865291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50"/>
                                        <p:tgtEl>
                                          <p:spTgt spid="6"/>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EDEF66-A6BC-5D02-FAFA-B78F821416EA}"/>
            </a:ext>
          </a:extLst>
        </p:cNvPr>
        <p:cNvGrpSpPr/>
        <p:nvPr/>
      </p:nvGrpSpPr>
      <p:grpSpPr>
        <a:xfrm>
          <a:off x="0" y="0"/>
          <a:ext cx="0" cy="0"/>
          <a:chOff x="0" y="0"/>
          <a:chExt cx="0" cy="0"/>
        </a:xfrm>
      </p:grpSpPr>
      <p:pic>
        <p:nvPicPr>
          <p:cNvPr id="94" name="Immagine 93">
            <a:extLst>
              <a:ext uri="{FF2B5EF4-FFF2-40B4-BE49-F238E27FC236}">
                <a16:creationId xmlns:a16="http://schemas.microsoft.com/office/drawing/2014/main" id="{A358B758-435A-A7B3-0489-942ABA4F3C59}"/>
              </a:ext>
            </a:extLst>
          </p:cNvPr>
          <p:cNvPicPr>
            <a:picLocks noChangeAspect="1"/>
          </p:cNvPicPr>
          <p:nvPr/>
        </p:nvPicPr>
        <p:blipFill>
          <a:blip r:embed="rId3"/>
          <a:srcRect l="12875" t="6836" r="10615" b="2789"/>
          <a:stretch>
            <a:fillRect/>
          </a:stretch>
        </p:blipFill>
        <p:spPr>
          <a:xfrm>
            <a:off x="10424787" y="2416502"/>
            <a:ext cx="774020" cy="575211"/>
          </a:xfrm>
          <a:prstGeom prst="rect">
            <a:avLst/>
          </a:prstGeom>
        </p:spPr>
      </p:pic>
      <p:pic>
        <p:nvPicPr>
          <p:cNvPr id="8" name="Immagine 7" descr="Immagine che contiene testo, edificio, casa, cielo&#10;&#10;Il contenuto generato dall'IA potrebbe non essere corretto.">
            <a:extLst>
              <a:ext uri="{FF2B5EF4-FFF2-40B4-BE49-F238E27FC236}">
                <a16:creationId xmlns:a16="http://schemas.microsoft.com/office/drawing/2014/main" id="{7E7486C6-E54C-1D3C-15ED-63C98C5D054B}"/>
              </a:ext>
            </a:extLst>
          </p:cNvPr>
          <p:cNvPicPr>
            <a:picLocks noChangeAspect="1"/>
          </p:cNvPicPr>
          <p:nvPr/>
        </p:nvPicPr>
        <p:blipFill>
          <a:blip r:embed="rId4">
            <a:extLst>
              <a:ext uri="{28A0092B-C50C-407E-A947-70E740481C1C}">
                <a14:useLocalDpi xmlns:a14="http://schemas.microsoft.com/office/drawing/2010/main" val="0"/>
              </a:ext>
            </a:extLst>
          </a:blip>
          <a:srcRect l="1815" t="4613" r="23777" b="74293"/>
          <a:stretch>
            <a:fillRect/>
          </a:stretch>
        </p:blipFill>
        <p:spPr>
          <a:xfrm>
            <a:off x="83284" y="71145"/>
            <a:ext cx="2534425" cy="376006"/>
          </a:xfrm>
          <a:prstGeom prst="rect">
            <a:avLst/>
          </a:prstGeom>
        </p:spPr>
      </p:pic>
      <p:cxnSp>
        <p:nvCxnSpPr>
          <p:cNvPr id="36" name="Connettore diritto 35">
            <a:extLst>
              <a:ext uri="{FF2B5EF4-FFF2-40B4-BE49-F238E27FC236}">
                <a16:creationId xmlns:a16="http://schemas.microsoft.com/office/drawing/2014/main" id="{619356A5-EC7B-8B82-A711-ED46100525BA}"/>
              </a:ext>
            </a:extLst>
          </p:cNvPr>
          <p:cNvCxnSpPr/>
          <p:nvPr/>
        </p:nvCxnSpPr>
        <p:spPr>
          <a:xfrm>
            <a:off x="-1" y="520571"/>
            <a:ext cx="12192000" cy="0"/>
          </a:xfrm>
          <a:prstGeom prst="line">
            <a:avLst/>
          </a:prstGeom>
          <a:ln w="57150">
            <a:solidFill>
              <a:srgbClr val="008DA4"/>
            </a:solidFill>
          </a:ln>
        </p:spPr>
        <p:style>
          <a:lnRef idx="2">
            <a:schemeClr val="accent1"/>
          </a:lnRef>
          <a:fillRef idx="0">
            <a:schemeClr val="accent1"/>
          </a:fillRef>
          <a:effectRef idx="1">
            <a:schemeClr val="accent1"/>
          </a:effectRef>
          <a:fontRef idx="minor">
            <a:schemeClr val="tx1"/>
          </a:fontRef>
        </p:style>
      </p:cxnSp>
      <p:pic>
        <p:nvPicPr>
          <p:cNvPr id="44" name="Graphic 16">
            <a:extLst>
              <a:ext uri="{FF2B5EF4-FFF2-40B4-BE49-F238E27FC236}">
                <a16:creationId xmlns:a16="http://schemas.microsoft.com/office/drawing/2014/main" id="{E207CABD-6CBF-054A-2BB2-A801FA65B78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5946897"/>
            <a:ext cx="12192000" cy="898014"/>
          </a:xfrm>
          <a:prstGeom prst="rect">
            <a:avLst/>
          </a:prstGeom>
        </p:spPr>
      </p:pic>
      <p:pic>
        <p:nvPicPr>
          <p:cNvPr id="46" name="Picture 12" descr="Logo&#10;&#10;Description automatically generated">
            <a:extLst>
              <a:ext uri="{FF2B5EF4-FFF2-40B4-BE49-F238E27FC236}">
                <a16:creationId xmlns:a16="http://schemas.microsoft.com/office/drawing/2014/main" id="{0E9E4085-F6FA-17DD-0365-A9AE09DE4E7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221989" y="6218438"/>
            <a:ext cx="1887294" cy="486003"/>
          </a:xfrm>
          <a:prstGeom prst="rect">
            <a:avLst/>
          </a:prstGeom>
        </p:spPr>
      </p:pic>
      <p:pic>
        <p:nvPicPr>
          <p:cNvPr id="47" name="Picture 13" descr="Logo&#10;&#10;Description automatically generated">
            <a:extLst>
              <a:ext uri="{FF2B5EF4-FFF2-40B4-BE49-F238E27FC236}">
                <a16:creationId xmlns:a16="http://schemas.microsoft.com/office/drawing/2014/main" id="{A5459325-1BFB-9BDA-99E5-FC08122E1A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07816" y="6232783"/>
            <a:ext cx="1472737" cy="486003"/>
          </a:xfrm>
          <a:prstGeom prst="rect">
            <a:avLst/>
          </a:prstGeom>
        </p:spPr>
      </p:pic>
      <p:pic>
        <p:nvPicPr>
          <p:cNvPr id="55" name="Graphic 14">
            <a:extLst>
              <a:ext uri="{FF2B5EF4-FFF2-40B4-BE49-F238E27FC236}">
                <a16:creationId xmlns:a16="http://schemas.microsoft.com/office/drawing/2014/main" id="{6A762FF2-7587-B2FF-8951-FE4A12425B8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00511" y="6186653"/>
            <a:ext cx="892646" cy="607292"/>
          </a:xfrm>
          <a:prstGeom prst="rect">
            <a:avLst/>
          </a:prstGeom>
        </p:spPr>
      </p:pic>
      <p:sp>
        <p:nvSpPr>
          <p:cNvPr id="56" name="TextBox 15">
            <a:extLst>
              <a:ext uri="{FF2B5EF4-FFF2-40B4-BE49-F238E27FC236}">
                <a16:creationId xmlns:a16="http://schemas.microsoft.com/office/drawing/2014/main" id="{78C2FB41-D118-2454-BF1C-C781A03C1E6C}"/>
              </a:ext>
            </a:extLst>
          </p:cNvPr>
          <p:cNvSpPr txBox="1"/>
          <p:nvPr/>
        </p:nvSpPr>
        <p:spPr>
          <a:xfrm>
            <a:off x="1277659" y="6197976"/>
            <a:ext cx="188729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PRIMA programme is supported under Horizon 2020, the European Union’s Framework Programme for Research and Innovation</a:t>
            </a:r>
            <a:r>
              <a:rPr kumimoji="0" lang="it-IT"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7" name="Picture 2" descr="logo-unipr-square - Cipack">
            <a:extLst>
              <a:ext uri="{FF2B5EF4-FFF2-40B4-BE49-F238E27FC236}">
                <a16:creationId xmlns:a16="http://schemas.microsoft.com/office/drawing/2014/main" id="{E850B0A0-BFFB-003E-ABE6-FD3BCA3BBC0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41969" y="6002150"/>
            <a:ext cx="890030" cy="890030"/>
          </a:xfrm>
          <a:prstGeom prst="rect">
            <a:avLst/>
          </a:prstGeom>
          <a:noFill/>
          <a:extLst>
            <a:ext uri="{909E8E84-426E-40DD-AFC4-6F175D3DCCD1}">
              <a14:hiddenFill xmlns:a14="http://schemas.microsoft.com/office/drawing/2010/main">
                <a:solidFill>
                  <a:srgbClr val="FFFFFF"/>
                </a:solidFill>
              </a14:hiddenFill>
            </a:ext>
          </a:extLst>
        </p:spPr>
      </p:pic>
      <p:pic>
        <p:nvPicPr>
          <p:cNvPr id="58" name="Immagine 57" descr="Immagine che contiene testo, Carattere, pianta, design&#10;&#10;Descrizione generata automaticamente">
            <a:extLst>
              <a:ext uri="{FF2B5EF4-FFF2-40B4-BE49-F238E27FC236}">
                <a16:creationId xmlns:a16="http://schemas.microsoft.com/office/drawing/2014/main" id="{2EE61E12-39B6-0808-3B30-31017B1C3916}"/>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62458" y="6140598"/>
            <a:ext cx="890030" cy="642161"/>
          </a:xfrm>
          <a:prstGeom prst="rect">
            <a:avLst/>
          </a:prstGeom>
        </p:spPr>
      </p:pic>
      <p:sp>
        <p:nvSpPr>
          <p:cNvPr id="42" name="CasellaDiTesto 41">
            <a:extLst>
              <a:ext uri="{FF2B5EF4-FFF2-40B4-BE49-F238E27FC236}">
                <a16:creationId xmlns:a16="http://schemas.microsoft.com/office/drawing/2014/main" id="{2FE0BB0D-495C-309A-C29A-7CC8EDD92D46}"/>
              </a:ext>
            </a:extLst>
          </p:cNvPr>
          <p:cNvSpPr txBox="1"/>
          <p:nvPr/>
        </p:nvSpPr>
        <p:spPr>
          <a:xfrm>
            <a:off x="8923235" y="5023092"/>
            <a:ext cx="3240376" cy="584775"/>
          </a:xfrm>
          <a:prstGeom prst="rect">
            <a:avLst/>
          </a:prstGeom>
          <a:noFill/>
        </p:spPr>
        <p:txBody>
          <a:bodyPr wrap="square">
            <a:spAutoFit/>
          </a:bodyPr>
          <a:lstStyle/>
          <a:p>
            <a:pPr marL="0" indent="0" algn="ctr">
              <a:buNone/>
            </a:pPr>
            <a:r>
              <a:rPr lang="en-US" sz="1600" dirty="0">
                <a:solidFill>
                  <a:srgbClr val="000000"/>
                </a:solidFill>
              </a:rPr>
              <a:t>Possibility of cross-reactions </a:t>
            </a:r>
          </a:p>
          <a:p>
            <a:pPr marL="0" indent="0" algn="ctr">
              <a:buNone/>
            </a:pPr>
            <a:r>
              <a:rPr lang="en-US" sz="1600" dirty="0">
                <a:solidFill>
                  <a:srgbClr val="000000"/>
                </a:solidFill>
              </a:rPr>
              <a:t>in sensitised patients</a:t>
            </a:r>
          </a:p>
        </p:txBody>
      </p:sp>
      <p:pic>
        <p:nvPicPr>
          <p:cNvPr id="52" name="Immagine 51" descr="Immagine che contiene terreno, legno, aria aperta&#10;&#10;Il contenuto generato dall'IA potrebbe non essere corretto.">
            <a:extLst>
              <a:ext uri="{FF2B5EF4-FFF2-40B4-BE49-F238E27FC236}">
                <a16:creationId xmlns:a16="http://schemas.microsoft.com/office/drawing/2014/main" id="{C60C829F-D1DE-DEA4-EFCA-8DFA2E96855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03769" y="4631778"/>
            <a:ext cx="906804" cy="604725"/>
          </a:xfrm>
          <a:prstGeom prst="ellipse">
            <a:avLst/>
          </a:prstGeom>
          <a:ln>
            <a:solidFill>
              <a:schemeClr val="tx1"/>
            </a:solidFill>
          </a:ln>
        </p:spPr>
      </p:pic>
      <p:pic>
        <p:nvPicPr>
          <p:cNvPr id="54" name="Immagine 53" descr="Immagine che contiene cibo, Cereale, mais, seme&#10;&#10;Il contenuto generato dall'IA potrebbe non essere corretto.">
            <a:extLst>
              <a:ext uri="{FF2B5EF4-FFF2-40B4-BE49-F238E27FC236}">
                <a16:creationId xmlns:a16="http://schemas.microsoft.com/office/drawing/2014/main" id="{87405966-9EE2-22CA-F9B5-9346951D583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9517" y="2363808"/>
            <a:ext cx="884663" cy="464448"/>
          </a:xfrm>
          <a:prstGeom prst="ellipse">
            <a:avLst/>
          </a:prstGeom>
          <a:ln>
            <a:solidFill>
              <a:schemeClr val="tx1"/>
            </a:solidFill>
          </a:ln>
        </p:spPr>
      </p:pic>
      <p:cxnSp>
        <p:nvCxnSpPr>
          <p:cNvPr id="62" name="Connettore diritto 61">
            <a:extLst>
              <a:ext uri="{FF2B5EF4-FFF2-40B4-BE49-F238E27FC236}">
                <a16:creationId xmlns:a16="http://schemas.microsoft.com/office/drawing/2014/main" id="{285CF105-8570-0783-08E8-BFC59218EC02}"/>
              </a:ext>
            </a:extLst>
          </p:cNvPr>
          <p:cNvCxnSpPr>
            <a:cxnSpLocks/>
          </p:cNvCxnSpPr>
          <p:nvPr/>
        </p:nvCxnSpPr>
        <p:spPr>
          <a:xfrm flipH="1">
            <a:off x="5221989" y="2711229"/>
            <a:ext cx="4333509" cy="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sp>
        <p:nvSpPr>
          <p:cNvPr id="63" name="Ovale 62">
            <a:extLst>
              <a:ext uri="{FF2B5EF4-FFF2-40B4-BE49-F238E27FC236}">
                <a16:creationId xmlns:a16="http://schemas.microsoft.com/office/drawing/2014/main" id="{44E3D896-1EDF-5028-D8CB-158164CE1C66}"/>
              </a:ext>
            </a:extLst>
          </p:cNvPr>
          <p:cNvSpPr/>
          <p:nvPr/>
        </p:nvSpPr>
        <p:spPr>
          <a:xfrm>
            <a:off x="6351084" y="2302138"/>
            <a:ext cx="2474641" cy="819566"/>
          </a:xfrm>
          <a:custGeom>
            <a:avLst/>
            <a:gdLst>
              <a:gd name="connsiteX0" fmla="*/ 0 w 2474641"/>
              <a:gd name="connsiteY0" fmla="*/ 409783 h 819566"/>
              <a:gd name="connsiteX1" fmla="*/ 1237321 w 2474641"/>
              <a:gd name="connsiteY1" fmla="*/ 0 h 819566"/>
              <a:gd name="connsiteX2" fmla="*/ 2474642 w 2474641"/>
              <a:gd name="connsiteY2" fmla="*/ 409783 h 819566"/>
              <a:gd name="connsiteX3" fmla="*/ 1237321 w 2474641"/>
              <a:gd name="connsiteY3" fmla="*/ 819566 h 819566"/>
              <a:gd name="connsiteX4" fmla="*/ 0 w 2474641"/>
              <a:gd name="connsiteY4" fmla="*/ 409783 h 819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4641" h="819566" fill="none" extrusionOk="0">
                <a:moveTo>
                  <a:pt x="0" y="409783"/>
                </a:moveTo>
                <a:cubicBezTo>
                  <a:pt x="32239" y="226769"/>
                  <a:pt x="553933" y="7111"/>
                  <a:pt x="1237321" y="0"/>
                </a:cubicBezTo>
                <a:cubicBezTo>
                  <a:pt x="1923035" y="28202"/>
                  <a:pt x="2486749" y="192628"/>
                  <a:pt x="2474642" y="409783"/>
                </a:cubicBezTo>
                <a:cubicBezTo>
                  <a:pt x="2589305" y="637545"/>
                  <a:pt x="1989217" y="739999"/>
                  <a:pt x="1237321" y="819566"/>
                </a:cubicBezTo>
                <a:cubicBezTo>
                  <a:pt x="545267" y="809110"/>
                  <a:pt x="-12700" y="648524"/>
                  <a:pt x="0" y="409783"/>
                </a:cubicBezTo>
                <a:close/>
              </a:path>
              <a:path w="2474641" h="819566" stroke="0" extrusionOk="0">
                <a:moveTo>
                  <a:pt x="0" y="409783"/>
                </a:moveTo>
                <a:cubicBezTo>
                  <a:pt x="47820" y="206393"/>
                  <a:pt x="549811" y="7412"/>
                  <a:pt x="1237321" y="0"/>
                </a:cubicBezTo>
                <a:cubicBezTo>
                  <a:pt x="1909855" y="13310"/>
                  <a:pt x="2445843" y="179152"/>
                  <a:pt x="2474642" y="409783"/>
                </a:cubicBezTo>
                <a:cubicBezTo>
                  <a:pt x="2442265" y="616332"/>
                  <a:pt x="1901593" y="714027"/>
                  <a:pt x="1237321" y="819566"/>
                </a:cubicBezTo>
                <a:cubicBezTo>
                  <a:pt x="514977" y="812838"/>
                  <a:pt x="24847" y="650100"/>
                  <a:pt x="0" y="409783"/>
                </a:cubicBezTo>
                <a:close/>
              </a:path>
            </a:pathLst>
          </a:custGeom>
          <a:solidFill>
            <a:srgbClr val="8CC640"/>
          </a:solidFill>
          <a:ln>
            <a:noFill/>
            <a:extLst>
              <a:ext uri="{C807C97D-BFC1-408E-A445-0C87EB9F89A2}">
                <ask:lineSketchStyleProps xmlns:ask="http://schemas.microsoft.com/office/drawing/2018/sketchyshapes" sd="3638145534">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i="1" dirty="0">
                <a:solidFill>
                  <a:schemeClr val="bg1"/>
                </a:solidFill>
              </a:rPr>
              <a:t>In vitro </a:t>
            </a:r>
            <a:r>
              <a:rPr lang="it-IT" dirty="0">
                <a:solidFill>
                  <a:schemeClr val="bg1"/>
                </a:solidFill>
              </a:rPr>
              <a:t>immunoblotting assay</a:t>
            </a:r>
            <a:endParaRPr lang="en-GB" dirty="0">
              <a:solidFill>
                <a:schemeClr val="bg1"/>
              </a:solidFill>
            </a:endParaRPr>
          </a:p>
        </p:txBody>
      </p:sp>
      <p:sp>
        <p:nvSpPr>
          <p:cNvPr id="66" name="CasellaDiTesto 65">
            <a:extLst>
              <a:ext uri="{FF2B5EF4-FFF2-40B4-BE49-F238E27FC236}">
                <a16:creationId xmlns:a16="http://schemas.microsoft.com/office/drawing/2014/main" id="{67BFDB51-AEF5-01E6-891C-2AE495CF0AA0}"/>
              </a:ext>
            </a:extLst>
          </p:cNvPr>
          <p:cNvSpPr txBox="1"/>
          <p:nvPr/>
        </p:nvSpPr>
        <p:spPr>
          <a:xfrm>
            <a:off x="8923235" y="3037151"/>
            <a:ext cx="3240376" cy="584775"/>
          </a:xfrm>
          <a:prstGeom prst="rect">
            <a:avLst/>
          </a:prstGeom>
          <a:noFill/>
        </p:spPr>
        <p:txBody>
          <a:bodyPr wrap="square">
            <a:spAutoFit/>
          </a:bodyPr>
          <a:lstStyle/>
          <a:p>
            <a:pPr algn="ctr"/>
            <a:r>
              <a:rPr lang="en-US" sz="1600" dirty="0">
                <a:solidFill>
                  <a:srgbClr val="000000"/>
                </a:solidFill>
              </a:rPr>
              <a:t>Possibility of cross-reactions </a:t>
            </a:r>
          </a:p>
          <a:p>
            <a:pPr marL="0" indent="0" algn="ctr">
              <a:buNone/>
            </a:pPr>
            <a:r>
              <a:rPr lang="en-US" sz="1600" dirty="0">
                <a:solidFill>
                  <a:srgbClr val="000000"/>
                </a:solidFill>
              </a:rPr>
              <a:t>in legume-allergic patients </a:t>
            </a:r>
          </a:p>
        </p:txBody>
      </p:sp>
      <p:sp>
        <p:nvSpPr>
          <p:cNvPr id="69" name="CasellaDiTesto 68">
            <a:extLst>
              <a:ext uri="{FF2B5EF4-FFF2-40B4-BE49-F238E27FC236}">
                <a16:creationId xmlns:a16="http://schemas.microsoft.com/office/drawing/2014/main" id="{E5739BA6-EBD3-703D-EEF3-2D675F037967}"/>
              </a:ext>
            </a:extLst>
          </p:cNvPr>
          <p:cNvSpPr txBox="1"/>
          <p:nvPr/>
        </p:nvSpPr>
        <p:spPr>
          <a:xfrm>
            <a:off x="181992" y="4142169"/>
            <a:ext cx="3119840" cy="408623"/>
          </a:xfrm>
          <a:custGeom>
            <a:avLst/>
            <a:gdLst>
              <a:gd name="connsiteX0" fmla="*/ 0 w 3119840"/>
              <a:gd name="connsiteY0" fmla="*/ 68105 h 408623"/>
              <a:gd name="connsiteX1" fmla="*/ 68105 w 3119840"/>
              <a:gd name="connsiteY1" fmla="*/ 0 h 408623"/>
              <a:gd name="connsiteX2" fmla="*/ 3051735 w 3119840"/>
              <a:gd name="connsiteY2" fmla="*/ 0 h 408623"/>
              <a:gd name="connsiteX3" fmla="*/ 3119840 w 3119840"/>
              <a:gd name="connsiteY3" fmla="*/ 68105 h 408623"/>
              <a:gd name="connsiteX4" fmla="*/ 3119840 w 3119840"/>
              <a:gd name="connsiteY4" fmla="*/ 340518 h 408623"/>
              <a:gd name="connsiteX5" fmla="*/ 3051735 w 3119840"/>
              <a:gd name="connsiteY5" fmla="*/ 408623 h 408623"/>
              <a:gd name="connsiteX6" fmla="*/ 68105 w 3119840"/>
              <a:gd name="connsiteY6" fmla="*/ 408623 h 408623"/>
              <a:gd name="connsiteX7" fmla="*/ 0 w 3119840"/>
              <a:gd name="connsiteY7" fmla="*/ 340518 h 408623"/>
              <a:gd name="connsiteX8" fmla="*/ 0 w 3119840"/>
              <a:gd name="connsiteY8" fmla="*/ 68105 h 40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9840" h="408623" fill="none" extrusionOk="0">
                <a:moveTo>
                  <a:pt x="0" y="68105"/>
                </a:moveTo>
                <a:cubicBezTo>
                  <a:pt x="630" y="27565"/>
                  <a:pt x="32198" y="2442"/>
                  <a:pt x="68105" y="0"/>
                </a:cubicBezTo>
                <a:cubicBezTo>
                  <a:pt x="1130062" y="45206"/>
                  <a:pt x="1736863" y="-101492"/>
                  <a:pt x="3051735" y="0"/>
                </a:cubicBezTo>
                <a:cubicBezTo>
                  <a:pt x="3091692" y="-3575"/>
                  <a:pt x="3118301" y="29889"/>
                  <a:pt x="3119840" y="68105"/>
                </a:cubicBezTo>
                <a:cubicBezTo>
                  <a:pt x="3136663" y="113450"/>
                  <a:pt x="3099145" y="257388"/>
                  <a:pt x="3119840" y="340518"/>
                </a:cubicBezTo>
                <a:cubicBezTo>
                  <a:pt x="3119578" y="379233"/>
                  <a:pt x="3091644" y="404994"/>
                  <a:pt x="3051735" y="408623"/>
                </a:cubicBezTo>
                <a:cubicBezTo>
                  <a:pt x="2020297" y="498191"/>
                  <a:pt x="1514050" y="349692"/>
                  <a:pt x="68105" y="408623"/>
                </a:cubicBezTo>
                <a:cubicBezTo>
                  <a:pt x="26121" y="407608"/>
                  <a:pt x="5151" y="379980"/>
                  <a:pt x="0" y="340518"/>
                </a:cubicBezTo>
                <a:cubicBezTo>
                  <a:pt x="10315" y="215618"/>
                  <a:pt x="18597" y="98098"/>
                  <a:pt x="0" y="68105"/>
                </a:cubicBezTo>
                <a:close/>
              </a:path>
              <a:path w="3119840" h="408623" stroke="0" extrusionOk="0">
                <a:moveTo>
                  <a:pt x="0" y="68105"/>
                </a:moveTo>
                <a:cubicBezTo>
                  <a:pt x="5094" y="28537"/>
                  <a:pt x="29791" y="-6015"/>
                  <a:pt x="68105" y="0"/>
                </a:cubicBezTo>
                <a:cubicBezTo>
                  <a:pt x="626445" y="-140314"/>
                  <a:pt x="2537301" y="72494"/>
                  <a:pt x="3051735" y="0"/>
                </a:cubicBezTo>
                <a:cubicBezTo>
                  <a:pt x="3094582" y="4954"/>
                  <a:pt x="3118790" y="31008"/>
                  <a:pt x="3119840" y="68105"/>
                </a:cubicBezTo>
                <a:cubicBezTo>
                  <a:pt x="3119186" y="137344"/>
                  <a:pt x="3105409" y="215325"/>
                  <a:pt x="3119840" y="340518"/>
                </a:cubicBezTo>
                <a:cubicBezTo>
                  <a:pt x="3114828" y="380375"/>
                  <a:pt x="3087778" y="409577"/>
                  <a:pt x="3051735" y="408623"/>
                </a:cubicBezTo>
                <a:cubicBezTo>
                  <a:pt x="1595331" y="532232"/>
                  <a:pt x="378268" y="259717"/>
                  <a:pt x="68105" y="408623"/>
                </a:cubicBezTo>
                <a:cubicBezTo>
                  <a:pt x="31031" y="413761"/>
                  <a:pt x="-701" y="378656"/>
                  <a:pt x="0" y="340518"/>
                </a:cubicBezTo>
                <a:cubicBezTo>
                  <a:pt x="13395" y="207508"/>
                  <a:pt x="15384" y="129289"/>
                  <a:pt x="0" y="68105"/>
                </a:cubicBezTo>
                <a:close/>
              </a:path>
            </a:pathLst>
          </a:custGeom>
          <a:solidFill>
            <a:schemeClr val="accent5">
              <a:lumMod val="60000"/>
              <a:lumOff val="40000"/>
            </a:schemeClr>
          </a:solidFill>
          <a:ln>
            <a:noFill/>
            <a:extLst>
              <a:ext uri="{C807C97D-BFC1-408E-A445-0C87EB9F89A2}">
                <ask:lineSketchStyleProps xmlns:ask="http://schemas.microsoft.com/office/drawing/2018/sketchyshapes" sd="2448976505">
                  <a:prstGeom prst="round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w="6600">
                  <a:solidFill>
                    <a:srgbClr val="ED7D31">
                      <a:lumMod val="50000"/>
                    </a:srgbClr>
                  </a:solidFill>
                  <a:prstDash val="solid"/>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Chia seeds (</a:t>
            </a:r>
            <a:r>
              <a:rPr kumimoji="0" lang="en-US" b="1" i="1" u="none" strike="noStrike" kern="1200" cap="none" spc="0" normalizeH="0" baseline="0" noProof="0" dirty="0">
                <a:ln w="6600">
                  <a:solidFill>
                    <a:srgbClr val="ED7D31">
                      <a:lumMod val="50000"/>
                    </a:srgbClr>
                  </a:solidFill>
                  <a:prstDash val="solid"/>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Salvia hispanica</a:t>
            </a:r>
            <a:r>
              <a:rPr kumimoji="0" lang="en-US" b="1" i="0" u="none" strike="noStrike" kern="1200" cap="none" spc="0" normalizeH="0" baseline="0" noProof="0" dirty="0">
                <a:ln w="6600">
                  <a:solidFill>
                    <a:srgbClr val="ED7D31">
                      <a:lumMod val="50000"/>
                    </a:srgbClr>
                  </a:solidFill>
                  <a:prstDash val="solid"/>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a:t>
            </a:r>
          </a:p>
        </p:txBody>
      </p:sp>
      <p:sp>
        <p:nvSpPr>
          <p:cNvPr id="70" name="CasellaDiTesto 69">
            <a:extLst>
              <a:ext uri="{FF2B5EF4-FFF2-40B4-BE49-F238E27FC236}">
                <a16:creationId xmlns:a16="http://schemas.microsoft.com/office/drawing/2014/main" id="{509215EF-E023-3930-E10A-962911B5DF6F}"/>
              </a:ext>
            </a:extLst>
          </p:cNvPr>
          <p:cNvSpPr txBox="1"/>
          <p:nvPr/>
        </p:nvSpPr>
        <p:spPr>
          <a:xfrm>
            <a:off x="86533" y="1890989"/>
            <a:ext cx="3287724" cy="408623"/>
          </a:xfrm>
          <a:custGeom>
            <a:avLst/>
            <a:gdLst>
              <a:gd name="connsiteX0" fmla="*/ 0 w 3287724"/>
              <a:gd name="connsiteY0" fmla="*/ 68105 h 408623"/>
              <a:gd name="connsiteX1" fmla="*/ 68105 w 3287724"/>
              <a:gd name="connsiteY1" fmla="*/ 0 h 408623"/>
              <a:gd name="connsiteX2" fmla="*/ 3219619 w 3287724"/>
              <a:gd name="connsiteY2" fmla="*/ 0 h 408623"/>
              <a:gd name="connsiteX3" fmla="*/ 3287724 w 3287724"/>
              <a:gd name="connsiteY3" fmla="*/ 68105 h 408623"/>
              <a:gd name="connsiteX4" fmla="*/ 3287724 w 3287724"/>
              <a:gd name="connsiteY4" fmla="*/ 340518 h 408623"/>
              <a:gd name="connsiteX5" fmla="*/ 3219619 w 3287724"/>
              <a:gd name="connsiteY5" fmla="*/ 408623 h 408623"/>
              <a:gd name="connsiteX6" fmla="*/ 68105 w 3287724"/>
              <a:gd name="connsiteY6" fmla="*/ 408623 h 408623"/>
              <a:gd name="connsiteX7" fmla="*/ 0 w 3287724"/>
              <a:gd name="connsiteY7" fmla="*/ 340518 h 408623"/>
              <a:gd name="connsiteX8" fmla="*/ 0 w 3287724"/>
              <a:gd name="connsiteY8" fmla="*/ 68105 h 40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87724" h="408623" fill="none" extrusionOk="0">
                <a:moveTo>
                  <a:pt x="0" y="68105"/>
                </a:moveTo>
                <a:cubicBezTo>
                  <a:pt x="630" y="27565"/>
                  <a:pt x="32198" y="2442"/>
                  <a:pt x="68105" y="0"/>
                </a:cubicBezTo>
                <a:cubicBezTo>
                  <a:pt x="608754" y="45206"/>
                  <a:pt x="2729464" y="-101492"/>
                  <a:pt x="3219619" y="0"/>
                </a:cubicBezTo>
                <a:cubicBezTo>
                  <a:pt x="3259576" y="-3575"/>
                  <a:pt x="3286185" y="29889"/>
                  <a:pt x="3287724" y="68105"/>
                </a:cubicBezTo>
                <a:cubicBezTo>
                  <a:pt x="3304547" y="113450"/>
                  <a:pt x="3267029" y="257388"/>
                  <a:pt x="3287724" y="340518"/>
                </a:cubicBezTo>
                <a:cubicBezTo>
                  <a:pt x="3287462" y="379233"/>
                  <a:pt x="3259528" y="404994"/>
                  <a:pt x="3219619" y="408623"/>
                </a:cubicBezTo>
                <a:cubicBezTo>
                  <a:pt x="1684690" y="498191"/>
                  <a:pt x="1170996" y="349692"/>
                  <a:pt x="68105" y="408623"/>
                </a:cubicBezTo>
                <a:cubicBezTo>
                  <a:pt x="26121" y="407608"/>
                  <a:pt x="5151" y="379980"/>
                  <a:pt x="0" y="340518"/>
                </a:cubicBezTo>
                <a:cubicBezTo>
                  <a:pt x="10315" y="215618"/>
                  <a:pt x="18597" y="98098"/>
                  <a:pt x="0" y="68105"/>
                </a:cubicBezTo>
                <a:close/>
              </a:path>
              <a:path w="3287724" h="408623" stroke="0" extrusionOk="0">
                <a:moveTo>
                  <a:pt x="0" y="68105"/>
                </a:moveTo>
                <a:cubicBezTo>
                  <a:pt x="5094" y="28537"/>
                  <a:pt x="29791" y="-6015"/>
                  <a:pt x="68105" y="0"/>
                </a:cubicBezTo>
                <a:cubicBezTo>
                  <a:pt x="473069" y="-140314"/>
                  <a:pt x="2067611" y="72494"/>
                  <a:pt x="3219619" y="0"/>
                </a:cubicBezTo>
                <a:cubicBezTo>
                  <a:pt x="3262466" y="4954"/>
                  <a:pt x="3286674" y="31008"/>
                  <a:pt x="3287724" y="68105"/>
                </a:cubicBezTo>
                <a:cubicBezTo>
                  <a:pt x="3287070" y="137344"/>
                  <a:pt x="3273293" y="215325"/>
                  <a:pt x="3287724" y="340518"/>
                </a:cubicBezTo>
                <a:cubicBezTo>
                  <a:pt x="3282712" y="380375"/>
                  <a:pt x="3255662" y="409577"/>
                  <a:pt x="3219619" y="408623"/>
                </a:cubicBezTo>
                <a:cubicBezTo>
                  <a:pt x="2031444" y="532232"/>
                  <a:pt x="1452662" y="259717"/>
                  <a:pt x="68105" y="408623"/>
                </a:cubicBezTo>
                <a:cubicBezTo>
                  <a:pt x="31031" y="413761"/>
                  <a:pt x="-701" y="378656"/>
                  <a:pt x="0" y="340518"/>
                </a:cubicBezTo>
                <a:cubicBezTo>
                  <a:pt x="13395" y="207508"/>
                  <a:pt x="15384" y="129289"/>
                  <a:pt x="0" y="68105"/>
                </a:cubicBezTo>
                <a:close/>
              </a:path>
            </a:pathLst>
          </a:custGeom>
          <a:solidFill>
            <a:srgbClr val="FFC000"/>
          </a:solidFill>
          <a:ln>
            <a:noFill/>
            <a:extLst>
              <a:ext uri="{C807C97D-BFC1-408E-A445-0C87EB9F89A2}">
                <ask:lineSketchStyleProps xmlns:ask="http://schemas.microsoft.com/office/drawing/2018/sketchyshapes" sd="2448976505">
                  <a:prstGeom prst="round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w="6600">
                  <a:solidFill>
                    <a:srgbClr val="ED7D31">
                      <a:lumMod val="50000"/>
                    </a:srgbClr>
                  </a:solidFill>
                  <a:prstDash val="solid"/>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Yellow lentils </a:t>
            </a:r>
            <a:r>
              <a:rPr kumimoji="0" lang="en-US" b="1" i="0" u="none" strike="noStrike" kern="1200" cap="none" spc="0" normalizeH="0" noProof="0" dirty="0">
                <a:ln w="6600">
                  <a:solidFill>
                    <a:srgbClr val="ED7D31">
                      <a:lumMod val="50000"/>
                    </a:srgbClr>
                  </a:solidFill>
                  <a:prstDash val="solid"/>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b="1" i="0" u="none" strike="noStrike" kern="1200" cap="none" spc="0" normalizeH="0" baseline="0" noProof="0" dirty="0">
                <a:ln w="6600">
                  <a:solidFill>
                    <a:srgbClr val="ED7D31">
                      <a:lumMod val="50000"/>
                    </a:srgbClr>
                  </a:solidFill>
                  <a:prstDash val="solid"/>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a:t>
            </a:r>
            <a:r>
              <a:rPr kumimoji="0" lang="en-US" b="1" i="1" u="none" strike="noStrike" kern="1200" cap="none" spc="0" normalizeH="0" baseline="0" noProof="0" dirty="0">
                <a:ln w="6600">
                  <a:solidFill>
                    <a:srgbClr val="ED7D31">
                      <a:lumMod val="50000"/>
                    </a:srgbClr>
                  </a:solidFill>
                  <a:prstDash val="solid"/>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Lens culinaris</a:t>
            </a:r>
            <a:r>
              <a:rPr kumimoji="0" lang="en-US" b="1" i="0" u="none" strike="noStrike" kern="1200" cap="none" spc="0" normalizeH="0" baseline="0" noProof="0" dirty="0">
                <a:ln w="6600">
                  <a:solidFill>
                    <a:srgbClr val="ED7D31">
                      <a:lumMod val="50000"/>
                    </a:srgbClr>
                  </a:solidFill>
                  <a:prstDash val="solid"/>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a:t>
            </a:r>
          </a:p>
        </p:txBody>
      </p:sp>
      <p:grpSp>
        <p:nvGrpSpPr>
          <p:cNvPr id="85" name="Gruppo 84">
            <a:extLst>
              <a:ext uri="{FF2B5EF4-FFF2-40B4-BE49-F238E27FC236}">
                <a16:creationId xmlns:a16="http://schemas.microsoft.com/office/drawing/2014/main" id="{3E67A149-B17F-3ACA-BD0A-AC7116F883F2}"/>
              </a:ext>
            </a:extLst>
          </p:cNvPr>
          <p:cNvGrpSpPr/>
          <p:nvPr/>
        </p:nvGrpSpPr>
        <p:grpSpPr>
          <a:xfrm>
            <a:off x="3349444" y="84344"/>
            <a:ext cx="5420684" cy="2827915"/>
            <a:chOff x="5803453" y="3574540"/>
            <a:chExt cx="6108700" cy="3066219"/>
          </a:xfrm>
          <a:noFill/>
        </p:grpSpPr>
        <p:sp>
          <p:nvSpPr>
            <p:cNvPr id="87" name="Ovale 86">
              <a:extLst>
                <a:ext uri="{FF2B5EF4-FFF2-40B4-BE49-F238E27FC236}">
                  <a16:creationId xmlns:a16="http://schemas.microsoft.com/office/drawing/2014/main" id="{041541D3-E436-C735-2073-549C83E252C6}"/>
                </a:ext>
              </a:extLst>
            </p:cNvPr>
            <p:cNvSpPr/>
            <p:nvPr/>
          </p:nvSpPr>
          <p:spPr>
            <a:xfrm>
              <a:off x="6077612" y="3574540"/>
              <a:ext cx="5454969" cy="3066219"/>
            </a:xfrm>
            <a:custGeom>
              <a:avLst/>
              <a:gdLst>
                <a:gd name="connsiteX0" fmla="*/ 0 w 5454969"/>
                <a:gd name="connsiteY0" fmla="*/ 1533110 h 3066219"/>
                <a:gd name="connsiteX1" fmla="*/ 2727485 w 5454969"/>
                <a:gd name="connsiteY1" fmla="*/ 0 h 3066219"/>
                <a:gd name="connsiteX2" fmla="*/ 5454970 w 5454969"/>
                <a:gd name="connsiteY2" fmla="*/ 1533110 h 3066219"/>
                <a:gd name="connsiteX3" fmla="*/ 2727485 w 5454969"/>
                <a:gd name="connsiteY3" fmla="*/ 3066220 h 3066219"/>
                <a:gd name="connsiteX4" fmla="*/ 0 w 5454969"/>
                <a:gd name="connsiteY4" fmla="*/ 1533110 h 3066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4969" h="3066219" extrusionOk="0">
                  <a:moveTo>
                    <a:pt x="0" y="1533110"/>
                  </a:moveTo>
                  <a:cubicBezTo>
                    <a:pt x="26744" y="662458"/>
                    <a:pt x="1080603" y="122292"/>
                    <a:pt x="2727485" y="0"/>
                  </a:cubicBezTo>
                  <a:cubicBezTo>
                    <a:pt x="4198811" y="-172258"/>
                    <a:pt x="5384895" y="773627"/>
                    <a:pt x="5454970" y="1533110"/>
                  </a:cubicBezTo>
                  <a:cubicBezTo>
                    <a:pt x="5567108" y="2640248"/>
                    <a:pt x="4239183" y="2897305"/>
                    <a:pt x="2727485" y="3066220"/>
                  </a:cubicBezTo>
                  <a:cubicBezTo>
                    <a:pt x="1211256" y="3145839"/>
                    <a:pt x="-122532" y="2347429"/>
                    <a:pt x="0" y="1533110"/>
                  </a:cubicBezTo>
                  <a:close/>
                </a:path>
              </a:pathLst>
            </a:custGeom>
            <a:noFill/>
            <a:ln w="12700">
              <a:noFill/>
              <a:extLst>
                <a:ext uri="{C807C97D-BFC1-408E-A445-0C87EB9F89A2}">
                  <ask:lineSketchStyleProps xmlns:ask="http://schemas.microsoft.com/office/drawing/2018/sketchyshapes" sd="2091018771">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88" name="CasellaDiTesto 87">
              <a:extLst>
                <a:ext uri="{FF2B5EF4-FFF2-40B4-BE49-F238E27FC236}">
                  <a16:creationId xmlns:a16="http://schemas.microsoft.com/office/drawing/2014/main" id="{9697CE29-06F9-C2A4-4D2C-B166C39D302C}"/>
                </a:ext>
              </a:extLst>
            </p:cNvPr>
            <p:cNvSpPr txBox="1"/>
            <p:nvPr/>
          </p:nvSpPr>
          <p:spPr>
            <a:xfrm>
              <a:off x="5803453" y="4280273"/>
              <a:ext cx="6108700" cy="830997"/>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6600">
                    <a:solidFill>
                      <a:srgbClr val="E97132"/>
                    </a:solidFill>
                    <a:prstDash val="solid"/>
                  </a:ln>
                  <a:solidFill>
                    <a:srgbClr val="FFFFFF"/>
                  </a:solidFill>
                  <a:effectLst>
                    <a:outerShdw dist="38100" dir="2700000" algn="tl" rotWithShape="0">
                      <a:srgbClr val="E97132"/>
                    </a:outerShdw>
                  </a:effectLst>
                  <a:uLnTx/>
                  <a:uFillTx/>
                  <a:latin typeface="Aptos Display" panose="02110004020202020204"/>
                  <a:ea typeface="+mn-ea"/>
                  <a:cs typeface="+mn-cs"/>
                </a:rPr>
                <a:t>ALLERGENICITY POTENTIAL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6600">
                    <a:solidFill>
                      <a:srgbClr val="E97132"/>
                    </a:solidFill>
                    <a:prstDash val="solid"/>
                  </a:ln>
                  <a:solidFill>
                    <a:srgbClr val="FFFFFF"/>
                  </a:solidFill>
                  <a:effectLst>
                    <a:outerShdw dist="38100" dir="2700000" algn="tl" rotWithShape="0">
                      <a:srgbClr val="E97132"/>
                    </a:outerShdw>
                  </a:effectLst>
                  <a:uLnTx/>
                  <a:uFillTx/>
                  <a:latin typeface="Aptos Display" panose="02110004020202020204"/>
                  <a:ea typeface="+mn-ea"/>
                  <a:cs typeface="+mn-cs"/>
                </a:rPr>
                <a:t>ASSESSMENT</a:t>
              </a:r>
            </a:p>
          </p:txBody>
        </p:sp>
      </p:grpSp>
      <p:pic>
        <p:nvPicPr>
          <p:cNvPr id="90" name="Immagine 89" descr="Immagine che contiene schermata, design&#10;&#10;Il contenuto generato dall'IA potrebbe non essere corretto.">
            <a:extLst>
              <a:ext uri="{FF2B5EF4-FFF2-40B4-BE49-F238E27FC236}">
                <a16:creationId xmlns:a16="http://schemas.microsoft.com/office/drawing/2014/main" id="{9D278221-E821-A101-E4BF-F6141CD41D70}"/>
              </a:ext>
            </a:extLst>
          </p:cNvPr>
          <p:cNvPicPr>
            <a:picLocks noChangeAspect="1"/>
          </p:cNvPicPr>
          <p:nvPr/>
        </p:nvPicPr>
        <p:blipFill>
          <a:blip r:embed="rId15">
            <a:extLst>
              <a:ext uri="{28A0092B-C50C-407E-A947-70E740481C1C}">
                <a14:useLocalDpi xmlns:a14="http://schemas.microsoft.com/office/drawing/2010/main" val="0"/>
              </a:ext>
            </a:extLst>
          </a:blip>
          <a:srcRect t="9106" b="9895"/>
          <a:stretch>
            <a:fillRect/>
          </a:stretch>
        </p:blipFill>
        <p:spPr>
          <a:xfrm>
            <a:off x="4500998" y="2235635"/>
            <a:ext cx="1079964" cy="874756"/>
          </a:xfrm>
          <a:prstGeom prst="rect">
            <a:avLst/>
          </a:prstGeom>
        </p:spPr>
      </p:pic>
      <p:pic>
        <p:nvPicPr>
          <p:cNvPr id="91" name="Immagine 90" descr="Immagine che contiene cavo&#10;&#10;Il contenuto generato dall'IA potrebbe non essere corretto.">
            <a:extLst>
              <a:ext uri="{FF2B5EF4-FFF2-40B4-BE49-F238E27FC236}">
                <a16:creationId xmlns:a16="http://schemas.microsoft.com/office/drawing/2014/main" id="{8DA63D30-E257-25E6-7E51-CB9E28BA0DEC}"/>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023280" y="2021170"/>
            <a:ext cx="1736112" cy="1069929"/>
          </a:xfrm>
          <a:prstGeom prst="rect">
            <a:avLst/>
          </a:prstGeom>
        </p:spPr>
      </p:pic>
      <p:sp>
        <p:nvSpPr>
          <p:cNvPr id="96" name="CasellaDiTesto 95">
            <a:extLst>
              <a:ext uri="{FF2B5EF4-FFF2-40B4-BE49-F238E27FC236}">
                <a16:creationId xmlns:a16="http://schemas.microsoft.com/office/drawing/2014/main" id="{0DAE90E7-0CD6-5D0D-A503-EB83C29E3746}"/>
              </a:ext>
            </a:extLst>
          </p:cNvPr>
          <p:cNvSpPr txBox="1"/>
          <p:nvPr/>
        </p:nvSpPr>
        <p:spPr>
          <a:xfrm>
            <a:off x="10853492" y="29028"/>
            <a:ext cx="1338508" cy="461665"/>
          </a:xfrm>
          <a:prstGeom prst="rect">
            <a:avLst/>
          </a:prstGeom>
          <a:noFill/>
        </p:spPr>
        <p:txBody>
          <a:bodyPr wrap="none" rtlCol="0">
            <a:spAutoFit/>
          </a:bodyPr>
          <a:lstStyle/>
          <a:p>
            <a:pPr algn="r"/>
            <a:r>
              <a:rPr lang="en-US" sz="1200" dirty="0">
                <a:latin typeface="Aptos" panose="020B0004020202020204" pitchFamily="34" charset="0"/>
                <a:ea typeface="Aptos" panose="020B0004020202020204" pitchFamily="34" charset="0"/>
                <a:cs typeface="Aptos" panose="020B0004020202020204" pitchFamily="34" charset="0"/>
              </a:rPr>
              <a:t>CIPCA 2025</a:t>
            </a:r>
          </a:p>
          <a:p>
            <a:pPr algn="r"/>
            <a:r>
              <a:rPr lang="en-US" sz="1200" dirty="0">
                <a:latin typeface="Aptos" panose="020B0004020202020204" pitchFamily="34" charset="0"/>
                <a:ea typeface="Aptos" panose="020B0004020202020204" pitchFamily="34" charset="0"/>
                <a:cs typeface="Aptos" panose="020B0004020202020204" pitchFamily="34" charset="0"/>
              </a:rPr>
              <a:t>16-18</a:t>
            </a:r>
            <a:r>
              <a:rPr lang="en-US" sz="1200" baseline="30000" dirty="0">
                <a:latin typeface="Aptos" panose="020B0004020202020204" pitchFamily="34" charset="0"/>
                <a:ea typeface="Aptos" panose="020B0004020202020204" pitchFamily="34" charset="0"/>
                <a:cs typeface="Aptos" panose="020B0004020202020204" pitchFamily="34" charset="0"/>
              </a:rPr>
              <a:t>th</a:t>
            </a:r>
            <a:r>
              <a:rPr lang="en-US" sz="1200" dirty="0">
                <a:effectLst/>
                <a:latin typeface="Aptos" panose="020B0004020202020204" pitchFamily="34" charset="0"/>
                <a:ea typeface="Aptos" panose="020B0004020202020204" pitchFamily="34" charset="0"/>
                <a:cs typeface="Aptos" panose="020B0004020202020204" pitchFamily="34" charset="0"/>
              </a:rPr>
              <a:t> June 2025</a:t>
            </a:r>
            <a:endParaRPr lang="it-IT" sz="1200" dirty="0">
              <a:effectLst/>
              <a:latin typeface="Aptos" panose="020B0004020202020204" pitchFamily="34" charset="0"/>
              <a:ea typeface="Aptos" panose="020B0004020202020204" pitchFamily="34" charset="0"/>
              <a:cs typeface="Aptos" panose="020B0004020202020204" pitchFamily="34" charset="0"/>
            </a:endParaRPr>
          </a:p>
        </p:txBody>
      </p:sp>
      <p:sp>
        <p:nvSpPr>
          <p:cNvPr id="3" name="CasellaDiTesto 2">
            <a:extLst>
              <a:ext uri="{FF2B5EF4-FFF2-40B4-BE49-F238E27FC236}">
                <a16:creationId xmlns:a16="http://schemas.microsoft.com/office/drawing/2014/main" id="{1FC0C686-4463-4CDE-25D4-AE18723B1B7E}"/>
              </a:ext>
            </a:extLst>
          </p:cNvPr>
          <p:cNvSpPr txBox="1"/>
          <p:nvPr/>
        </p:nvSpPr>
        <p:spPr>
          <a:xfrm>
            <a:off x="4440638" y="9336"/>
            <a:ext cx="3361389" cy="461665"/>
          </a:xfrm>
          <a:prstGeom prst="rect">
            <a:avLst/>
          </a:prstGeom>
          <a:noFill/>
        </p:spPr>
        <p:txBody>
          <a:bodyPr wrap="square" rtlCol="0">
            <a:spAutoFit/>
          </a:bodyPr>
          <a:lstStyle/>
          <a:p>
            <a:pPr algn="ctr"/>
            <a:r>
              <a:rPr lang="it-IT" sz="2400" b="1" dirty="0"/>
              <a:t>WORKFLOW</a:t>
            </a:r>
          </a:p>
        </p:txBody>
      </p:sp>
      <p:pic>
        <p:nvPicPr>
          <p:cNvPr id="4" name="Picture 6" descr="One ">
            <a:extLst>
              <a:ext uri="{FF2B5EF4-FFF2-40B4-BE49-F238E27FC236}">
                <a16:creationId xmlns:a16="http://schemas.microsoft.com/office/drawing/2014/main" id="{B975E647-5010-6973-40DD-F67FE2D19524}"/>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7720" y="1128860"/>
            <a:ext cx="698400" cy="698400"/>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482318C0-C79A-0494-9E6B-A0C6576B4494}"/>
              </a:ext>
            </a:extLst>
          </p:cNvPr>
          <p:cNvSpPr txBox="1"/>
          <p:nvPr/>
        </p:nvSpPr>
        <p:spPr>
          <a:xfrm>
            <a:off x="442097" y="1320789"/>
            <a:ext cx="2879779" cy="461665"/>
          </a:xfrm>
          <a:prstGeom prst="rect">
            <a:avLst/>
          </a:prstGeom>
          <a:noFill/>
        </p:spPr>
        <p:txBody>
          <a:bodyPr wrap="square" rtlCol="0">
            <a:spAutoFit/>
          </a:bodyPr>
          <a:lstStyle/>
          <a:p>
            <a:pPr algn="ctr"/>
            <a:r>
              <a:rPr lang="it-IT" sz="2400" b="1" dirty="0"/>
              <a:t>Alternative proteins</a:t>
            </a:r>
          </a:p>
        </p:txBody>
      </p:sp>
      <p:pic>
        <p:nvPicPr>
          <p:cNvPr id="6" name="Immagine 5">
            <a:extLst>
              <a:ext uri="{FF2B5EF4-FFF2-40B4-BE49-F238E27FC236}">
                <a16:creationId xmlns:a16="http://schemas.microsoft.com/office/drawing/2014/main" id="{9168D1B1-12EA-DAF1-12B3-696D04F50DA8}"/>
              </a:ext>
            </a:extLst>
          </p:cNvPr>
          <p:cNvPicPr>
            <a:picLocks noChangeAspect="1"/>
          </p:cNvPicPr>
          <p:nvPr/>
        </p:nvPicPr>
        <p:blipFill>
          <a:blip r:embed="rId19"/>
          <a:stretch>
            <a:fillRect/>
          </a:stretch>
        </p:blipFill>
        <p:spPr>
          <a:xfrm>
            <a:off x="81477" y="3408525"/>
            <a:ext cx="697766" cy="697766"/>
          </a:xfrm>
          <a:prstGeom prst="rect">
            <a:avLst/>
          </a:prstGeom>
        </p:spPr>
      </p:pic>
      <p:sp>
        <p:nvSpPr>
          <p:cNvPr id="7" name="CasellaDiTesto 6">
            <a:extLst>
              <a:ext uri="{FF2B5EF4-FFF2-40B4-BE49-F238E27FC236}">
                <a16:creationId xmlns:a16="http://schemas.microsoft.com/office/drawing/2014/main" id="{BA952C28-BB13-C3C7-D2AF-38157A532068}"/>
              </a:ext>
            </a:extLst>
          </p:cNvPr>
          <p:cNvSpPr txBox="1"/>
          <p:nvPr/>
        </p:nvSpPr>
        <p:spPr>
          <a:xfrm>
            <a:off x="479196" y="3625789"/>
            <a:ext cx="2000133" cy="461665"/>
          </a:xfrm>
          <a:prstGeom prst="rect">
            <a:avLst/>
          </a:prstGeom>
          <a:noFill/>
        </p:spPr>
        <p:txBody>
          <a:bodyPr wrap="square" rtlCol="0">
            <a:spAutoFit/>
          </a:bodyPr>
          <a:lstStyle/>
          <a:p>
            <a:pPr algn="ctr"/>
            <a:r>
              <a:rPr lang="it-IT" sz="2400" b="1" dirty="0"/>
              <a:t>Novel foods</a:t>
            </a:r>
          </a:p>
        </p:txBody>
      </p:sp>
      <p:pic>
        <p:nvPicPr>
          <p:cNvPr id="15" name="Immagine 14">
            <a:extLst>
              <a:ext uri="{FF2B5EF4-FFF2-40B4-BE49-F238E27FC236}">
                <a16:creationId xmlns:a16="http://schemas.microsoft.com/office/drawing/2014/main" id="{AF2C5C26-A689-BA80-90F1-92379C63A7FA}"/>
              </a:ext>
            </a:extLst>
          </p:cNvPr>
          <p:cNvPicPr>
            <a:picLocks noChangeAspect="1"/>
          </p:cNvPicPr>
          <p:nvPr/>
        </p:nvPicPr>
        <p:blipFill>
          <a:blip r:embed="rId3"/>
          <a:srcRect l="12875" t="6836" r="10615" b="2789"/>
          <a:stretch>
            <a:fillRect/>
          </a:stretch>
        </p:blipFill>
        <p:spPr>
          <a:xfrm>
            <a:off x="10461000" y="4434396"/>
            <a:ext cx="774020" cy="575211"/>
          </a:xfrm>
          <a:prstGeom prst="rect">
            <a:avLst/>
          </a:prstGeom>
        </p:spPr>
      </p:pic>
      <p:cxnSp>
        <p:nvCxnSpPr>
          <p:cNvPr id="16" name="Connettore diritto 15">
            <a:extLst>
              <a:ext uri="{FF2B5EF4-FFF2-40B4-BE49-F238E27FC236}">
                <a16:creationId xmlns:a16="http://schemas.microsoft.com/office/drawing/2014/main" id="{820BBD8D-B389-1702-1F3E-B283F4C4B72E}"/>
              </a:ext>
            </a:extLst>
          </p:cNvPr>
          <p:cNvCxnSpPr>
            <a:cxnSpLocks/>
          </p:cNvCxnSpPr>
          <p:nvPr/>
        </p:nvCxnSpPr>
        <p:spPr>
          <a:xfrm flipH="1">
            <a:off x="5513560" y="4889543"/>
            <a:ext cx="4078151" cy="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sp>
        <p:nvSpPr>
          <p:cNvPr id="17" name="Ovale 16">
            <a:extLst>
              <a:ext uri="{FF2B5EF4-FFF2-40B4-BE49-F238E27FC236}">
                <a16:creationId xmlns:a16="http://schemas.microsoft.com/office/drawing/2014/main" id="{B2011903-1645-3042-1C9B-CDE1ED155F78}"/>
              </a:ext>
            </a:extLst>
          </p:cNvPr>
          <p:cNvSpPr/>
          <p:nvPr/>
        </p:nvSpPr>
        <p:spPr>
          <a:xfrm>
            <a:off x="6378241" y="4320032"/>
            <a:ext cx="2474641" cy="819566"/>
          </a:xfrm>
          <a:custGeom>
            <a:avLst/>
            <a:gdLst>
              <a:gd name="connsiteX0" fmla="*/ 0 w 2474641"/>
              <a:gd name="connsiteY0" fmla="*/ 409783 h 819566"/>
              <a:gd name="connsiteX1" fmla="*/ 1237321 w 2474641"/>
              <a:gd name="connsiteY1" fmla="*/ 0 h 819566"/>
              <a:gd name="connsiteX2" fmla="*/ 2474642 w 2474641"/>
              <a:gd name="connsiteY2" fmla="*/ 409783 h 819566"/>
              <a:gd name="connsiteX3" fmla="*/ 1237321 w 2474641"/>
              <a:gd name="connsiteY3" fmla="*/ 819566 h 819566"/>
              <a:gd name="connsiteX4" fmla="*/ 0 w 2474641"/>
              <a:gd name="connsiteY4" fmla="*/ 409783 h 819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4641" h="819566" fill="none" extrusionOk="0">
                <a:moveTo>
                  <a:pt x="0" y="409783"/>
                </a:moveTo>
                <a:cubicBezTo>
                  <a:pt x="32239" y="226769"/>
                  <a:pt x="553933" y="7111"/>
                  <a:pt x="1237321" y="0"/>
                </a:cubicBezTo>
                <a:cubicBezTo>
                  <a:pt x="1923035" y="28202"/>
                  <a:pt x="2486749" y="192628"/>
                  <a:pt x="2474642" y="409783"/>
                </a:cubicBezTo>
                <a:cubicBezTo>
                  <a:pt x="2589305" y="637545"/>
                  <a:pt x="1989217" y="739999"/>
                  <a:pt x="1237321" y="819566"/>
                </a:cubicBezTo>
                <a:cubicBezTo>
                  <a:pt x="545267" y="809110"/>
                  <a:pt x="-12700" y="648524"/>
                  <a:pt x="0" y="409783"/>
                </a:cubicBezTo>
                <a:close/>
              </a:path>
              <a:path w="2474641" h="819566" stroke="0" extrusionOk="0">
                <a:moveTo>
                  <a:pt x="0" y="409783"/>
                </a:moveTo>
                <a:cubicBezTo>
                  <a:pt x="47820" y="206393"/>
                  <a:pt x="549811" y="7412"/>
                  <a:pt x="1237321" y="0"/>
                </a:cubicBezTo>
                <a:cubicBezTo>
                  <a:pt x="1909855" y="13310"/>
                  <a:pt x="2445843" y="179152"/>
                  <a:pt x="2474642" y="409783"/>
                </a:cubicBezTo>
                <a:cubicBezTo>
                  <a:pt x="2442265" y="616332"/>
                  <a:pt x="1901593" y="714027"/>
                  <a:pt x="1237321" y="819566"/>
                </a:cubicBezTo>
                <a:cubicBezTo>
                  <a:pt x="514977" y="812838"/>
                  <a:pt x="24847" y="650100"/>
                  <a:pt x="0" y="409783"/>
                </a:cubicBezTo>
                <a:close/>
              </a:path>
            </a:pathLst>
          </a:custGeom>
          <a:solidFill>
            <a:srgbClr val="8CC640"/>
          </a:solidFill>
          <a:ln>
            <a:noFill/>
            <a:extLst>
              <a:ext uri="{C807C97D-BFC1-408E-A445-0C87EB9F89A2}">
                <ask:lineSketchStyleProps xmlns:ask="http://schemas.microsoft.com/office/drawing/2018/sketchyshapes" sd="3638145534">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i="1" dirty="0">
                <a:solidFill>
                  <a:schemeClr val="bg1"/>
                </a:solidFill>
              </a:rPr>
              <a:t>In vitro </a:t>
            </a:r>
            <a:r>
              <a:rPr lang="it-IT" dirty="0">
                <a:solidFill>
                  <a:schemeClr val="bg1"/>
                </a:solidFill>
              </a:rPr>
              <a:t>immunoblotting assay</a:t>
            </a:r>
            <a:endParaRPr lang="en-GB" dirty="0">
              <a:solidFill>
                <a:schemeClr val="bg1"/>
              </a:solidFill>
            </a:endParaRPr>
          </a:p>
        </p:txBody>
      </p:sp>
      <p:pic>
        <p:nvPicPr>
          <p:cNvPr id="20" name="Immagine 19" descr="Immagine che contiene cavo&#10;&#10;Il contenuto generato dall'IA potrebbe non essere corretto.">
            <a:extLst>
              <a:ext uri="{FF2B5EF4-FFF2-40B4-BE49-F238E27FC236}">
                <a16:creationId xmlns:a16="http://schemas.microsoft.com/office/drawing/2014/main" id="{48328C86-AB14-2B6D-12E3-B00DD50094DB}"/>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059493" y="4039064"/>
            <a:ext cx="1736112" cy="1069929"/>
          </a:xfrm>
          <a:prstGeom prst="rect">
            <a:avLst/>
          </a:prstGeom>
        </p:spPr>
      </p:pic>
      <p:pic>
        <p:nvPicPr>
          <p:cNvPr id="68" name="Immagine 67" descr="Immagine che contiene Elementi grafici, grafica, schermata, clipart&#10;&#10;Il contenuto generato dall'IA potrebbe non essere corretto.">
            <a:extLst>
              <a:ext uri="{FF2B5EF4-FFF2-40B4-BE49-F238E27FC236}">
                <a16:creationId xmlns:a16="http://schemas.microsoft.com/office/drawing/2014/main" id="{284B095F-3268-076A-3C46-B9673F63370D}"/>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567579" y="4537672"/>
            <a:ext cx="1013383" cy="1013383"/>
          </a:xfrm>
          <a:prstGeom prst="rect">
            <a:avLst/>
          </a:prstGeom>
        </p:spPr>
      </p:pic>
      <p:sp>
        <p:nvSpPr>
          <p:cNvPr id="2" name="CasellaDiTesto 1">
            <a:extLst>
              <a:ext uri="{FF2B5EF4-FFF2-40B4-BE49-F238E27FC236}">
                <a16:creationId xmlns:a16="http://schemas.microsoft.com/office/drawing/2014/main" id="{F4850DF3-9E9A-BD98-D1E2-9E3739D68AC9}"/>
              </a:ext>
            </a:extLst>
          </p:cNvPr>
          <p:cNvSpPr txBox="1"/>
          <p:nvPr/>
        </p:nvSpPr>
        <p:spPr>
          <a:xfrm>
            <a:off x="1317073" y="4605433"/>
            <a:ext cx="2983319" cy="868323"/>
          </a:xfrm>
          <a:custGeom>
            <a:avLst/>
            <a:gdLst>
              <a:gd name="connsiteX0" fmla="*/ 0 w 2983319"/>
              <a:gd name="connsiteY0" fmla="*/ 144723 h 868323"/>
              <a:gd name="connsiteX1" fmla="*/ 144723 w 2983319"/>
              <a:gd name="connsiteY1" fmla="*/ 0 h 868323"/>
              <a:gd name="connsiteX2" fmla="*/ 764314 w 2983319"/>
              <a:gd name="connsiteY2" fmla="*/ 0 h 868323"/>
              <a:gd name="connsiteX3" fmla="*/ 1464721 w 2983319"/>
              <a:gd name="connsiteY3" fmla="*/ 0 h 868323"/>
              <a:gd name="connsiteX4" fmla="*/ 2084312 w 2983319"/>
              <a:gd name="connsiteY4" fmla="*/ 0 h 868323"/>
              <a:gd name="connsiteX5" fmla="*/ 2838596 w 2983319"/>
              <a:gd name="connsiteY5" fmla="*/ 0 h 868323"/>
              <a:gd name="connsiteX6" fmla="*/ 2983319 w 2983319"/>
              <a:gd name="connsiteY6" fmla="*/ 144723 h 868323"/>
              <a:gd name="connsiteX7" fmla="*/ 2983319 w 2983319"/>
              <a:gd name="connsiteY7" fmla="*/ 723600 h 868323"/>
              <a:gd name="connsiteX8" fmla="*/ 2838596 w 2983319"/>
              <a:gd name="connsiteY8" fmla="*/ 868323 h 868323"/>
              <a:gd name="connsiteX9" fmla="*/ 2111250 w 2983319"/>
              <a:gd name="connsiteY9" fmla="*/ 868323 h 868323"/>
              <a:gd name="connsiteX10" fmla="*/ 1518598 w 2983319"/>
              <a:gd name="connsiteY10" fmla="*/ 868323 h 868323"/>
              <a:gd name="connsiteX11" fmla="*/ 899007 w 2983319"/>
              <a:gd name="connsiteY11" fmla="*/ 868323 h 868323"/>
              <a:gd name="connsiteX12" fmla="*/ 144723 w 2983319"/>
              <a:gd name="connsiteY12" fmla="*/ 868323 h 868323"/>
              <a:gd name="connsiteX13" fmla="*/ 0 w 2983319"/>
              <a:gd name="connsiteY13" fmla="*/ 723600 h 868323"/>
              <a:gd name="connsiteX14" fmla="*/ 0 w 2983319"/>
              <a:gd name="connsiteY14" fmla="*/ 144723 h 868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83319" h="868323" extrusionOk="0">
                <a:moveTo>
                  <a:pt x="0" y="144723"/>
                </a:moveTo>
                <a:cubicBezTo>
                  <a:pt x="-16275" y="69462"/>
                  <a:pt x="63974" y="-7222"/>
                  <a:pt x="144723" y="0"/>
                </a:cubicBezTo>
                <a:cubicBezTo>
                  <a:pt x="315276" y="-25778"/>
                  <a:pt x="497634" y="1055"/>
                  <a:pt x="764314" y="0"/>
                </a:cubicBezTo>
                <a:cubicBezTo>
                  <a:pt x="1030994" y="-1055"/>
                  <a:pt x="1230360" y="-26390"/>
                  <a:pt x="1464721" y="0"/>
                </a:cubicBezTo>
                <a:cubicBezTo>
                  <a:pt x="1699082" y="26390"/>
                  <a:pt x="1785606" y="-24406"/>
                  <a:pt x="2084312" y="0"/>
                </a:cubicBezTo>
                <a:cubicBezTo>
                  <a:pt x="2383018" y="24406"/>
                  <a:pt x="2484710" y="1586"/>
                  <a:pt x="2838596" y="0"/>
                </a:cubicBezTo>
                <a:cubicBezTo>
                  <a:pt x="2936365" y="5510"/>
                  <a:pt x="2971087" y="60080"/>
                  <a:pt x="2983319" y="144723"/>
                </a:cubicBezTo>
                <a:cubicBezTo>
                  <a:pt x="2959142" y="346245"/>
                  <a:pt x="2964416" y="527142"/>
                  <a:pt x="2983319" y="723600"/>
                </a:cubicBezTo>
                <a:cubicBezTo>
                  <a:pt x="2983708" y="812661"/>
                  <a:pt x="2929022" y="875162"/>
                  <a:pt x="2838596" y="868323"/>
                </a:cubicBezTo>
                <a:cubicBezTo>
                  <a:pt x="2477591" y="842275"/>
                  <a:pt x="2356242" y="893185"/>
                  <a:pt x="2111250" y="868323"/>
                </a:cubicBezTo>
                <a:cubicBezTo>
                  <a:pt x="1866258" y="843461"/>
                  <a:pt x="1788986" y="859459"/>
                  <a:pt x="1518598" y="868323"/>
                </a:cubicBezTo>
                <a:cubicBezTo>
                  <a:pt x="1248210" y="877187"/>
                  <a:pt x="1152630" y="867202"/>
                  <a:pt x="899007" y="868323"/>
                </a:cubicBezTo>
                <a:cubicBezTo>
                  <a:pt x="645384" y="869444"/>
                  <a:pt x="492447" y="887688"/>
                  <a:pt x="144723" y="868323"/>
                </a:cubicBezTo>
                <a:cubicBezTo>
                  <a:pt x="61858" y="853483"/>
                  <a:pt x="-2442" y="807290"/>
                  <a:pt x="0" y="723600"/>
                </a:cubicBezTo>
                <a:cubicBezTo>
                  <a:pt x="-18315" y="540330"/>
                  <a:pt x="12060" y="342454"/>
                  <a:pt x="0" y="144723"/>
                </a:cubicBezTo>
                <a:close/>
              </a:path>
            </a:pathLst>
          </a:custGeom>
          <a:noFill/>
          <a:ln>
            <a:noFill/>
            <a:extLst>
              <a:ext uri="{C807C97D-BFC1-408E-A445-0C87EB9F89A2}">
                <ask:lineSketchStyleProps xmlns:ask="http://schemas.microsoft.com/office/drawing/2018/sketchyshapes" sd="461915284">
                  <a:prstGeom prst="roundRect">
                    <a:avLst/>
                  </a:prstGeom>
                  <ask:type>
                    <ask:lineSketchFreehand/>
                  </ask:type>
                </ask:lineSketchStyleProps>
              </a:ext>
            </a:extLst>
          </a:ln>
        </p:spPr>
        <p:txBody>
          <a:bodyPr wrap="square" rtlCol="0">
            <a:spAutoFit/>
          </a:bodyPr>
          <a:lstStyle/>
          <a:p>
            <a:pPr lvl="0"/>
            <a:r>
              <a:rPr lang="en-US" sz="1500" kern="0" dirty="0">
                <a:solidFill>
                  <a:srgbClr val="000000"/>
                </a:solidFill>
              </a:rPr>
              <a:t>The EFSA Panel noted </a:t>
            </a:r>
          </a:p>
          <a:p>
            <a:pPr lvl="0"/>
            <a:r>
              <a:rPr lang="en-US" sz="1500" b="1" kern="0" dirty="0">
                <a:solidFill>
                  <a:srgbClr val="000000"/>
                </a:solidFill>
              </a:rPr>
              <a:t>cross-reactivity</a:t>
            </a:r>
            <a:r>
              <a:rPr lang="en-US" sz="1500" kern="0" dirty="0">
                <a:solidFill>
                  <a:srgbClr val="000000"/>
                </a:solidFill>
              </a:rPr>
              <a:t> of sera from subjects allergic to </a:t>
            </a:r>
            <a:r>
              <a:rPr lang="en-US" sz="1500" b="1" kern="0" dirty="0">
                <a:solidFill>
                  <a:srgbClr val="000000"/>
                </a:solidFill>
              </a:rPr>
              <a:t>sesame</a:t>
            </a:r>
            <a:r>
              <a:rPr lang="en-US" sz="1500" kern="0" baseline="30000" dirty="0">
                <a:solidFill>
                  <a:srgbClr val="000000"/>
                </a:solidFill>
              </a:rPr>
              <a:t>(3)</a:t>
            </a:r>
            <a:endParaRPr kumimoji="0" lang="en-US" sz="1500" b="1" i="0" u="none" strike="noStrike" kern="0" cap="none" spc="0" normalizeH="0" baseline="0" noProof="0" dirty="0">
              <a:ln>
                <a:noFill/>
              </a:ln>
              <a:solidFill>
                <a:srgbClr val="000000"/>
              </a:solidFill>
              <a:effectLst/>
              <a:uLnTx/>
              <a:uFillTx/>
            </a:endParaRPr>
          </a:p>
        </p:txBody>
      </p:sp>
      <p:sp>
        <p:nvSpPr>
          <p:cNvPr id="9" name="CasellaDiTesto 8">
            <a:extLst>
              <a:ext uri="{FF2B5EF4-FFF2-40B4-BE49-F238E27FC236}">
                <a16:creationId xmlns:a16="http://schemas.microsoft.com/office/drawing/2014/main" id="{C87B04D5-78F1-8E1E-716C-9A1CFE9EB064}"/>
              </a:ext>
            </a:extLst>
          </p:cNvPr>
          <p:cNvSpPr txBox="1"/>
          <p:nvPr/>
        </p:nvSpPr>
        <p:spPr>
          <a:xfrm>
            <a:off x="27720" y="5577173"/>
            <a:ext cx="7475749" cy="430887"/>
          </a:xfrm>
          <a:prstGeom prst="rect">
            <a:avLst/>
          </a:prstGeom>
          <a:noFill/>
        </p:spPr>
        <p:txBody>
          <a:bodyPr wrap="square">
            <a:spAutoFit/>
          </a:bodyPr>
          <a:lstStyle/>
          <a:p>
            <a:pPr algn="just"/>
            <a:r>
              <a:rPr lang="en-GB" sz="1100" dirty="0">
                <a:solidFill>
                  <a:srgbClr val="000000"/>
                </a:solidFill>
              </a:rPr>
              <a:t>3</a:t>
            </a:r>
            <a:r>
              <a:rPr lang="en-GB" sz="1100" b="0" i="0" u="none" strike="noStrike" baseline="0" dirty="0">
                <a:solidFill>
                  <a:srgbClr val="000000"/>
                </a:solidFill>
              </a:rPr>
              <a:t>) EFSA Panel on Nutrition, Novel Foods and Food Allergens (NDA), et al. (</a:t>
            </a:r>
            <a:r>
              <a:rPr lang="en-GB" sz="1100" dirty="0">
                <a:solidFill>
                  <a:srgbClr val="000000"/>
                </a:solidFill>
              </a:rPr>
              <a:t>2019). </a:t>
            </a:r>
            <a:r>
              <a:rPr lang="en-GB" sz="1100" dirty="0">
                <a:solidFill>
                  <a:srgbClr val="000000"/>
                </a:solidFill>
                <a:hlinkClick r:id="rId21"/>
              </a:rPr>
              <a:t>https://doi.org/10.2903/j.efsa.2019.5716</a:t>
            </a:r>
            <a:endParaRPr lang="en-GB" sz="1100" dirty="0">
              <a:solidFill>
                <a:srgbClr val="000000"/>
              </a:solidFill>
            </a:endParaRPr>
          </a:p>
          <a:p>
            <a:pPr algn="just"/>
            <a:r>
              <a:rPr lang="en-GB" sz="1100" dirty="0">
                <a:solidFill>
                  <a:srgbClr val="000000"/>
                </a:solidFill>
              </a:rPr>
              <a:t>8) Risha et al. (2024). </a:t>
            </a:r>
            <a:r>
              <a:rPr lang="en-GB" sz="1100" dirty="0">
                <a:solidFill>
                  <a:srgbClr val="000000"/>
                </a:solidFill>
                <a:hlinkClick r:id="rId22"/>
              </a:rPr>
              <a:t>https://doi.org/10.1007/s11882-024-01165-7</a:t>
            </a:r>
            <a:r>
              <a:rPr lang="en-GB" sz="1100" dirty="0">
                <a:solidFill>
                  <a:srgbClr val="000000"/>
                </a:solidFill>
              </a:rPr>
              <a:t>  </a:t>
            </a:r>
            <a:endParaRPr lang="en-GB" sz="1100" b="0" i="0" u="none" strike="noStrike" baseline="0" dirty="0">
              <a:solidFill>
                <a:srgbClr val="000000"/>
              </a:solidFill>
            </a:endParaRPr>
          </a:p>
        </p:txBody>
      </p:sp>
      <p:sp>
        <p:nvSpPr>
          <p:cNvPr id="11" name="CasellaDiTesto 10">
            <a:extLst>
              <a:ext uri="{FF2B5EF4-FFF2-40B4-BE49-F238E27FC236}">
                <a16:creationId xmlns:a16="http://schemas.microsoft.com/office/drawing/2014/main" id="{39DDFFB2-77BF-83D9-6E72-772F3F822D2E}"/>
              </a:ext>
            </a:extLst>
          </p:cNvPr>
          <p:cNvSpPr txBox="1"/>
          <p:nvPr/>
        </p:nvSpPr>
        <p:spPr>
          <a:xfrm>
            <a:off x="1054180" y="2324899"/>
            <a:ext cx="3436562" cy="1015663"/>
          </a:xfrm>
          <a:prstGeom prst="rect">
            <a:avLst/>
          </a:prstGeom>
          <a:noFill/>
        </p:spPr>
        <p:txBody>
          <a:bodyPr wrap="square" rtlCol="0">
            <a:spAutoFit/>
          </a:bodyPr>
          <a:lstStyle/>
          <a:p>
            <a:r>
              <a:rPr lang="en-US" sz="1500" b="1" dirty="0"/>
              <a:t>Minor allergenic food</a:t>
            </a:r>
          </a:p>
          <a:p>
            <a:r>
              <a:rPr lang="en-US" sz="1500" dirty="0"/>
              <a:t>Less than 50 % of the allergic patients tested show allergenicity to its allergens in a given test system</a:t>
            </a:r>
            <a:r>
              <a:rPr lang="en-US" sz="1500" baseline="30000" dirty="0"/>
              <a:t>(8)</a:t>
            </a:r>
          </a:p>
        </p:txBody>
      </p:sp>
      <p:pic>
        <p:nvPicPr>
          <p:cNvPr id="21" name="Graphic 5">
            <a:extLst>
              <a:ext uri="{FF2B5EF4-FFF2-40B4-BE49-F238E27FC236}">
                <a16:creationId xmlns:a16="http://schemas.microsoft.com/office/drawing/2014/main" id="{B8F1BFF6-7630-AA93-319D-3DFD47138C93}"/>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4029541" y="1008407"/>
            <a:ext cx="4132917" cy="4764505"/>
          </a:xfrm>
          <a:prstGeom prst="rect">
            <a:avLst/>
          </a:prstGeom>
        </p:spPr>
      </p:pic>
    </p:spTree>
    <p:extLst>
      <p:ext uri="{BB962C8B-B14F-4D97-AF65-F5344CB8AC3E}">
        <p14:creationId xmlns:p14="http://schemas.microsoft.com/office/powerpoint/2010/main" val="15982570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par>
                                <p:cTn id="8" presetID="10" presetClass="entr" presetSubtype="0" fill="hold"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fade">
                                      <p:cBhvr>
                                        <p:cTn id="10" dur="500"/>
                                        <p:tgtEl>
                                          <p:spTgt spid="5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9"/>
                                        </p:tgtEl>
                                        <p:attrNameLst>
                                          <p:attrName>style.visibility</p:attrName>
                                        </p:attrNameLst>
                                      </p:cBhvr>
                                      <p:to>
                                        <p:strVal val="visible"/>
                                      </p:to>
                                    </p:set>
                                    <p:animEffect transition="in" filter="fade">
                                      <p:cBhvr>
                                        <p:cTn id="13" dur="500"/>
                                        <p:tgtEl>
                                          <p:spTgt spid="69"/>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nodeType="withEffect">
                                  <p:stCondLst>
                                    <p:cond delay="0"/>
                                  </p:stCondLst>
                                  <p:childTnLst>
                                    <p:set>
                                      <p:cBhvr>
                                        <p:cTn id="33" dur="1" fill="hold">
                                          <p:stCondLst>
                                            <p:cond delay="0"/>
                                          </p:stCondLst>
                                        </p:cTn>
                                        <p:tgtEl>
                                          <p:spTgt spid="68"/>
                                        </p:tgtEl>
                                        <p:attrNameLst>
                                          <p:attrName>style.visibility</p:attrName>
                                        </p:attrNameLst>
                                      </p:cBhvr>
                                      <p:to>
                                        <p:strVal val="visible"/>
                                      </p:to>
                                    </p:set>
                                    <p:animEffect transition="in" filter="fade">
                                      <p:cBhvr>
                                        <p:cTn id="34" dur="500"/>
                                        <p:tgtEl>
                                          <p:spTgt spid="6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69" grpId="0" animBg="1"/>
      <p:bldP spid="7" grpId="0"/>
      <p:bldP spid="17" grpId="0" animBg="1"/>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D95E57-0D19-BCE8-3461-CC4E10B83A6A}"/>
            </a:ext>
          </a:extLst>
        </p:cNvPr>
        <p:cNvGrpSpPr/>
        <p:nvPr/>
      </p:nvGrpSpPr>
      <p:grpSpPr>
        <a:xfrm>
          <a:off x="0" y="0"/>
          <a:ext cx="0" cy="0"/>
          <a:chOff x="0" y="0"/>
          <a:chExt cx="0" cy="0"/>
        </a:xfrm>
      </p:grpSpPr>
      <p:pic>
        <p:nvPicPr>
          <p:cNvPr id="72" name="Graphic 5">
            <a:extLst>
              <a:ext uri="{FF2B5EF4-FFF2-40B4-BE49-F238E27FC236}">
                <a16:creationId xmlns:a16="http://schemas.microsoft.com/office/drawing/2014/main" id="{74FA7974-BA8E-6802-7F94-A4D5E60E6A9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29541" y="1008407"/>
            <a:ext cx="4132917" cy="4764505"/>
          </a:xfrm>
          <a:prstGeom prst="rect">
            <a:avLst/>
          </a:prstGeom>
        </p:spPr>
      </p:pic>
      <p:pic>
        <p:nvPicPr>
          <p:cNvPr id="8" name="Immagine 7" descr="Immagine che contiene testo, edificio, casa, cielo&#10;&#10;Il contenuto generato dall'IA potrebbe non essere corretto.">
            <a:extLst>
              <a:ext uri="{FF2B5EF4-FFF2-40B4-BE49-F238E27FC236}">
                <a16:creationId xmlns:a16="http://schemas.microsoft.com/office/drawing/2014/main" id="{9CAB7AFE-891B-26EF-6191-CB1636B85554}"/>
              </a:ext>
            </a:extLst>
          </p:cNvPr>
          <p:cNvPicPr>
            <a:picLocks noChangeAspect="1"/>
          </p:cNvPicPr>
          <p:nvPr/>
        </p:nvPicPr>
        <p:blipFill>
          <a:blip r:embed="rId5">
            <a:extLst>
              <a:ext uri="{28A0092B-C50C-407E-A947-70E740481C1C}">
                <a14:useLocalDpi xmlns:a14="http://schemas.microsoft.com/office/drawing/2010/main" val="0"/>
              </a:ext>
            </a:extLst>
          </a:blip>
          <a:srcRect l="1815" t="4613" r="23777" b="74293"/>
          <a:stretch>
            <a:fillRect/>
          </a:stretch>
        </p:blipFill>
        <p:spPr>
          <a:xfrm>
            <a:off x="83284" y="71145"/>
            <a:ext cx="2534425" cy="376006"/>
          </a:xfrm>
          <a:prstGeom prst="rect">
            <a:avLst/>
          </a:prstGeom>
        </p:spPr>
      </p:pic>
      <p:cxnSp>
        <p:nvCxnSpPr>
          <p:cNvPr id="36" name="Connettore diritto 35">
            <a:extLst>
              <a:ext uri="{FF2B5EF4-FFF2-40B4-BE49-F238E27FC236}">
                <a16:creationId xmlns:a16="http://schemas.microsoft.com/office/drawing/2014/main" id="{9207C703-4C4E-20AC-5FE1-14CCD64D7F64}"/>
              </a:ext>
            </a:extLst>
          </p:cNvPr>
          <p:cNvCxnSpPr/>
          <p:nvPr/>
        </p:nvCxnSpPr>
        <p:spPr>
          <a:xfrm>
            <a:off x="-1" y="520571"/>
            <a:ext cx="12192000" cy="0"/>
          </a:xfrm>
          <a:prstGeom prst="line">
            <a:avLst/>
          </a:prstGeom>
          <a:ln w="57150">
            <a:solidFill>
              <a:srgbClr val="008DA4"/>
            </a:solidFill>
          </a:ln>
        </p:spPr>
        <p:style>
          <a:lnRef idx="2">
            <a:schemeClr val="accent1"/>
          </a:lnRef>
          <a:fillRef idx="0">
            <a:schemeClr val="accent1"/>
          </a:fillRef>
          <a:effectRef idx="1">
            <a:schemeClr val="accent1"/>
          </a:effectRef>
          <a:fontRef idx="minor">
            <a:schemeClr val="tx1"/>
          </a:fontRef>
        </p:style>
      </p:cxnSp>
      <p:pic>
        <p:nvPicPr>
          <p:cNvPr id="44" name="Graphic 16">
            <a:extLst>
              <a:ext uri="{FF2B5EF4-FFF2-40B4-BE49-F238E27FC236}">
                <a16:creationId xmlns:a16="http://schemas.microsoft.com/office/drawing/2014/main" id="{AF641F07-E70F-C4D3-5CD3-5B269BFBD02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5946897"/>
            <a:ext cx="12192000" cy="898014"/>
          </a:xfrm>
          <a:prstGeom prst="rect">
            <a:avLst/>
          </a:prstGeom>
        </p:spPr>
      </p:pic>
      <p:pic>
        <p:nvPicPr>
          <p:cNvPr id="46" name="Picture 12" descr="Logo&#10;&#10;Description automatically generated">
            <a:extLst>
              <a:ext uri="{FF2B5EF4-FFF2-40B4-BE49-F238E27FC236}">
                <a16:creationId xmlns:a16="http://schemas.microsoft.com/office/drawing/2014/main" id="{35AA740E-3BCD-B86C-067D-C3D0D28BB54A}"/>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221989" y="6218438"/>
            <a:ext cx="1887294" cy="486003"/>
          </a:xfrm>
          <a:prstGeom prst="rect">
            <a:avLst/>
          </a:prstGeom>
        </p:spPr>
      </p:pic>
      <p:pic>
        <p:nvPicPr>
          <p:cNvPr id="47" name="Picture 13" descr="Logo&#10;&#10;Description automatically generated">
            <a:extLst>
              <a:ext uri="{FF2B5EF4-FFF2-40B4-BE49-F238E27FC236}">
                <a16:creationId xmlns:a16="http://schemas.microsoft.com/office/drawing/2014/main" id="{5ED02301-2D0F-1187-835C-80733DA23EA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07816" y="6232783"/>
            <a:ext cx="1472737" cy="486003"/>
          </a:xfrm>
          <a:prstGeom prst="rect">
            <a:avLst/>
          </a:prstGeom>
        </p:spPr>
      </p:pic>
      <p:pic>
        <p:nvPicPr>
          <p:cNvPr id="55" name="Graphic 14">
            <a:extLst>
              <a:ext uri="{FF2B5EF4-FFF2-40B4-BE49-F238E27FC236}">
                <a16:creationId xmlns:a16="http://schemas.microsoft.com/office/drawing/2014/main" id="{D1333587-34E6-3036-E5F0-396AE7AE8B1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00511" y="6186653"/>
            <a:ext cx="892646" cy="607292"/>
          </a:xfrm>
          <a:prstGeom prst="rect">
            <a:avLst/>
          </a:prstGeom>
        </p:spPr>
      </p:pic>
      <p:sp>
        <p:nvSpPr>
          <p:cNvPr id="56" name="TextBox 15">
            <a:extLst>
              <a:ext uri="{FF2B5EF4-FFF2-40B4-BE49-F238E27FC236}">
                <a16:creationId xmlns:a16="http://schemas.microsoft.com/office/drawing/2014/main" id="{DE92F079-C7C4-7C2C-E664-40D8DB34762D}"/>
              </a:ext>
            </a:extLst>
          </p:cNvPr>
          <p:cNvSpPr txBox="1"/>
          <p:nvPr/>
        </p:nvSpPr>
        <p:spPr>
          <a:xfrm>
            <a:off x="1277659" y="6197976"/>
            <a:ext cx="188729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PRIMA programme is supported under Horizon 2020, the European Union’s Framework Programme for Research and Innovation</a:t>
            </a:r>
            <a:r>
              <a:rPr kumimoji="0" lang="it-IT"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7" name="Picture 2" descr="logo-unipr-square - Cipack">
            <a:extLst>
              <a:ext uri="{FF2B5EF4-FFF2-40B4-BE49-F238E27FC236}">
                <a16:creationId xmlns:a16="http://schemas.microsoft.com/office/drawing/2014/main" id="{C4EDF290-CEF5-DF25-49F4-AF09EF39440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41969" y="6002150"/>
            <a:ext cx="890030" cy="890030"/>
          </a:xfrm>
          <a:prstGeom prst="rect">
            <a:avLst/>
          </a:prstGeom>
          <a:noFill/>
          <a:extLst>
            <a:ext uri="{909E8E84-426E-40DD-AFC4-6F175D3DCCD1}">
              <a14:hiddenFill xmlns:a14="http://schemas.microsoft.com/office/drawing/2010/main">
                <a:solidFill>
                  <a:srgbClr val="FFFFFF"/>
                </a:solidFill>
              </a14:hiddenFill>
            </a:ext>
          </a:extLst>
        </p:spPr>
      </p:pic>
      <p:pic>
        <p:nvPicPr>
          <p:cNvPr id="58" name="Immagine 57" descr="Immagine che contiene testo, Carattere, pianta, design&#10;&#10;Descrizione generata automaticamente">
            <a:extLst>
              <a:ext uri="{FF2B5EF4-FFF2-40B4-BE49-F238E27FC236}">
                <a16:creationId xmlns:a16="http://schemas.microsoft.com/office/drawing/2014/main" id="{99B76AD0-7FCA-0274-5B66-4EE7EFF71CEC}"/>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62458" y="6140598"/>
            <a:ext cx="890030" cy="642161"/>
          </a:xfrm>
          <a:prstGeom prst="rect">
            <a:avLst/>
          </a:prstGeom>
        </p:spPr>
      </p:pic>
      <p:sp>
        <p:nvSpPr>
          <p:cNvPr id="3" name="CasellaDiTesto 2">
            <a:extLst>
              <a:ext uri="{FF2B5EF4-FFF2-40B4-BE49-F238E27FC236}">
                <a16:creationId xmlns:a16="http://schemas.microsoft.com/office/drawing/2014/main" id="{8920A7E6-B1E2-1788-3DAD-CE0A214F2E8B}"/>
              </a:ext>
            </a:extLst>
          </p:cNvPr>
          <p:cNvSpPr txBox="1"/>
          <p:nvPr/>
        </p:nvSpPr>
        <p:spPr>
          <a:xfrm>
            <a:off x="115827" y="629096"/>
            <a:ext cx="3287724" cy="442674"/>
          </a:xfrm>
          <a:custGeom>
            <a:avLst/>
            <a:gdLst>
              <a:gd name="connsiteX0" fmla="*/ 0 w 3287724"/>
              <a:gd name="connsiteY0" fmla="*/ 73780 h 442674"/>
              <a:gd name="connsiteX1" fmla="*/ 73780 w 3287724"/>
              <a:gd name="connsiteY1" fmla="*/ 0 h 442674"/>
              <a:gd name="connsiteX2" fmla="*/ 3213944 w 3287724"/>
              <a:gd name="connsiteY2" fmla="*/ 0 h 442674"/>
              <a:gd name="connsiteX3" fmla="*/ 3287724 w 3287724"/>
              <a:gd name="connsiteY3" fmla="*/ 73780 h 442674"/>
              <a:gd name="connsiteX4" fmla="*/ 3287724 w 3287724"/>
              <a:gd name="connsiteY4" fmla="*/ 368894 h 442674"/>
              <a:gd name="connsiteX5" fmla="*/ 3213944 w 3287724"/>
              <a:gd name="connsiteY5" fmla="*/ 442674 h 442674"/>
              <a:gd name="connsiteX6" fmla="*/ 73780 w 3287724"/>
              <a:gd name="connsiteY6" fmla="*/ 442674 h 442674"/>
              <a:gd name="connsiteX7" fmla="*/ 0 w 3287724"/>
              <a:gd name="connsiteY7" fmla="*/ 368894 h 442674"/>
              <a:gd name="connsiteX8" fmla="*/ 0 w 3287724"/>
              <a:gd name="connsiteY8" fmla="*/ 73780 h 442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87724" h="442674" fill="none" extrusionOk="0">
                <a:moveTo>
                  <a:pt x="0" y="73780"/>
                </a:moveTo>
                <a:cubicBezTo>
                  <a:pt x="1454" y="26274"/>
                  <a:pt x="37373" y="6213"/>
                  <a:pt x="73780" y="0"/>
                </a:cubicBezTo>
                <a:cubicBezTo>
                  <a:pt x="743441" y="45206"/>
                  <a:pt x="1667105" y="-101492"/>
                  <a:pt x="3213944" y="0"/>
                </a:cubicBezTo>
                <a:cubicBezTo>
                  <a:pt x="3257822" y="-4774"/>
                  <a:pt x="3282712" y="31070"/>
                  <a:pt x="3287724" y="73780"/>
                </a:cubicBezTo>
                <a:cubicBezTo>
                  <a:pt x="3302449" y="187785"/>
                  <a:pt x="3297252" y="294749"/>
                  <a:pt x="3287724" y="368894"/>
                </a:cubicBezTo>
                <a:cubicBezTo>
                  <a:pt x="3286562" y="414536"/>
                  <a:pt x="3258758" y="436247"/>
                  <a:pt x="3213944" y="442674"/>
                </a:cubicBezTo>
                <a:cubicBezTo>
                  <a:pt x="2737970" y="532242"/>
                  <a:pt x="759369" y="383743"/>
                  <a:pt x="73780" y="442674"/>
                </a:cubicBezTo>
                <a:cubicBezTo>
                  <a:pt x="27165" y="441312"/>
                  <a:pt x="3496" y="410897"/>
                  <a:pt x="0" y="368894"/>
                </a:cubicBezTo>
                <a:cubicBezTo>
                  <a:pt x="17653" y="331807"/>
                  <a:pt x="12783" y="202613"/>
                  <a:pt x="0" y="73780"/>
                </a:cubicBezTo>
                <a:close/>
              </a:path>
              <a:path w="3287724" h="442674" stroke="0" extrusionOk="0">
                <a:moveTo>
                  <a:pt x="0" y="73780"/>
                </a:moveTo>
                <a:cubicBezTo>
                  <a:pt x="1998" y="32265"/>
                  <a:pt x="32150" y="-7571"/>
                  <a:pt x="73780" y="0"/>
                </a:cubicBezTo>
                <a:cubicBezTo>
                  <a:pt x="1564183" y="-140314"/>
                  <a:pt x="2704724" y="72494"/>
                  <a:pt x="3213944" y="0"/>
                </a:cubicBezTo>
                <a:cubicBezTo>
                  <a:pt x="3255167" y="450"/>
                  <a:pt x="3286614" y="33577"/>
                  <a:pt x="3287724" y="73780"/>
                </a:cubicBezTo>
                <a:cubicBezTo>
                  <a:pt x="3313612" y="163505"/>
                  <a:pt x="3282718" y="224510"/>
                  <a:pt x="3287724" y="368894"/>
                </a:cubicBezTo>
                <a:cubicBezTo>
                  <a:pt x="3284948" y="410885"/>
                  <a:pt x="3247929" y="446781"/>
                  <a:pt x="3213944" y="442674"/>
                </a:cubicBezTo>
                <a:cubicBezTo>
                  <a:pt x="2664018" y="566283"/>
                  <a:pt x="1579782" y="293768"/>
                  <a:pt x="73780" y="442674"/>
                </a:cubicBezTo>
                <a:cubicBezTo>
                  <a:pt x="33150" y="443798"/>
                  <a:pt x="-4914" y="413324"/>
                  <a:pt x="0" y="368894"/>
                </a:cubicBezTo>
                <a:cubicBezTo>
                  <a:pt x="7812" y="302807"/>
                  <a:pt x="5852" y="116420"/>
                  <a:pt x="0" y="73780"/>
                </a:cubicBezTo>
                <a:close/>
              </a:path>
            </a:pathLst>
          </a:custGeom>
          <a:solidFill>
            <a:srgbClr val="FFC000"/>
          </a:solidFill>
          <a:ln>
            <a:noFill/>
            <a:extLst>
              <a:ext uri="{C807C97D-BFC1-408E-A445-0C87EB9F89A2}">
                <ask:lineSketchStyleProps xmlns:ask="http://schemas.microsoft.com/office/drawing/2018/sketchyshapes" sd="2448976505">
                  <a:prstGeom prst="round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6600">
                  <a:solidFill>
                    <a:srgbClr val="ED7D31">
                      <a:lumMod val="50000"/>
                    </a:srgbClr>
                  </a:solidFill>
                  <a:prstDash val="solid"/>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Yellow lentils </a:t>
            </a:r>
            <a:r>
              <a:rPr kumimoji="0" lang="en-US" sz="2000" b="1" i="0" u="none" strike="noStrike" kern="1200" cap="none" spc="0" normalizeH="0" noProof="0" dirty="0">
                <a:ln w="6600">
                  <a:solidFill>
                    <a:srgbClr val="ED7D31">
                      <a:lumMod val="50000"/>
                    </a:srgbClr>
                  </a:solidFill>
                  <a:prstDash val="solid"/>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2000" b="1" i="0" u="none" strike="noStrike" kern="1200" cap="none" spc="0" normalizeH="0" baseline="0" noProof="0" dirty="0">
                <a:ln w="6600">
                  <a:solidFill>
                    <a:srgbClr val="ED7D31">
                      <a:lumMod val="50000"/>
                    </a:srgbClr>
                  </a:solidFill>
                  <a:prstDash val="solid"/>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a:t>
            </a:r>
            <a:r>
              <a:rPr kumimoji="0" lang="en-US" sz="2000" b="1" i="1" u="none" strike="noStrike" kern="1200" cap="none" spc="0" normalizeH="0" baseline="0" noProof="0" dirty="0">
                <a:ln w="6600">
                  <a:solidFill>
                    <a:srgbClr val="ED7D31">
                      <a:lumMod val="50000"/>
                    </a:srgbClr>
                  </a:solidFill>
                  <a:prstDash val="solid"/>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Lens culinaris</a:t>
            </a:r>
            <a:r>
              <a:rPr kumimoji="0" lang="en-US" sz="2000" b="1" i="0" u="none" strike="noStrike" kern="1200" cap="none" spc="0" normalizeH="0" baseline="0" noProof="0" dirty="0">
                <a:ln w="6600">
                  <a:solidFill>
                    <a:srgbClr val="ED7D31">
                      <a:lumMod val="50000"/>
                    </a:srgbClr>
                  </a:solidFill>
                  <a:prstDash val="solid"/>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a:t>
            </a:r>
          </a:p>
        </p:txBody>
      </p:sp>
      <p:pic>
        <p:nvPicPr>
          <p:cNvPr id="4" name="Picture 6" descr="One ">
            <a:extLst>
              <a:ext uri="{FF2B5EF4-FFF2-40B4-BE49-F238E27FC236}">
                <a16:creationId xmlns:a16="http://schemas.microsoft.com/office/drawing/2014/main" id="{3992F291-1299-C52D-FDA3-28A014D972B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014" y="1145191"/>
            <a:ext cx="698400" cy="698400"/>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2ADCF618-A776-F3D5-ADF3-CE3A03697266}"/>
              </a:ext>
            </a:extLst>
          </p:cNvPr>
          <p:cNvSpPr txBox="1"/>
          <p:nvPr/>
        </p:nvSpPr>
        <p:spPr>
          <a:xfrm>
            <a:off x="523772" y="1207409"/>
            <a:ext cx="2879779" cy="461665"/>
          </a:xfrm>
          <a:prstGeom prst="rect">
            <a:avLst/>
          </a:prstGeom>
          <a:noFill/>
        </p:spPr>
        <p:txBody>
          <a:bodyPr wrap="square" rtlCol="0">
            <a:spAutoFit/>
          </a:bodyPr>
          <a:lstStyle/>
          <a:p>
            <a:pPr algn="ctr"/>
            <a:r>
              <a:rPr lang="it-IT" sz="2400" b="1" dirty="0"/>
              <a:t>Alternative proteins</a:t>
            </a:r>
          </a:p>
        </p:txBody>
      </p:sp>
      <p:pic>
        <p:nvPicPr>
          <p:cNvPr id="6" name="Afbeelding 4" descr="Afbeelding met Frisdrank, fles, water, vloeistof&#10;&#10;Door AI gegenereerde inhoud is mogelijk onjuist.">
            <a:extLst>
              <a:ext uri="{FF2B5EF4-FFF2-40B4-BE49-F238E27FC236}">
                <a16:creationId xmlns:a16="http://schemas.microsoft.com/office/drawing/2014/main" id="{155F388C-DCA2-12DB-74EF-115D5308C430}"/>
              </a:ext>
            </a:extLst>
          </p:cNvPr>
          <p:cNvPicPr>
            <a:picLocks noChangeAspect="1"/>
          </p:cNvPicPr>
          <p:nvPr/>
        </p:nvPicPr>
        <p:blipFill>
          <a:blip r:embed="rId15"/>
          <a:srcRect l="8259" b="4045"/>
          <a:stretch>
            <a:fillRect/>
          </a:stretch>
        </p:blipFill>
        <p:spPr>
          <a:xfrm>
            <a:off x="4231188" y="1936383"/>
            <a:ext cx="1731420" cy="3560170"/>
          </a:xfrm>
          <a:prstGeom prst="rect">
            <a:avLst/>
          </a:prstGeom>
        </p:spPr>
      </p:pic>
      <p:pic>
        <p:nvPicPr>
          <p:cNvPr id="7" name="Afbeelding 4" descr="Afbeelding met schermopname, zwart, zwart-wit, Zwart-witfotografie&#10;&#10;Door AI gegenereerde inhoud is mogelijk onjuist.">
            <a:extLst>
              <a:ext uri="{FF2B5EF4-FFF2-40B4-BE49-F238E27FC236}">
                <a16:creationId xmlns:a16="http://schemas.microsoft.com/office/drawing/2014/main" id="{BC9EABF5-D49E-ED9A-0904-DA27BED881EB}"/>
              </a:ext>
            </a:extLst>
          </p:cNvPr>
          <p:cNvPicPr>
            <a:picLocks noChangeAspect="1"/>
          </p:cNvPicPr>
          <p:nvPr/>
        </p:nvPicPr>
        <p:blipFill>
          <a:blip r:embed="rId16"/>
          <a:srcRect b="4830"/>
          <a:stretch>
            <a:fillRect/>
          </a:stretch>
        </p:blipFill>
        <p:spPr>
          <a:xfrm>
            <a:off x="6835702" y="1936383"/>
            <a:ext cx="1755488" cy="3560170"/>
          </a:xfrm>
          <a:prstGeom prst="rect">
            <a:avLst/>
          </a:prstGeom>
        </p:spPr>
      </p:pic>
      <p:pic>
        <p:nvPicPr>
          <p:cNvPr id="2" name="Immagine 1" descr="Immagine che contiene cibo, Cereale, mais, seme&#10;&#10;Il contenuto generato dall'IA potrebbe non essere corretto.">
            <a:extLst>
              <a:ext uri="{FF2B5EF4-FFF2-40B4-BE49-F238E27FC236}">
                <a16:creationId xmlns:a16="http://schemas.microsoft.com/office/drawing/2014/main" id="{66A6D06D-3552-43E9-7FC0-314ED5AF7A5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434565" y="635380"/>
            <a:ext cx="884663" cy="464448"/>
          </a:xfrm>
          <a:prstGeom prst="ellipse">
            <a:avLst/>
          </a:prstGeom>
          <a:ln>
            <a:solidFill>
              <a:schemeClr val="tx1"/>
            </a:solidFill>
          </a:ln>
        </p:spPr>
      </p:pic>
      <p:sp>
        <p:nvSpPr>
          <p:cNvPr id="9" name="CasellaDiTesto 8">
            <a:extLst>
              <a:ext uri="{FF2B5EF4-FFF2-40B4-BE49-F238E27FC236}">
                <a16:creationId xmlns:a16="http://schemas.microsoft.com/office/drawing/2014/main" id="{DEF0F3AD-385A-98CB-2F92-50E1AACA649A}"/>
              </a:ext>
            </a:extLst>
          </p:cNvPr>
          <p:cNvSpPr txBox="1"/>
          <p:nvPr/>
        </p:nvSpPr>
        <p:spPr>
          <a:xfrm>
            <a:off x="4303409" y="1628605"/>
            <a:ext cx="338554" cy="307777"/>
          </a:xfrm>
          <a:prstGeom prst="rect">
            <a:avLst/>
          </a:prstGeom>
          <a:noFill/>
        </p:spPr>
        <p:txBody>
          <a:bodyPr wrap="none" rtlCol="0">
            <a:spAutoFit/>
          </a:bodyPr>
          <a:lstStyle/>
          <a:p>
            <a:r>
              <a:rPr lang="it-IT" sz="1400" dirty="0"/>
              <a:t>M</a:t>
            </a:r>
          </a:p>
        </p:txBody>
      </p:sp>
      <p:sp>
        <p:nvSpPr>
          <p:cNvPr id="10" name="CasellaDiTesto 9">
            <a:extLst>
              <a:ext uri="{FF2B5EF4-FFF2-40B4-BE49-F238E27FC236}">
                <a16:creationId xmlns:a16="http://schemas.microsoft.com/office/drawing/2014/main" id="{7265F23B-D6FB-A276-97AF-6C3A21F49791}"/>
              </a:ext>
            </a:extLst>
          </p:cNvPr>
          <p:cNvSpPr txBox="1"/>
          <p:nvPr/>
        </p:nvSpPr>
        <p:spPr>
          <a:xfrm>
            <a:off x="5238983" y="1628605"/>
            <a:ext cx="449162" cy="307777"/>
          </a:xfrm>
          <a:prstGeom prst="rect">
            <a:avLst/>
          </a:prstGeom>
          <a:noFill/>
        </p:spPr>
        <p:txBody>
          <a:bodyPr wrap="none" rtlCol="0">
            <a:spAutoFit/>
          </a:bodyPr>
          <a:lstStyle/>
          <a:p>
            <a:r>
              <a:rPr lang="it-IT" sz="1400" dirty="0"/>
              <a:t>YLP</a:t>
            </a:r>
          </a:p>
        </p:txBody>
      </p:sp>
      <p:sp>
        <p:nvSpPr>
          <p:cNvPr id="11" name="CasellaDiTesto 10">
            <a:extLst>
              <a:ext uri="{FF2B5EF4-FFF2-40B4-BE49-F238E27FC236}">
                <a16:creationId xmlns:a16="http://schemas.microsoft.com/office/drawing/2014/main" id="{501A0F58-B14E-F6DE-2AA1-FB357BCCB8D3}"/>
              </a:ext>
            </a:extLst>
          </p:cNvPr>
          <p:cNvSpPr txBox="1"/>
          <p:nvPr/>
        </p:nvSpPr>
        <p:spPr>
          <a:xfrm>
            <a:off x="4672334" y="1630484"/>
            <a:ext cx="453970" cy="307777"/>
          </a:xfrm>
          <a:prstGeom prst="rect">
            <a:avLst/>
          </a:prstGeom>
          <a:noFill/>
        </p:spPr>
        <p:txBody>
          <a:bodyPr wrap="none" rtlCol="0">
            <a:spAutoFit/>
          </a:bodyPr>
          <a:lstStyle/>
          <a:p>
            <a:r>
              <a:rPr lang="it-IT" sz="1400" dirty="0"/>
              <a:t>YLR</a:t>
            </a:r>
          </a:p>
        </p:txBody>
      </p:sp>
      <p:sp>
        <p:nvSpPr>
          <p:cNvPr id="12" name="Tekstvak 10">
            <a:extLst>
              <a:ext uri="{FF2B5EF4-FFF2-40B4-BE49-F238E27FC236}">
                <a16:creationId xmlns:a16="http://schemas.microsoft.com/office/drawing/2014/main" id="{95474AF4-843A-C148-C0E0-F46F21FF3957}"/>
              </a:ext>
            </a:extLst>
          </p:cNvPr>
          <p:cNvSpPr txBox="1"/>
          <p:nvPr/>
        </p:nvSpPr>
        <p:spPr>
          <a:xfrm>
            <a:off x="3537726" y="2089051"/>
            <a:ext cx="779044" cy="276999"/>
          </a:xfrm>
          <a:prstGeom prst="rect">
            <a:avLst/>
          </a:prstGeom>
          <a:noFill/>
        </p:spPr>
        <p:txBody>
          <a:bodyPr wrap="square" rtlCol="0">
            <a:spAutoFit/>
          </a:bodyPr>
          <a:lstStyle/>
          <a:p>
            <a:pPr algn="ctr"/>
            <a:r>
              <a:rPr lang="nl-BE" sz="1200" dirty="0"/>
              <a:t>250 kDa</a:t>
            </a:r>
          </a:p>
        </p:txBody>
      </p:sp>
      <p:sp>
        <p:nvSpPr>
          <p:cNvPr id="13" name="Tekstvak 10">
            <a:extLst>
              <a:ext uri="{FF2B5EF4-FFF2-40B4-BE49-F238E27FC236}">
                <a16:creationId xmlns:a16="http://schemas.microsoft.com/office/drawing/2014/main" id="{B82A5FAB-6631-E6E6-7400-839879FA4D8E}"/>
              </a:ext>
            </a:extLst>
          </p:cNvPr>
          <p:cNvSpPr txBox="1"/>
          <p:nvPr/>
        </p:nvSpPr>
        <p:spPr>
          <a:xfrm>
            <a:off x="3537726" y="2274256"/>
            <a:ext cx="779044" cy="276999"/>
          </a:xfrm>
          <a:prstGeom prst="rect">
            <a:avLst/>
          </a:prstGeom>
          <a:noFill/>
        </p:spPr>
        <p:txBody>
          <a:bodyPr wrap="square" rtlCol="0">
            <a:spAutoFit/>
          </a:bodyPr>
          <a:lstStyle/>
          <a:p>
            <a:pPr algn="ctr"/>
            <a:r>
              <a:rPr lang="nl-BE" sz="1200" dirty="0"/>
              <a:t>150 kDa</a:t>
            </a:r>
          </a:p>
        </p:txBody>
      </p:sp>
      <p:sp>
        <p:nvSpPr>
          <p:cNvPr id="14" name="Tekstvak 10">
            <a:extLst>
              <a:ext uri="{FF2B5EF4-FFF2-40B4-BE49-F238E27FC236}">
                <a16:creationId xmlns:a16="http://schemas.microsoft.com/office/drawing/2014/main" id="{5B31F452-F4DB-B4FF-0BCE-4920D16664AE}"/>
              </a:ext>
            </a:extLst>
          </p:cNvPr>
          <p:cNvSpPr txBox="1"/>
          <p:nvPr/>
        </p:nvSpPr>
        <p:spPr>
          <a:xfrm>
            <a:off x="3535057" y="2530129"/>
            <a:ext cx="779044" cy="276999"/>
          </a:xfrm>
          <a:prstGeom prst="rect">
            <a:avLst/>
          </a:prstGeom>
          <a:noFill/>
        </p:spPr>
        <p:txBody>
          <a:bodyPr wrap="square" rtlCol="0">
            <a:spAutoFit/>
          </a:bodyPr>
          <a:lstStyle/>
          <a:p>
            <a:pPr algn="ctr"/>
            <a:r>
              <a:rPr lang="nl-BE" sz="1200" dirty="0"/>
              <a:t>100 kDa</a:t>
            </a:r>
          </a:p>
        </p:txBody>
      </p:sp>
      <p:sp>
        <p:nvSpPr>
          <p:cNvPr id="15" name="Tekstvak 10">
            <a:extLst>
              <a:ext uri="{FF2B5EF4-FFF2-40B4-BE49-F238E27FC236}">
                <a16:creationId xmlns:a16="http://schemas.microsoft.com/office/drawing/2014/main" id="{5F244FBB-0CB0-5F66-52D7-513F1692778F}"/>
              </a:ext>
            </a:extLst>
          </p:cNvPr>
          <p:cNvSpPr txBox="1"/>
          <p:nvPr/>
        </p:nvSpPr>
        <p:spPr>
          <a:xfrm>
            <a:off x="3556195" y="2766840"/>
            <a:ext cx="779044" cy="276999"/>
          </a:xfrm>
          <a:prstGeom prst="rect">
            <a:avLst/>
          </a:prstGeom>
          <a:noFill/>
        </p:spPr>
        <p:txBody>
          <a:bodyPr wrap="square" rtlCol="0">
            <a:spAutoFit/>
          </a:bodyPr>
          <a:lstStyle/>
          <a:p>
            <a:pPr algn="ctr"/>
            <a:r>
              <a:rPr lang="nl-BE" sz="1200" dirty="0"/>
              <a:t>75 kDa</a:t>
            </a:r>
          </a:p>
        </p:txBody>
      </p:sp>
      <p:sp>
        <p:nvSpPr>
          <p:cNvPr id="16" name="Tekstvak 10">
            <a:extLst>
              <a:ext uri="{FF2B5EF4-FFF2-40B4-BE49-F238E27FC236}">
                <a16:creationId xmlns:a16="http://schemas.microsoft.com/office/drawing/2014/main" id="{96D46409-23C0-ECEF-497C-A1197D0A8045}"/>
              </a:ext>
            </a:extLst>
          </p:cNvPr>
          <p:cNvSpPr txBox="1"/>
          <p:nvPr/>
        </p:nvSpPr>
        <p:spPr>
          <a:xfrm>
            <a:off x="3583491" y="3163281"/>
            <a:ext cx="779044" cy="276999"/>
          </a:xfrm>
          <a:prstGeom prst="rect">
            <a:avLst/>
          </a:prstGeom>
          <a:noFill/>
        </p:spPr>
        <p:txBody>
          <a:bodyPr wrap="square" rtlCol="0">
            <a:spAutoFit/>
          </a:bodyPr>
          <a:lstStyle/>
          <a:p>
            <a:pPr algn="ctr"/>
            <a:r>
              <a:rPr lang="nl-BE" sz="1200" dirty="0"/>
              <a:t>50 kDa</a:t>
            </a:r>
          </a:p>
        </p:txBody>
      </p:sp>
      <p:sp>
        <p:nvSpPr>
          <p:cNvPr id="17" name="Tekstvak 10">
            <a:extLst>
              <a:ext uri="{FF2B5EF4-FFF2-40B4-BE49-F238E27FC236}">
                <a16:creationId xmlns:a16="http://schemas.microsoft.com/office/drawing/2014/main" id="{9344660A-657E-2923-91D0-590690750DC5}"/>
              </a:ext>
            </a:extLst>
          </p:cNvPr>
          <p:cNvSpPr txBox="1"/>
          <p:nvPr/>
        </p:nvSpPr>
        <p:spPr>
          <a:xfrm>
            <a:off x="3580499" y="3461617"/>
            <a:ext cx="779044" cy="276999"/>
          </a:xfrm>
          <a:prstGeom prst="rect">
            <a:avLst/>
          </a:prstGeom>
          <a:noFill/>
        </p:spPr>
        <p:txBody>
          <a:bodyPr wrap="square" rtlCol="0">
            <a:spAutoFit/>
          </a:bodyPr>
          <a:lstStyle/>
          <a:p>
            <a:pPr algn="ctr"/>
            <a:r>
              <a:rPr lang="nl-BE" sz="1200" dirty="0"/>
              <a:t>37 kDa</a:t>
            </a:r>
          </a:p>
        </p:txBody>
      </p:sp>
      <p:sp>
        <p:nvSpPr>
          <p:cNvPr id="18" name="Tekstvak 10">
            <a:extLst>
              <a:ext uri="{FF2B5EF4-FFF2-40B4-BE49-F238E27FC236}">
                <a16:creationId xmlns:a16="http://schemas.microsoft.com/office/drawing/2014/main" id="{D6F5CA6C-5CDE-0212-DDEE-C6501D3920DA}"/>
              </a:ext>
            </a:extLst>
          </p:cNvPr>
          <p:cNvSpPr txBox="1"/>
          <p:nvPr/>
        </p:nvSpPr>
        <p:spPr>
          <a:xfrm>
            <a:off x="3582587" y="3967200"/>
            <a:ext cx="779044" cy="276999"/>
          </a:xfrm>
          <a:prstGeom prst="rect">
            <a:avLst/>
          </a:prstGeom>
          <a:noFill/>
        </p:spPr>
        <p:txBody>
          <a:bodyPr wrap="square" rtlCol="0">
            <a:spAutoFit/>
          </a:bodyPr>
          <a:lstStyle/>
          <a:p>
            <a:pPr algn="ctr"/>
            <a:r>
              <a:rPr lang="nl-BE" sz="1200" dirty="0"/>
              <a:t>25 kDa</a:t>
            </a:r>
          </a:p>
        </p:txBody>
      </p:sp>
      <p:sp>
        <p:nvSpPr>
          <p:cNvPr id="19" name="Tekstvak 10">
            <a:extLst>
              <a:ext uri="{FF2B5EF4-FFF2-40B4-BE49-F238E27FC236}">
                <a16:creationId xmlns:a16="http://schemas.microsoft.com/office/drawing/2014/main" id="{9E574FAF-DD74-C39D-88E8-A90663333A21}"/>
              </a:ext>
            </a:extLst>
          </p:cNvPr>
          <p:cNvSpPr txBox="1"/>
          <p:nvPr/>
        </p:nvSpPr>
        <p:spPr>
          <a:xfrm>
            <a:off x="3580729" y="4197086"/>
            <a:ext cx="779044" cy="276999"/>
          </a:xfrm>
          <a:prstGeom prst="rect">
            <a:avLst/>
          </a:prstGeom>
          <a:noFill/>
        </p:spPr>
        <p:txBody>
          <a:bodyPr wrap="square" rtlCol="0">
            <a:spAutoFit/>
          </a:bodyPr>
          <a:lstStyle/>
          <a:p>
            <a:pPr algn="ctr"/>
            <a:r>
              <a:rPr lang="nl-BE" sz="1200" dirty="0"/>
              <a:t>20 kDa</a:t>
            </a:r>
          </a:p>
        </p:txBody>
      </p:sp>
      <p:sp>
        <p:nvSpPr>
          <p:cNvPr id="20" name="Tekstvak 10">
            <a:extLst>
              <a:ext uri="{FF2B5EF4-FFF2-40B4-BE49-F238E27FC236}">
                <a16:creationId xmlns:a16="http://schemas.microsoft.com/office/drawing/2014/main" id="{7B36C78E-1C0A-7442-2E29-84663D7CF540}"/>
              </a:ext>
            </a:extLst>
          </p:cNvPr>
          <p:cNvSpPr txBox="1"/>
          <p:nvPr/>
        </p:nvSpPr>
        <p:spPr>
          <a:xfrm>
            <a:off x="3580499" y="4535502"/>
            <a:ext cx="779044" cy="276999"/>
          </a:xfrm>
          <a:prstGeom prst="rect">
            <a:avLst/>
          </a:prstGeom>
          <a:noFill/>
        </p:spPr>
        <p:txBody>
          <a:bodyPr wrap="square" rtlCol="0">
            <a:spAutoFit/>
          </a:bodyPr>
          <a:lstStyle/>
          <a:p>
            <a:pPr algn="ctr"/>
            <a:r>
              <a:rPr lang="nl-BE" sz="1200" dirty="0"/>
              <a:t>15 kDa</a:t>
            </a:r>
          </a:p>
        </p:txBody>
      </p:sp>
      <p:sp>
        <p:nvSpPr>
          <p:cNvPr id="21" name="Tekstvak 10">
            <a:extLst>
              <a:ext uri="{FF2B5EF4-FFF2-40B4-BE49-F238E27FC236}">
                <a16:creationId xmlns:a16="http://schemas.microsoft.com/office/drawing/2014/main" id="{292F7F88-13C4-94BF-5F7C-0A9C50CAA6CE}"/>
              </a:ext>
            </a:extLst>
          </p:cNvPr>
          <p:cNvSpPr txBox="1"/>
          <p:nvPr/>
        </p:nvSpPr>
        <p:spPr>
          <a:xfrm>
            <a:off x="3580499" y="4994722"/>
            <a:ext cx="779044" cy="276999"/>
          </a:xfrm>
          <a:prstGeom prst="rect">
            <a:avLst/>
          </a:prstGeom>
          <a:noFill/>
        </p:spPr>
        <p:txBody>
          <a:bodyPr wrap="square" rtlCol="0">
            <a:spAutoFit/>
          </a:bodyPr>
          <a:lstStyle/>
          <a:p>
            <a:pPr algn="ctr"/>
            <a:r>
              <a:rPr lang="nl-BE" sz="1200" dirty="0"/>
              <a:t>10 kDa</a:t>
            </a:r>
          </a:p>
        </p:txBody>
      </p:sp>
      <p:sp>
        <p:nvSpPr>
          <p:cNvPr id="23" name="CasellaDiTesto 22">
            <a:extLst>
              <a:ext uri="{FF2B5EF4-FFF2-40B4-BE49-F238E27FC236}">
                <a16:creationId xmlns:a16="http://schemas.microsoft.com/office/drawing/2014/main" id="{EB84A8B7-59AD-5027-EA98-EC8DD1E5D595}"/>
              </a:ext>
            </a:extLst>
          </p:cNvPr>
          <p:cNvSpPr txBox="1"/>
          <p:nvPr/>
        </p:nvSpPr>
        <p:spPr>
          <a:xfrm>
            <a:off x="6953303" y="1629937"/>
            <a:ext cx="338554" cy="307777"/>
          </a:xfrm>
          <a:prstGeom prst="rect">
            <a:avLst/>
          </a:prstGeom>
          <a:noFill/>
        </p:spPr>
        <p:txBody>
          <a:bodyPr wrap="none" rtlCol="0">
            <a:spAutoFit/>
          </a:bodyPr>
          <a:lstStyle/>
          <a:p>
            <a:r>
              <a:rPr lang="it-IT" sz="1400" dirty="0"/>
              <a:t>M</a:t>
            </a:r>
          </a:p>
        </p:txBody>
      </p:sp>
      <p:sp>
        <p:nvSpPr>
          <p:cNvPr id="24" name="CasellaDiTesto 23">
            <a:extLst>
              <a:ext uri="{FF2B5EF4-FFF2-40B4-BE49-F238E27FC236}">
                <a16:creationId xmlns:a16="http://schemas.microsoft.com/office/drawing/2014/main" id="{B0C68F07-16B0-12FA-D666-6EE914EDA35F}"/>
              </a:ext>
            </a:extLst>
          </p:cNvPr>
          <p:cNvSpPr txBox="1"/>
          <p:nvPr/>
        </p:nvSpPr>
        <p:spPr>
          <a:xfrm>
            <a:off x="7888877" y="1629937"/>
            <a:ext cx="449162" cy="307777"/>
          </a:xfrm>
          <a:prstGeom prst="rect">
            <a:avLst/>
          </a:prstGeom>
          <a:noFill/>
        </p:spPr>
        <p:txBody>
          <a:bodyPr wrap="none" rtlCol="0">
            <a:spAutoFit/>
          </a:bodyPr>
          <a:lstStyle/>
          <a:p>
            <a:r>
              <a:rPr lang="it-IT" sz="1400" dirty="0"/>
              <a:t>YLP</a:t>
            </a:r>
          </a:p>
        </p:txBody>
      </p:sp>
      <p:sp>
        <p:nvSpPr>
          <p:cNvPr id="25" name="CasellaDiTesto 24">
            <a:extLst>
              <a:ext uri="{FF2B5EF4-FFF2-40B4-BE49-F238E27FC236}">
                <a16:creationId xmlns:a16="http://schemas.microsoft.com/office/drawing/2014/main" id="{B4345308-635B-C69E-FD39-A0F0CF60C6D3}"/>
              </a:ext>
            </a:extLst>
          </p:cNvPr>
          <p:cNvSpPr txBox="1"/>
          <p:nvPr/>
        </p:nvSpPr>
        <p:spPr>
          <a:xfrm>
            <a:off x="7341278" y="1631816"/>
            <a:ext cx="453970" cy="307777"/>
          </a:xfrm>
          <a:prstGeom prst="rect">
            <a:avLst/>
          </a:prstGeom>
          <a:noFill/>
        </p:spPr>
        <p:txBody>
          <a:bodyPr wrap="none" rtlCol="0">
            <a:spAutoFit/>
          </a:bodyPr>
          <a:lstStyle/>
          <a:p>
            <a:r>
              <a:rPr lang="it-IT" sz="1400" dirty="0"/>
              <a:t>YLR</a:t>
            </a:r>
          </a:p>
        </p:txBody>
      </p:sp>
      <p:sp>
        <p:nvSpPr>
          <p:cNvPr id="26" name="Tekstvak 10">
            <a:extLst>
              <a:ext uri="{FF2B5EF4-FFF2-40B4-BE49-F238E27FC236}">
                <a16:creationId xmlns:a16="http://schemas.microsoft.com/office/drawing/2014/main" id="{B5F43556-939C-3698-0B8E-3186F4545F21}"/>
              </a:ext>
            </a:extLst>
          </p:cNvPr>
          <p:cNvSpPr txBox="1"/>
          <p:nvPr/>
        </p:nvSpPr>
        <p:spPr>
          <a:xfrm>
            <a:off x="6169638" y="2052217"/>
            <a:ext cx="779044" cy="276999"/>
          </a:xfrm>
          <a:prstGeom prst="rect">
            <a:avLst/>
          </a:prstGeom>
          <a:noFill/>
        </p:spPr>
        <p:txBody>
          <a:bodyPr wrap="square" rtlCol="0">
            <a:spAutoFit/>
          </a:bodyPr>
          <a:lstStyle/>
          <a:p>
            <a:pPr algn="ctr"/>
            <a:r>
              <a:rPr lang="nl-BE" sz="1200" dirty="0"/>
              <a:t>250 kDa</a:t>
            </a:r>
          </a:p>
        </p:txBody>
      </p:sp>
      <p:sp>
        <p:nvSpPr>
          <p:cNvPr id="27" name="Tekstvak 10">
            <a:extLst>
              <a:ext uri="{FF2B5EF4-FFF2-40B4-BE49-F238E27FC236}">
                <a16:creationId xmlns:a16="http://schemas.microsoft.com/office/drawing/2014/main" id="{89E15E67-5942-0B45-4CFB-DD2211B3CCB4}"/>
              </a:ext>
            </a:extLst>
          </p:cNvPr>
          <p:cNvSpPr txBox="1"/>
          <p:nvPr/>
        </p:nvSpPr>
        <p:spPr>
          <a:xfrm>
            <a:off x="6169638" y="2244246"/>
            <a:ext cx="779044" cy="276999"/>
          </a:xfrm>
          <a:prstGeom prst="rect">
            <a:avLst/>
          </a:prstGeom>
          <a:noFill/>
        </p:spPr>
        <p:txBody>
          <a:bodyPr wrap="square" rtlCol="0">
            <a:spAutoFit/>
          </a:bodyPr>
          <a:lstStyle/>
          <a:p>
            <a:pPr algn="ctr"/>
            <a:r>
              <a:rPr lang="nl-BE" sz="1200" dirty="0"/>
              <a:t>150 kDa</a:t>
            </a:r>
          </a:p>
        </p:txBody>
      </p:sp>
      <p:sp>
        <p:nvSpPr>
          <p:cNvPr id="28" name="Tekstvak 10">
            <a:extLst>
              <a:ext uri="{FF2B5EF4-FFF2-40B4-BE49-F238E27FC236}">
                <a16:creationId xmlns:a16="http://schemas.microsoft.com/office/drawing/2014/main" id="{EDFE1CCD-7622-7EFC-6AF1-C407365DF5B0}"/>
              </a:ext>
            </a:extLst>
          </p:cNvPr>
          <p:cNvSpPr txBox="1"/>
          <p:nvPr/>
        </p:nvSpPr>
        <p:spPr>
          <a:xfrm>
            <a:off x="6166969" y="2520591"/>
            <a:ext cx="779044" cy="276999"/>
          </a:xfrm>
          <a:prstGeom prst="rect">
            <a:avLst/>
          </a:prstGeom>
          <a:noFill/>
        </p:spPr>
        <p:txBody>
          <a:bodyPr wrap="square" rtlCol="0">
            <a:spAutoFit/>
          </a:bodyPr>
          <a:lstStyle/>
          <a:p>
            <a:pPr algn="ctr"/>
            <a:r>
              <a:rPr lang="nl-BE" sz="1200" dirty="0"/>
              <a:t>100 kDa</a:t>
            </a:r>
          </a:p>
        </p:txBody>
      </p:sp>
      <p:sp>
        <p:nvSpPr>
          <p:cNvPr id="29" name="Tekstvak 10">
            <a:extLst>
              <a:ext uri="{FF2B5EF4-FFF2-40B4-BE49-F238E27FC236}">
                <a16:creationId xmlns:a16="http://schemas.microsoft.com/office/drawing/2014/main" id="{76FF378A-5F06-5613-9836-F64E41DD54FB}"/>
              </a:ext>
            </a:extLst>
          </p:cNvPr>
          <p:cNvSpPr txBox="1"/>
          <p:nvPr/>
        </p:nvSpPr>
        <p:spPr>
          <a:xfrm>
            <a:off x="6188107" y="2750478"/>
            <a:ext cx="779044" cy="276999"/>
          </a:xfrm>
          <a:prstGeom prst="rect">
            <a:avLst/>
          </a:prstGeom>
          <a:noFill/>
        </p:spPr>
        <p:txBody>
          <a:bodyPr wrap="square" rtlCol="0">
            <a:spAutoFit/>
          </a:bodyPr>
          <a:lstStyle/>
          <a:p>
            <a:pPr algn="ctr"/>
            <a:r>
              <a:rPr lang="nl-BE" sz="1200" dirty="0"/>
              <a:t>75 kDa</a:t>
            </a:r>
          </a:p>
        </p:txBody>
      </p:sp>
      <p:sp>
        <p:nvSpPr>
          <p:cNvPr id="31" name="Tekstvak 10">
            <a:extLst>
              <a:ext uri="{FF2B5EF4-FFF2-40B4-BE49-F238E27FC236}">
                <a16:creationId xmlns:a16="http://schemas.microsoft.com/office/drawing/2014/main" id="{89F6A403-9A15-DBF3-F67E-7FC1A0FCEE7E}"/>
              </a:ext>
            </a:extLst>
          </p:cNvPr>
          <p:cNvSpPr txBox="1"/>
          <p:nvPr/>
        </p:nvSpPr>
        <p:spPr>
          <a:xfrm>
            <a:off x="6215403" y="3140095"/>
            <a:ext cx="779044" cy="276999"/>
          </a:xfrm>
          <a:prstGeom prst="rect">
            <a:avLst/>
          </a:prstGeom>
          <a:noFill/>
        </p:spPr>
        <p:txBody>
          <a:bodyPr wrap="square" rtlCol="0">
            <a:spAutoFit/>
          </a:bodyPr>
          <a:lstStyle/>
          <a:p>
            <a:pPr algn="ctr"/>
            <a:r>
              <a:rPr lang="nl-BE" sz="1200" dirty="0"/>
              <a:t>50 kDa</a:t>
            </a:r>
          </a:p>
        </p:txBody>
      </p:sp>
      <p:sp>
        <p:nvSpPr>
          <p:cNvPr id="33" name="Tekstvak 10">
            <a:extLst>
              <a:ext uri="{FF2B5EF4-FFF2-40B4-BE49-F238E27FC236}">
                <a16:creationId xmlns:a16="http://schemas.microsoft.com/office/drawing/2014/main" id="{EF3DE950-012C-E28F-5BAF-04E4D6C2C506}"/>
              </a:ext>
            </a:extLst>
          </p:cNvPr>
          <p:cNvSpPr txBox="1"/>
          <p:nvPr/>
        </p:nvSpPr>
        <p:spPr>
          <a:xfrm>
            <a:off x="6212411" y="3452079"/>
            <a:ext cx="779044" cy="276999"/>
          </a:xfrm>
          <a:prstGeom prst="rect">
            <a:avLst/>
          </a:prstGeom>
          <a:noFill/>
        </p:spPr>
        <p:txBody>
          <a:bodyPr wrap="square" rtlCol="0">
            <a:spAutoFit/>
          </a:bodyPr>
          <a:lstStyle/>
          <a:p>
            <a:pPr algn="ctr"/>
            <a:r>
              <a:rPr lang="nl-BE" sz="1200" dirty="0"/>
              <a:t>37 kDa</a:t>
            </a:r>
          </a:p>
        </p:txBody>
      </p:sp>
      <p:sp>
        <p:nvSpPr>
          <p:cNvPr id="34" name="Tekstvak 10">
            <a:extLst>
              <a:ext uri="{FF2B5EF4-FFF2-40B4-BE49-F238E27FC236}">
                <a16:creationId xmlns:a16="http://schemas.microsoft.com/office/drawing/2014/main" id="{FF743195-4252-B039-2A3B-FEEE20A5813B}"/>
              </a:ext>
            </a:extLst>
          </p:cNvPr>
          <p:cNvSpPr txBox="1"/>
          <p:nvPr/>
        </p:nvSpPr>
        <p:spPr>
          <a:xfrm>
            <a:off x="6214499" y="3971310"/>
            <a:ext cx="779044" cy="276999"/>
          </a:xfrm>
          <a:prstGeom prst="rect">
            <a:avLst/>
          </a:prstGeom>
          <a:noFill/>
        </p:spPr>
        <p:txBody>
          <a:bodyPr wrap="square" rtlCol="0">
            <a:spAutoFit/>
          </a:bodyPr>
          <a:lstStyle/>
          <a:p>
            <a:pPr algn="ctr"/>
            <a:r>
              <a:rPr lang="nl-BE" sz="1200" dirty="0"/>
              <a:t>25 kDa</a:t>
            </a:r>
          </a:p>
        </p:txBody>
      </p:sp>
      <p:sp>
        <p:nvSpPr>
          <p:cNvPr id="35" name="Tekstvak 10">
            <a:extLst>
              <a:ext uri="{FF2B5EF4-FFF2-40B4-BE49-F238E27FC236}">
                <a16:creationId xmlns:a16="http://schemas.microsoft.com/office/drawing/2014/main" id="{802F80FF-4CA5-5CCF-EB57-7A5B27B3F2EC}"/>
              </a:ext>
            </a:extLst>
          </p:cNvPr>
          <p:cNvSpPr txBox="1"/>
          <p:nvPr/>
        </p:nvSpPr>
        <p:spPr>
          <a:xfrm>
            <a:off x="6212641" y="4194372"/>
            <a:ext cx="779044" cy="276999"/>
          </a:xfrm>
          <a:prstGeom prst="rect">
            <a:avLst/>
          </a:prstGeom>
          <a:noFill/>
        </p:spPr>
        <p:txBody>
          <a:bodyPr wrap="square" rtlCol="0">
            <a:spAutoFit/>
          </a:bodyPr>
          <a:lstStyle/>
          <a:p>
            <a:pPr algn="ctr"/>
            <a:r>
              <a:rPr lang="nl-BE" sz="1200" dirty="0"/>
              <a:t>20 kDa</a:t>
            </a:r>
          </a:p>
        </p:txBody>
      </p:sp>
      <p:sp>
        <p:nvSpPr>
          <p:cNvPr id="38" name="Tekstvak 10">
            <a:extLst>
              <a:ext uri="{FF2B5EF4-FFF2-40B4-BE49-F238E27FC236}">
                <a16:creationId xmlns:a16="http://schemas.microsoft.com/office/drawing/2014/main" id="{D80103E4-0D51-4227-B1D8-3BD98D9EC65C}"/>
              </a:ext>
            </a:extLst>
          </p:cNvPr>
          <p:cNvSpPr txBox="1"/>
          <p:nvPr/>
        </p:nvSpPr>
        <p:spPr>
          <a:xfrm>
            <a:off x="6212411" y="4580556"/>
            <a:ext cx="779044" cy="276999"/>
          </a:xfrm>
          <a:prstGeom prst="rect">
            <a:avLst/>
          </a:prstGeom>
          <a:noFill/>
        </p:spPr>
        <p:txBody>
          <a:bodyPr wrap="square" rtlCol="0">
            <a:spAutoFit/>
          </a:bodyPr>
          <a:lstStyle/>
          <a:p>
            <a:pPr algn="ctr"/>
            <a:r>
              <a:rPr lang="nl-BE" sz="1200" dirty="0"/>
              <a:t>15 kDa</a:t>
            </a:r>
          </a:p>
        </p:txBody>
      </p:sp>
      <p:sp>
        <p:nvSpPr>
          <p:cNvPr id="41" name="Tekstvak 10">
            <a:extLst>
              <a:ext uri="{FF2B5EF4-FFF2-40B4-BE49-F238E27FC236}">
                <a16:creationId xmlns:a16="http://schemas.microsoft.com/office/drawing/2014/main" id="{DBC63F71-2527-FB89-81FD-575EFA9D9165}"/>
              </a:ext>
            </a:extLst>
          </p:cNvPr>
          <p:cNvSpPr txBox="1"/>
          <p:nvPr/>
        </p:nvSpPr>
        <p:spPr>
          <a:xfrm>
            <a:off x="6212411" y="5012480"/>
            <a:ext cx="779044" cy="276999"/>
          </a:xfrm>
          <a:prstGeom prst="rect">
            <a:avLst/>
          </a:prstGeom>
          <a:noFill/>
        </p:spPr>
        <p:txBody>
          <a:bodyPr wrap="square" rtlCol="0">
            <a:spAutoFit/>
          </a:bodyPr>
          <a:lstStyle/>
          <a:p>
            <a:pPr algn="ctr"/>
            <a:r>
              <a:rPr lang="nl-BE" sz="1200" dirty="0"/>
              <a:t>10 kDa</a:t>
            </a:r>
          </a:p>
        </p:txBody>
      </p:sp>
      <p:sp>
        <p:nvSpPr>
          <p:cNvPr id="43" name="CasellaDiTesto 42">
            <a:extLst>
              <a:ext uri="{FF2B5EF4-FFF2-40B4-BE49-F238E27FC236}">
                <a16:creationId xmlns:a16="http://schemas.microsoft.com/office/drawing/2014/main" id="{9305D28F-4D7B-613C-20DF-A881EC64277B}"/>
              </a:ext>
            </a:extLst>
          </p:cNvPr>
          <p:cNvSpPr txBox="1"/>
          <p:nvPr/>
        </p:nvSpPr>
        <p:spPr>
          <a:xfrm>
            <a:off x="10853492" y="29028"/>
            <a:ext cx="1338508" cy="461665"/>
          </a:xfrm>
          <a:prstGeom prst="rect">
            <a:avLst/>
          </a:prstGeom>
          <a:noFill/>
        </p:spPr>
        <p:txBody>
          <a:bodyPr wrap="none" rtlCol="0">
            <a:spAutoFit/>
          </a:bodyPr>
          <a:lstStyle/>
          <a:p>
            <a:pPr algn="r"/>
            <a:r>
              <a:rPr lang="en-US" sz="1200" dirty="0">
                <a:latin typeface="Aptos" panose="020B0004020202020204" pitchFamily="34" charset="0"/>
                <a:ea typeface="Aptos" panose="020B0004020202020204" pitchFamily="34" charset="0"/>
                <a:cs typeface="Aptos" panose="020B0004020202020204" pitchFamily="34" charset="0"/>
              </a:rPr>
              <a:t>CIPCA 2025</a:t>
            </a:r>
          </a:p>
          <a:p>
            <a:pPr algn="r"/>
            <a:r>
              <a:rPr lang="en-US" sz="1200" dirty="0">
                <a:latin typeface="Aptos" panose="020B0004020202020204" pitchFamily="34" charset="0"/>
                <a:ea typeface="Aptos" panose="020B0004020202020204" pitchFamily="34" charset="0"/>
                <a:cs typeface="Aptos" panose="020B0004020202020204" pitchFamily="34" charset="0"/>
              </a:rPr>
              <a:t>16-18</a:t>
            </a:r>
            <a:r>
              <a:rPr lang="en-US" sz="1200" baseline="30000" dirty="0">
                <a:latin typeface="Aptos" panose="020B0004020202020204" pitchFamily="34" charset="0"/>
                <a:ea typeface="Aptos" panose="020B0004020202020204" pitchFamily="34" charset="0"/>
                <a:cs typeface="Aptos" panose="020B0004020202020204" pitchFamily="34" charset="0"/>
              </a:rPr>
              <a:t>th</a:t>
            </a:r>
            <a:r>
              <a:rPr lang="en-US" sz="1200" dirty="0">
                <a:effectLst/>
                <a:latin typeface="Aptos" panose="020B0004020202020204" pitchFamily="34" charset="0"/>
                <a:ea typeface="Aptos" panose="020B0004020202020204" pitchFamily="34" charset="0"/>
                <a:cs typeface="Aptos" panose="020B0004020202020204" pitchFamily="34" charset="0"/>
              </a:rPr>
              <a:t> June 2025</a:t>
            </a:r>
            <a:endParaRPr lang="it-IT" sz="1200" dirty="0">
              <a:effectLst/>
              <a:latin typeface="Aptos" panose="020B0004020202020204" pitchFamily="34" charset="0"/>
              <a:ea typeface="Aptos" panose="020B0004020202020204" pitchFamily="34" charset="0"/>
              <a:cs typeface="Aptos" panose="020B0004020202020204" pitchFamily="34" charset="0"/>
            </a:endParaRPr>
          </a:p>
        </p:txBody>
      </p:sp>
      <p:sp>
        <p:nvSpPr>
          <p:cNvPr id="30" name="Rettangolo con angoli arrotondati 29">
            <a:extLst>
              <a:ext uri="{FF2B5EF4-FFF2-40B4-BE49-F238E27FC236}">
                <a16:creationId xmlns:a16="http://schemas.microsoft.com/office/drawing/2014/main" id="{5F042124-BB5B-2A37-BBE0-6F05872EAE27}"/>
              </a:ext>
            </a:extLst>
          </p:cNvPr>
          <p:cNvSpPr/>
          <p:nvPr/>
        </p:nvSpPr>
        <p:spPr>
          <a:xfrm>
            <a:off x="5419816" y="630520"/>
            <a:ext cx="2040386" cy="430887"/>
          </a:xfrm>
          <a:custGeom>
            <a:avLst/>
            <a:gdLst>
              <a:gd name="connsiteX0" fmla="*/ 0 w 2040386"/>
              <a:gd name="connsiteY0" fmla="*/ 71816 h 430887"/>
              <a:gd name="connsiteX1" fmla="*/ 71816 w 2040386"/>
              <a:gd name="connsiteY1" fmla="*/ 0 h 430887"/>
              <a:gd name="connsiteX2" fmla="*/ 527037 w 2040386"/>
              <a:gd name="connsiteY2" fmla="*/ 0 h 430887"/>
              <a:gd name="connsiteX3" fmla="*/ 1001225 w 2040386"/>
              <a:gd name="connsiteY3" fmla="*/ 0 h 430887"/>
              <a:gd name="connsiteX4" fmla="*/ 1494382 w 2040386"/>
              <a:gd name="connsiteY4" fmla="*/ 0 h 430887"/>
              <a:gd name="connsiteX5" fmla="*/ 1968570 w 2040386"/>
              <a:gd name="connsiteY5" fmla="*/ 0 h 430887"/>
              <a:gd name="connsiteX6" fmla="*/ 2040386 w 2040386"/>
              <a:gd name="connsiteY6" fmla="*/ 71816 h 430887"/>
              <a:gd name="connsiteX7" fmla="*/ 2040386 w 2040386"/>
              <a:gd name="connsiteY7" fmla="*/ 359071 h 430887"/>
              <a:gd name="connsiteX8" fmla="*/ 1968570 w 2040386"/>
              <a:gd name="connsiteY8" fmla="*/ 430887 h 430887"/>
              <a:gd name="connsiteX9" fmla="*/ 1513349 w 2040386"/>
              <a:gd name="connsiteY9" fmla="*/ 430887 h 430887"/>
              <a:gd name="connsiteX10" fmla="*/ 1096063 w 2040386"/>
              <a:gd name="connsiteY10" fmla="*/ 430887 h 430887"/>
              <a:gd name="connsiteX11" fmla="*/ 640842 w 2040386"/>
              <a:gd name="connsiteY11" fmla="*/ 430887 h 430887"/>
              <a:gd name="connsiteX12" fmla="*/ 71816 w 2040386"/>
              <a:gd name="connsiteY12" fmla="*/ 430887 h 430887"/>
              <a:gd name="connsiteX13" fmla="*/ 0 w 2040386"/>
              <a:gd name="connsiteY13" fmla="*/ 359071 h 430887"/>
              <a:gd name="connsiteX14" fmla="*/ 0 w 2040386"/>
              <a:gd name="connsiteY14" fmla="*/ 71816 h 430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0386" h="430887" fill="none" extrusionOk="0">
                <a:moveTo>
                  <a:pt x="0" y="71816"/>
                </a:moveTo>
                <a:cubicBezTo>
                  <a:pt x="-6858" y="31483"/>
                  <a:pt x="27377" y="8683"/>
                  <a:pt x="71816" y="0"/>
                </a:cubicBezTo>
                <a:cubicBezTo>
                  <a:pt x="170948" y="-4303"/>
                  <a:pt x="313635" y="17390"/>
                  <a:pt x="527037" y="0"/>
                </a:cubicBezTo>
                <a:cubicBezTo>
                  <a:pt x="740439" y="-17390"/>
                  <a:pt x="816612" y="4037"/>
                  <a:pt x="1001225" y="0"/>
                </a:cubicBezTo>
                <a:cubicBezTo>
                  <a:pt x="1185838" y="-4037"/>
                  <a:pt x="1274606" y="13526"/>
                  <a:pt x="1494382" y="0"/>
                </a:cubicBezTo>
                <a:cubicBezTo>
                  <a:pt x="1714158" y="-13526"/>
                  <a:pt x="1811320" y="35330"/>
                  <a:pt x="1968570" y="0"/>
                </a:cubicBezTo>
                <a:cubicBezTo>
                  <a:pt x="2005853" y="2755"/>
                  <a:pt x="2032034" y="30874"/>
                  <a:pt x="2040386" y="71816"/>
                </a:cubicBezTo>
                <a:cubicBezTo>
                  <a:pt x="2074601" y="164280"/>
                  <a:pt x="2037771" y="233071"/>
                  <a:pt x="2040386" y="359071"/>
                </a:cubicBezTo>
                <a:cubicBezTo>
                  <a:pt x="2037373" y="394104"/>
                  <a:pt x="2011948" y="436717"/>
                  <a:pt x="1968570" y="430887"/>
                </a:cubicBezTo>
                <a:cubicBezTo>
                  <a:pt x="1847228" y="439263"/>
                  <a:pt x="1619948" y="409687"/>
                  <a:pt x="1513349" y="430887"/>
                </a:cubicBezTo>
                <a:cubicBezTo>
                  <a:pt x="1406750" y="452087"/>
                  <a:pt x="1233463" y="410571"/>
                  <a:pt x="1096063" y="430887"/>
                </a:cubicBezTo>
                <a:cubicBezTo>
                  <a:pt x="958663" y="451203"/>
                  <a:pt x="807318" y="376461"/>
                  <a:pt x="640842" y="430887"/>
                </a:cubicBezTo>
                <a:cubicBezTo>
                  <a:pt x="474366" y="485313"/>
                  <a:pt x="247152" y="376072"/>
                  <a:pt x="71816" y="430887"/>
                </a:cubicBezTo>
                <a:cubicBezTo>
                  <a:pt x="34487" y="439803"/>
                  <a:pt x="495" y="401677"/>
                  <a:pt x="0" y="359071"/>
                </a:cubicBezTo>
                <a:cubicBezTo>
                  <a:pt x="-19445" y="252685"/>
                  <a:pt x="28678" y="181094"/>
                  <a:pt x="0" y="71816"/>
                </a:cubicBezTo>
                <a:close/>
              </a:path>
              <a:path w="2040386" h="430887" stroke="0" extrusionOk="0">
                <a:moveTo>
                  <a:pt x="0" y="71816"/>
                </a:moveTo>
                <a:cubicBezTo>
                  <a:pt x="-8195" y="27510"/>
                  <a:pt x="25258" y="-6602"/>
                  <a:pt x="71816" y="0"/>
                </a:cubicBezTo>
                <a:cubicBezTo>
                  <a:pt x="305211" y="-7075"/>
                  <a:pt x="375026" y="32148"/>
                  <a:pt x="564972" y="0"/>
                </a:cubicBezTo>
                <a:cubicBezTo>
                  <a:pt x="754918" y="-32148"/>
                  <a:pt x="839672" y="19889"/>
                  <a:pt x="1077096" y="0"/>
                </a:cubicBezTo>
                <a:cubicBezTo>
                  <a:pt x="1314520" y="-19889"/>
                  <a:pt x="1666682" y="5003"/>
                  <a:pt x="1968570" y="0"/>
                </a:cubicBezTo>
                <a:cubicBezTo>
                  <a:pt x="2005158" y="-3475"/>
                  <a:pt x="2039450" y="31810"/>
                  <a:pt x="2040386" y="71816"/>
                </a:cubicBezTo>
                <a:cubicBezTo>
                  <a:pt x="2058815" y="130503"/>
                  <a:pt x="2018087" y="301456"/>
                  <a:pt x="2040386" y="359071"/>
                </a:cubicBezTo>
                <a:cubicBezTo>
                  <a:pt x="2045132" y="394323"/>
                  <a:pt x="2003781" y="425295"/>
                  <a:pt x="1968570" y="430887"/>
                </a:cubicBezTo>
                <a:cubicBezTo>
                  <a:pt x="1781816" y="455897"/>
                  <a:pt x="1733232" y="429355"/>
                  <a:pt x="1532317" y="430887"/>
                </a:cubicBezTo>
                <a:cubicBezTo>
                  <a:pt x="1331402" y="432419"/>
                  <a:pt x="1228051" y="376665"/>
                  <a:pt x="1020193" y="430887"/>
                </a:cubicBezTo>
                <a:cubicBezTo>
                  <a:pt x="812335" y="485109"/>
                  <a:pt x="663371" y="417940"/>
                  <a:pt x="508069" y="430887"/>
                </a:cubicBezTo>
                <a:cubicBezTo>
                  <a:pt x="352767" y="443834"/>
                  <a:pt x="159262" y="428864"/>
                  <a:pt x="71816" y="430887"/>
                </a:cubicBezTo>
                <a:cubicBezTo>
                  <a:pt x="36742" y="421781"/>
                  <a:pt x="4282" y="394218"/>
                  <a:pt x="0" y="359071"/>
                </a:cubicBezTo>
                <a:cubicBezTo>
                  <a:pt x="-13745" y="246048"/>
                  <a:pt x="2325" y="132968"/>
                  <a:pt x="0" y="71816"/>
                </a:cubicBezTo>
                <a:close/>
              </a:path>
            </a:pathLst>
          </a:custGeom>
          <a:solidFill>
            <a:srgbClr val="FFE38B"/>
          </a:solidFill>
          <a:ln w="12700">
            <a:noFill/>
            <a:extLst>
              <a:ext uri="{C807C97D-BFC1-408E-A445-0C87EB9F89A2}">
                <ask:lineSketchStyleProps xmlns:ask="http://schemas.microsoft.com/office/drawing/2018/sketchyshapes" sd="2489513004">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asellaDiTesto 31">
            <a:extLst>
              <a:ext uri="{FF2B5EF4-FFF2-40B4-BE49-F238E27FC236}">
                <a16:creationId xmlns:a16="http://schemas.microsoft.com/office/drawing/2014/main" id="{C8E7BD49-D0A9-4C67-AEFD-6586FA9A852A}"/>
              </a:ext>
            </a:extLst>
          </p:cNvPr>
          <p:cNvSpPr txBox="1"/>
          <p:nvPr/>
        </p:nvSpPr>
        <p:spPr>
          <a:xfrm>
            <a:off x="5389625" y="645908"/>
            <a:ext cx="2040386" cy="400110"/>
          </a:xfrm>
          <a:solidFill>
            <a:srgbClr val="FFE38B"/>
          </a:solidFill>
          <a:ln>
            <a:noFill/>
          </a:ln>
        </p:spPr>
        <p:txBody>
          <a:bodyPr wrap="square" rtlCol="0">
            <a:spAutoFit/>
          </a:bodyPr>
          <a:lstStyle>
            <a:defPPr>
              <a:defRPr lang="it-IT"/>
            </a:defPPr>
            <a:lvl1pPr algn="ctr">
              <a:defRPr sz="2000">
                <a:solidFill>
                  <a:srgbClr val="000000"/>
                </a:solidFill>
                <a:latin typeface="Aptos" panose="020B0004020202020204" pitchFamily="34" charset="0"/>
              </a:defRPr>
            </a:lvl1pPr>
          </a:lstStyle>
          <a:p>
            <a:r>
              <a:rPr lang="it-IT" b="1" dirty="0">
                <a:latin typeface="+mn-lt"/>
              </a:rPr>
              <a:t>Lentil</a:t>
            </a:r>
            <a:r>
              <a:rPr lang="it-IT" dirty="0">
                <a:latin typeface="+mn-lt"/>
              </a:rPr>
              <a:t> allergy</a:t>
            </a:r>
            <a:endParaRPr lang="en-GB" dirty="0">
              <a:latin typeface="+mn-lt"/>
            </a:endParaRPr>
          </a:p>
        </p:txBody>
      </p:sp>
      <p:sp>
        <p:nvSpPr>
          <p:cNvPr id="42" name="CasellaDiTesto 41">
            <a:extLst>
              <a:ext uri="{FF2B5EF4-FFF2-40B4-BE49-F238E27FC236}">
                <a16:creationId xmlns:a16="http://schemas.microsoft.com/office/drawing/2014/main" id="{BF49AC66-43B9-EEFF-70EC-868860A2D01C}"/>
              </a:ext>
            </a:extLst>
          </p:cNvPr>
          <p:cNvSpPr txBox="1"/>
          <p:nvPr/>
        </p:nvSpPr>
        <p:spPr>
          <a:xfrm>
            <a:off x="4095699" y="1287144"/>
            <a:ext cx="436804" cy="400110"/>
          </a:xfrm>
          <a:prstGeom prst="rect">
            <a:avLst/>
          </a:prstGeom>
          <a:noFill/>
        </p:spPr>
        <p:txBody>
          <a:bodyPr wrap="square" rtlCol="0">
            <a:spAutoFit/>
          </a:bodyPr>
          <a:lstStyle/>
          <a:p>
            <a:pPr algn="ctr"/>
            <a:r>
              <a:rPr lang="it-IT" sz="2000" b="1" dirty="0"/>
              <a:t>A</a:t>
            </a:r>
            <a:endParaRPr lang="it-IT" b="1" dirty="0"/>
          </a:p>
        </p:txBody>
      </p:sp>
      <p:sp>
        <p:nvSpPr>
          <p:cNvPr id="45" name="CasellaDiTesto 44">
            <a:extLst>
              <a:ext uri="{FF2B5EF4-FFF2-40B4-BE49-F238E27FC236}">
                <a16:creationId xmlns:a16="http://schemas.microsoft.com/office/drawing/2014/main" id="{C52B12F9-8149-2991-3678-FADFB1145E6A}"/>
              </a:ext>
            </a:extLst>
          </p:cNvPr>
          <p:cNvSpPr txBox="1"/>
          <p:nvPr/>
        </p:nvSpPr>
        <p:spPr>
          <a:xfrm>
            <a:off x="6928375" y="1241072"/>
            <a:ext cx="436804" cy="400110"/>
          </a:xfrm>
          <a:prstGeom prst="rect">
            <a:avLst/>
          </a:prstGeom>
          <a:noFill/>
        </p:spPr>
        <p:txBody>
          <a:bodyPr wrap="square" rtlCol="0">
            <a:spAutoFit/>
          </a:bodyPr>
          <a:lstStyle/>
          <a:p>
            <a:pPr algn="ctr"/>
            <a:r>
              <a:rPr lang="it-IT" sz="2000" b="1" dirty="0"/>
              <a:t>B</a:t>
            </a:r>
            <a:endParaRPr lang="it-IT" b="1" dirty="0"/>
          </a:p>
        </p:txBody>
      </p:sp>
      <p:sp>
        <p:nvSpPr>
          <p:cNvPr id="50" name="Rettangolo 49">
            <a:extLst>
              <a:ext uri="{FF2B5EF4-FFF2-40B4-BE49-F238E27FC236}">
                <a16:creationId xmlns:a16="http://schemas.microsoft.com/office/drawing/2014/main" id="{59A48B93-936E-CDB3-AC19-EF454DA19C49}"/>
              </a:ext>
            </a:extLst>
          </p:cNvPr>
          <p:cNvSpPr/>
          <p:nvPr/>
        </p:nvSpPr>
        <p:spPr>
          <a:xfrm>
            <a:off x="4628987" y="2597870"/>
            <a:ext cx="1186004" cy="199720"/>
          </a:xfrm>
          <a:prstGeom prst="rect">
            <a:avLst/>
          </a:prstGeom>
          <a:no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 name="Rettangolo 50">
            <a:extLst>
              <a:ext uri="{FF2B5EF4-FFF2-40B4-BE49-F238E27FC236}">
                <a16:creationId xmlns:a16="http://schemas.microsoft.com/office/drawing/2014/main" id="{97EB0060-419B-E961-1F88-6AA6DD14C0EB}"/>
              </a:ext>
            </a:extLst>
          </p:cNvPr>
          <p:cNvSpPr/>
          <p:nvPr/>
        </p:nvSpPr>
        <p:spPr>
          <a:xfrm>
            <a:off x="7267222" y="2559230"/>
            <a:ext cx="1186004" cy="199720"/>
          </a:xfrm>
          <a:prstGeom prst="rect">
            <a:avLst/>
          </a:prstGeom>
          <a:no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 name="Rettangolo 51">
            <a:extLst>
              <a:ext uri="{FF2B5EF4-FFF2-40B4-BE49-F238E27FC236}">
                <a16:creationId xmlns:a16="http://schemas.microsoft.com/office/drawing/2014/main" id="{F174385B-CE33-F4EE-7145-D295EFA5E17D}"/>
              </a:ext>
            </a:extLst>
          </p:cNvPr>
          <p:cNvSpPr/>
          <p:nvPr/>
        </p:nvSpPr>
        <p:spPr>
          <a:xfrm>
            <a:off x="4636555" y="3290798"/>
            <a:ext cx="1186004" cy="276999"/>
          </a:xfrm>
          <a:prstGeom prst="rect">
            <a:avLst/>
          </a:prstGeom>
          <a:no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3" name="Rettangolo 52">
            <a:extLst>
              <a:ext uri="{FF2B5EF4-FFF2-40B4-BE49-F238E27FC236}">
                <a16:creationId xmlns:a16="http://schemas.microsoft.com/office/drawing/2014/main" id="{5F81D760-237B-EB5C-03C3-9F870FC34A21}"/>
              </a:ext>
            </a:extLst>
          </p:cNvPr>
          <p:cNvSpPr/>
          <p:nvPr/>
        </p:nvSpPr>
        <p:spPr>
          <a:xfrm>
            <a:off x="7256944" y="3262870"/>
            <a:ext cx="1186004" cy="276999"/>
          </a:xfrm>
          <a:prstGeom prst="rect">
            <a:avLst/>
          </a:prstGeom>
          <a:no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4" name="Rettangolo 53">
            <a:extLst>
              <a:ext uri="{FF2B5EF4-FFF2-40B4-BE49-F238E27FC236}">
                <a16:creationId xmlns:a16="http://schemas.microsoft.com/office/drawing/2014/main" id="{660A8C1C-5B8C-61F5-4003-99095006BBB8}"/>
              </a:ext>
            </a:extLst>
          </p:cNvPr>
          <p:cNvSpPr/>
          <p:nvPr/>
        </p:nvSpPr>
        <p:spPr>
          <a:xfrm>
            <a:off x="4636555" y="3757927"/>
            <a:ext cx="1186004" cy="305621"/>
          </a:xfrm>
          <a:prstGeom prst="rect">
            <a:avLst/>
          </a:prstGeom>
          <a:no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0" name="Rettangolo 59">
            <a:extLst>
              <a:ext uri="{FF2B5EF4-FFF2-40B4-BE49-F238E27FC236}">
                <a16:creationId xmlns:a16="http://schemas.microsoft.com/office/drawing/2014/main" id="{B7DDFB2B-B9DC-7550-A39A-2A06CCD75EC4}"/>
              </a:ext>
            </a:extLst>
          </p:cNvPr>
          <p:cNvSpPr/>
          <p:nvPr/>
        </p:nvSpPr>
        <p:spPr>
          <a:xfrm>
            <a:off x="7267222" y="3656733"/>
            <a:ext cx="1186004" cy="305621"/>
          </a:xfrm>
          <a:prstGeom prst="rect">
            <a:avLst/>
          </a:prstGeom>
          <a:no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1" name="Rettangolo 60">
            <a:extLst>
              <a:ext uri="{FF2B5EF4-FFF2-40B4-BE49-F238E27FC236}">
                <a16:creationId xmlns:a16="http://schemas.microsoft.com/office/drawing/2014/main" id="{423AC8E5-5D0C-B6B9-5475-8FDDFBD86998}"/>
              </a:ext>
            </a:extLst>
          </p:cNvPr>
          <p:cNvSpPr/>
          <p:nvPr/>
        </p:nvSpPr>
        <p:spPr>
          <a:xfrm>
            <a:off x="4645839" y="4176266"/>
            <a:ext cx="1186004" cy="248628"/>
          </a:xfrm>
          <a:prstGeom prst="rect">
            <a:avLst/>
          </a:prstGeom>
          <a:no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2" name="Rettangolo 61">
            <a:extLst>
              <a:ext uri="{FF2B5EF4-FFF2-40B4-BE49-F238E27FC236}">
                <a16:creationId xmlns:a16="http://schemas.microsoft.com/office/drawing/2014/main" id="{94B7D521-9E39-9E13-1C9E-5284811299EF}"/>
              </a:ext>
            </a:extLst>
          </p:cNvPr>
          <p:cNvSpPr/>
          <p:nvPr/>
        </p:nvSpPr>
        <p:spPr>
          <a:xfrm>
            <a:off x="7267222" y="4128385"/>
            <a:ext cx="1186004" cy="248628"/>
          </a:xfrm>
          <a:prstGeom prst="rect">
            <a:avLst/>
          </a:prstGeom>
          <a:no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3" name="Tekstvak 23">
            <a:extLst>
              <a:ext uri="{FF2B5EF4-FFF2-40B4-BE49-F238E27FC236}">
                <a16:creationId xmlns:a16="http://schemas.microsoft.com/office/drawing/2014/main" id="{9BFD2619-23C6-B5A4-CE50-0A4B6F1F8279}"/>
              </a:ext>
            </a:extLst>
          </p:cNvPr>
          <p:cNvSpPr txBox="1"/>
          <p:nvPr/>
        </p:nvSpPr>
        <p:spPr>
          <a:xfrm>
            <a:off x="8585947" y="3250163"/>
            <a:ext cx="3287723" cy="307777"/>
          </a:xfrm>
          <a:prstGeom prst="rect">
            <a:avLst/>
          </a:prstGeom>
          <a:noFill/>
        </p:spPr>
        <p:txBody>
          <a:bodyPr wrap="square" rtlCol="0">
            <a:spAutoFit/>
          </a:bodyPr>
          <a:lstStyle/>
          <a:p>
            <a:r>
              <a:rPr lang="nl-BE" sz="1400" dirty="0"/>
              <a:t>∼ 47 kDa </a:t>
            </a:r>
            <a:r>
              <a:rPr lang="nl-BE" sz="1400" dirty="0">
                <a:sym typeface="Wingdings" pitchFamily="2" charset="2"/>
              </a:rPr>
              <a:t> vicilin subunits  </a:t>
            </a:r>
            <a:r>
              <a:rPr lang="nl-BE" sz="1400" b="1" dirty="0">
                <a:sym typeface="Wingdings" pitchFamily="2" charset="2"/>
              </a:rPr>
              <a:t>Len c 1</a:t>
            </a:r>
            <a:endParaRPr lang="nl-BE" sz="1400" b="1" dirty="0"/>
          </a:p>
        </p:txBody>
      </p:sp>
      <p:sp>
        <p:nvSpPr>
          <p:cNvPr id="64" name="Tekstvak 24">
            <a:extLst>
              <a:ext uri="{FF2B5EF4-FFF2-40B4-BE49-F238E27FC236}">
                <a16:creationId xmlns:a16="http://schemas.microsoft.com/office/drawing/2014/main" id="{55218F72-01DC-D61F-AD78-8C6CE556E59B}"/>
              </a:ext>
            </a:extLst>
          </p:cNvPr>
          <p:cNvSpPr txBox="1"/>
          <p:nvPr/>
        </p:nvSpPr>
        <p:spPr>
          <a:xfrm>
            <a:off x="8585947" y="3673705"/>
            <a:ext cx="3264153" cy="307777"/>
          </a:xfrm>
          <a:prstGeom prst="rect">
            <a:avLst/>
          </a:prstGeom>
          <a:noFill/>
        </p:spPr>
        <p:txBody>
          <a:bodyPr wrap="square" rtlCol="0">
            <a:spAutoFit/>
          </a:bodyPr>
          <a:lstStyle/>
          <a:p>
            <a:r>
              <a:rPr lang="nl-BE" sz="1400" dirty="0"/>
              <a:t>∼  33 kDa </a:t>
            </a:r>
            <a:r>
              <a:rPr lang="nl-BE" sz="1400" dirty="0">
                <a:sym typeface="Wingdings" pitchFamily="2" charset="2"/>
              </a:rPr>
              <a:t> major vicilin subunits</a:t>
            </a:r>
            <a:endParaRPr lang="nl-BE" sz="1400" dirty="0"/>
          </a:p>
        </p:txBody>
      </p:sp>
      <p:sp>
        <p:nvSpPr>
          <p:cNvPr id="65" name="Tekstvak 25">
            <a:extLst>
              <a:ext uri="{FF2B5EF4-FFF2-40B4-BE49-F238E27FC236}">
                <a16:creationId xmlns:a16="http://schemas.microsoft.com/office/drawing/2014/main" id="{773BD473-8B94-1B3B-92D7-274CAA06AE4E}"/>
              </a:ext>
            </a:extLst>
          </p:cNvPr>
          <p:cNvSpPr txBox="1"/>
          <p:nvPr/>
        </p:nvSpPr>
        <p:spPr>
          <a:xfrm>
            <a:off x="8575437" y="4117117"/>
            <a:ext cx="3264153" cy="307777"/>
          </a:xfrm>
          <a:prstGeom prst="rect">
            <a:avLst/>
          </a:prstGeom>
          <a:noFill/>
        </p:spPr>
        <p:txBody>
          <a:bodyPr wrap="square" rtlCol="0">
            <a:spAutoFit/>
          </a:bodyPr>
          <a:lstStyle/>
          <a:p>
            <a:r>
              <a:rPr lang="nl-BE" sz="1400" dirty="0"/>
              <a:t>∼ 22 kDa </a:t>
            </a:r>
            <a:r>
              <a:rPr lang="nl-BE" sz="1400" dirty="0">
                <a:sym typeface="Wingdings" pitchFamily="2" charset="2"/>
              </a:rPr>
              <a:t> legumin-basic subunits</a:t>
            </a:r>
            <a:endParaRPr lang="nl-BE" sz="1400" dirty="0"/>
          </a:p>
        </p:txBody>
      </p:sp>
      <p:sp>
        <p:nvSpPr>
          <p:cNvPr id="66" name="Tekstvak 26">
            <a:extLst>
              <a:ext uri="{FF2B5EF4-FFF2-40B4-BE49-F238E27FC236}">
                <a16:creationId xmlns:a16="http://schemas.microsoft.com/office/drawing/2014/main" id="{33012823-0CBA-9BDB-427C-78A493D32B53}"/>
              </a:ext>
            </a:extLst>
          </p:cNvPr>
          <p:cNvSpPr txBox="1"/>
          <p:nvPr/>
        </p:nvSpPr>
        <p:spPr>
          <a:xfrm>
            <a:off x="8558469" y="2503512"/>
            <a:ext cx="2318932" cy="307777"/>
          </a:xfrm>
          <a:prstGeom prst="rect">
            <a:avLst/>
          </a:prstGeom>
          <a:noFill/>
        </p:spPr>
        <p:txBody>
          <a:bodyPr wrap="square" rtlCol="0">
            <a:spAutoFit/>
          </a:bodyPr>
          <a:lstStyle/>
          <a:p>
            <a:r>
              <a:rPr lang="nl-BE" sz="1400" dirty="0"/>
              <a:t>∼ 95 kDa </a:t>
            </a:r>
            <a:r>
              <a:rPr lang="nl-BE" sz="1400" dirty="0">
                <a:sym typeface="Wingdings" pitchFamily="2" charset="2"/>
              </a:rPr>
              <a:t> lipoxygenase</a:t>
            </a:r>
            <a:endParaRPr lang="nl-BE" sz="1400" dirty="0"/>
          </a:p>
        </p:txBody>
      </p:sp>
      <p:sp>
        <p:nvSpPr>
          <p:cNvPr id="71" name="CasellaDiTesto 70">
            <a:extLst>
              <a:ext uri="{FF2B5EF4-FFF2-40B4-BE49-F238E27FC236}">
                <a16:creationId xmlns:a16="http://schemas.microsoft.com/office/drawing/2014/main" id="{4614467C-F5D1-15A4-B763-1E9D5CFBACDF}"/>
              </a:ext>
            </a:extLst>
          </p:cNvPr>
          <p:cNvSpPr txBox="1"/>
          <p:nvPr/>
        </p:nvSpPr>
        <p:spPr>
          <a:xfrm>
            <a:off x="4440638" y="9336"/>
            <a:ext cx="4145309" cy="461665"/>
          </a:xfrm>
          <a:prstGeom prst="rect">
            <a:avLst/>
          </a:prstGeom>
          <a:noFill/>
        </p:spPr>
        <p:txBody>
          <a:bodyPr wrap="square" rtlCol="0">
            <a:spAutoFit/>
          </a:bodyPr>
          <a:lstStyle/>
          <a:p>
            <a:pPr algn="ctr"/>
            <a:r>
              <a:rPr lang="it-IT" sz="2400" b="1" i="1" dirty="0"/>
              <a:t>In vitro </a:t>
            </a:r>
            <a:r>
              <a:rPr lang="it-IT" sz="2400" b="1" dirty="0"/>
              <a:t>IMMUNOBLOTTING</a:t>
            </a:r>
          </a:p>
        </p:txBody>
      </p:sp>
      <p:pic>
        <p:nvPicPr>
          <p:cNvPr id="74" name="Immagine 73" descr="Immagine che contiene testo, schermata, Carattere, logo&#10;&#10;Il contenuto generato dall'IA potrebbe non essere corretto.">
            <a:extLst>
              <a:ext uri="{FF2B5EF4-FFF2-40B4-BE49-F238E27FC236}">
                <a16:creationId xmlns:a16="http://schemas.microsoft.com/office/drawing/2014/main" id="{A3EA95DC-3F49-E1FB-CE2D-2B09F60AA7A8}"/>
              </a:ext>
            </a:extLst>
          </p:cNvPr>
          <p:cNvPicPr>
            <a:picLocks noChangeAspect="1"/>
          </p:cNvPicPr>
          <p:nvPr/>
        </p:nvPicPr>
        <p:blipFill>
          <a:blip r:embed="rId18">
            <a:extLst>
              <a:ext uri="{28A0092B-C50C-407E-A947-70E740481C1C}">
                <a14:useLocalDpi xmlns:a14="http://schemas.microsoft.com/office/drawing/2010/main" val="0"/>
              </a:ext>
            </a:extLst>
          </a:blip>
          <a:srcRect l="4851" r="83685" b="79889"/>
          <a:stretch>
            <a:fillRect/>
          </a:stretch>
        </p:blipFill>
        <p:spPr>
          <a:xfrm>
            <a:off x="11493626" y="3085696"/>
            <a:ext cx="592675" cy="576767"/>
          </a:xfrm>
          <a:prstGeom prst="rect">
            <a:avLst/>
          </a:prstGeom>
        </p:spPr>
      </p:pic>
      <p:sp>
        <p:nvSpPr>
          <p:cNvPr id="78" name="CasellaDiTesto 77">
            <a:extLst>
              <a:ext uri="{FF2B5EF4-FFF2-40B4-BE49-F238E27FC236}">
                <a16:creationId xmlns:a16="http://schemas.microsoft.com/office/drawing/2014/main" id="{7C1D4A8A-57E2-6F69-F800-4EFE4238B9BD}"/>
              </a:ext>
            </a:extLst>
          </p:cNvPr>
          <p:cNvSpPr txBox="1"/>
          <p:nvPr/>
        </p:nvSpPr>
        <p:spPr>
          <a:xfrm>
            <a:off x="11221188" y="3639215"/>
            <a:ext cx="1137549" cy="276999"/>
          </a:xfrm>
          <a:prstGeom prst="rect">
            <a:avLst/>
          </a:prstGeom>
          <a:noFill/>
        </p:spPr>
        <p:txBody>
          <a:bodyPr wrap="square">
            <a:spAutoFit/>
          </a:bodyPr>
          <a:lstStyle/>
          <a:p>
            <a:pPr algn="ctr"/>
            <a:r>
              <a:rPr lang="it-IT" sz="1200" b="1" dirty="0"/>
              <a:t>WHO/IUIS</a:t>
            </a:r>
          </a:p>
        </p:txBody>
      </p:sp>
      <p:sp>
        <p:nvSpPr>
          <p:cNvPr id="81" name="CasellaDiTesto 80">
            <a:extLst>
              <a:ext uri="{FF2B5EF4-FFF2-40B4-BE49-F238E27FC236}">
                <a16:creationId xmlns:a16="http://schemas.microsoft.com/office/drawing/2014/main" id="{2DC2E1AD-AEC7-D32C-CF2B-8C1AB9FB111C}"/>
              </a:ext>
            </a:extLst>
          </p:cNvPr>
          <p:cNvSpPr txBox="1"/>
          <p:nvPr/>
        </p:nvSpPr>
        <p:spPr>
          <a:xfrm>
            <a:off x="4198700" y="5499670"/>
            <a:ext cx="4757858" cy="307777"/>
          </a:xfrm>
          <a:prstGeom prst="rect">
            <a:avLst/>
          </a:prstGeom>
          <a:noFill/>
          <a:effectLst/>
        </p:spPr>
        <p:txBody>
          <a:bodyPr wrap="square">
            <a:spAutoFit/>
          </a:bodyPr>
          <a:lstStyle/>
          <a:p>
            <a:r>
              <a:rPr lang="en-GB" sz="1400" b="1" dirty="0">
                <a:solidFill>
                  <a:srgbClr val="000000"/>
                </a:solidFill>
                <a:cs typeface="Times New Roman" panose="02020603050405020304" pitchFamily="18" charset="0"/>
              </a:rPr>
              <a:t>M</a:t>
            </a:r>
            <a:r>
              <a:rPr lang="en-GB" sz="1400" dirty="0">
                <a:solidFill>
                  <a:srgbClr val="000000"/>
                </a:solidFill>
                <a:cs typeface="Times New Roman" panose="02020603050405020304" pitchFamily="18" charset="0"/>
              </a:rPr>
              <a:t>: markers; </a:t>
            </a:r>
            <a:r>
              <a:rPr lang="en-GB" sz="1400" b="1" dirty="0">
                <a:solidFill>
                  <a:srgbClr val="000000"/>
                </a:solidFill>
                <a:cs typeface="Times New Roman" panose="02020603050405020304" pitchFamily="18" charset="0"/>
              </a:rPr>
              <a:t>YLR</a:t>
            </a:r>
            <a:r>
              <a:rPr lang="en-GB" sz="1400" b="0" u="none" strike="noStrike" baseline="0" dirty="0">
                <a:solidFill>
                  <a:srgbClr val="000000"/>
                </a:solidFill>
                <a:cs typeface="Times New Roman" panose="02020603050405020304" pitchFamily="18" charset="0"/>
              </a:rPr>
              <a:t>: </a:t>
            </a:r>
            <a:r>
              <a:rPr lang="en-GB" sz="1400" dirty="0">
                <a:solidFill>
                  <a:srgbClr val="000000"/>
                </a:solidFill>
                <a:cs typeface="Times New Roman" panose="02020603050405020304" pitchFamily="18" charset="0"/>
              </a:rPr>
              <a:t>Yellow lentil raw</a:t>
            </a:r>
            <a:r>
              <a:rPr lang="en-GB" sz="1400" b="0" u="none" strike="noStrike" baseline="0" dirty="0">
                <a:solidFill>
                  <a:srgbClr val="000000"/>
                </a:solidFill>
                <a:cs typeface="Times New Roman" panose="02020603050405020304" pitchFamily="18" charset="0"/>
              </a:rPr>
              <a:t>; </a:t>
            </a:r>
            <a:r>
              <a:rPr lang="en-GB" sz="1400" b="1" dirty="0">
                <a:solidFill>
                  <a:srgbClr val="000000"/>
                </a:solidFill>
                <a:cs typeface="Times New Roman" panose="02020603050405020304" pitchFamily="18" charset="0"/>
              </a:rPr>
              <a:t>YLP</a:t>
            </a:r>
            <a:r>
              <a:rPr lang="en-GB" sz="1400" b="0" u="none" strike="noStrike" baseline="0" dirty="0">
                <a:solidFill>
                  <a:srgbClr val="000000"/>
                </a:solidFill>
                <a:cs typeface="Times New Roman" panose="02020603050405020304" pitchFamily="18" charset="0"/>
              </a:rPr>
              <a:t>: </a:t>
            </a:r>
            <a:r>
              <a:rPr lang="en-GB" sz="1400" dirty="0">
                <a:solidFill>
                  <a:srgbClr val="000000"/>
                </a:solidFill>
                <a:cs typeface="Times New Roman" panose="02020603050405020304" pitchFamily="18" charset="0"/>
              </a:rPr>
              <a:t>Yellow lentil protein</a:t>
            </a:r>
            <a:endParaRPr lang="en-GB" sz="1400" dirty="0">
              <a:cs typeface="Times New Roman" panose="02020603050405020304" pitchFamily="18" charset="0"/>
            </a:endParaRPr>
          </a:p>
        </p:txBody>
      </p:sp>
      <p:sp>
        <p:nvSpPr>
          <p:cNvPr id="22" name="CasellaDiTesto 21">
            <a:extLst>
              <a:ext uri="{FF2B5EF4-FFF2-40B4-BE49-F238E27FC236}">
                <a16:creationId xmlns:a16="http://schemas.microsoft.com/office/drawing/2014/main" id="{0A129163-F57A-49DD-7984-2930121C39D1}"/>
              </a:ext>
            </a:extLst>
          </p:cNvPr>
          <p:cNvSpPr txBox="1"/>
          <p:nvPr/>
        </p:nvSpPr>
        <p:spPr>
          <a:xfrm>
            <a:off x="67264" y="4104482"/>
            <a:ext cx="3456545" cy="415498"/>
          </a:xfrm>
          <a:prstGeom prst="rect">
            <a:avLst/>
          </a:prstGeom>
          <a:noFill/>
        </p:spPr>
        <p:txBody>
          <a:bodyPr wrap="square">
            <a:spAutoFit/>
          </a:bodyPr>
          <a:lstStyle/>
          <a:p>
            <a:r>
              <a:rPr lang="it-IT" sz="1050" i="1" dirty="0">
                <a:solidFill>
                  <a:prstClr val="black"/>
                </a:solidFill>
                <a:latin typeface="Calibri"/>
              </a:rPr>
              <a:t>The sera were provided by the Institute of Immunology of the Santa Chiara Hospital in Pisa (Italy)</a:t>
            </a:r>
          </a:p>
        </p:txBody>
      </p:sp>
      <p:sp>
        <p:nvSpPr>
          <p:cNvPr id="37" name="CasellaDiTesto 36">
            <a:extLst>
              <a:ext uri="{FF2B5EF4-FFF2-40B4-BE49-F238E27FC236}">
                <a16:creationId xmlns:a16="http://schemas.microsoft.com/office/drawing/2014/main" id="{1D1E6F94-4487-6BD6-B632-7A31253F11BF}"/>
              </a:ext>
            </a:extLst>
          </p:cNvPr>
          <p:cNvSpPr txBox="1"/>
          <p:nvPr/>
        </p:nvSpPr>
        <p:spPr>
          <a:xfrm>
            <a:off x="8814360" y="4578393"/>
            <a:ext cx="3104844" cy="1323439"/>
          </a:xfrm>
          <a:prstGeom prst="rect">
            <a:avLst/>
          </a:prstGeom>
          <a:noFill/>
          <a:ln w="28575">
            <a:solidFill>
              <a:srgbClr val="FF0000"/>
            </a:solidFill>
          </a:ln>
        </p:spPr>
        <p:txBody>
          <a:bodyPr wrap="square" rtlCol="0">
            <a:spAutoFit/>
          </a:bodyPr>
          <a:lstStyle/>
          <a:p>
            <a:pPr algn="just"/>
            <a:r>
              <a:rPr lang="it-IT" sz="1600" dirty="0"/>
              <a:t>P</a:t>
            </a:r>
            <a:r>
              <a:rPr lang="en-US" sz="1600" dirty="0"/>
              <a:t>roteins belonging to the </a:t>
            </a:r>
            <a:r>
              <a:rPr lang="en-US" sz="1600" b="1" dirty="0"/>
              <a:t>vicilin and legumin families</a:t>
            </a:r>
            <a:r>
              <a:rPr lang="en-US" sz="1600" dirty="0"/>
              <a:t>, which are widely distributed among legumes, are known to be </a:t>
            </a:r>
            <a:r>
              <a:rPr lang="en-US" sz="1600" b="1" dirty="0"/>
              <a:t>involved in cross-reactive allergic responses</a:t>
            </a:r>
            <a:r>
              <a:rPr lang="en-US" sz="1600" dirty="0"/>
              <a:t>.</a:t>
            </a:r>
            <a:endParaRPr lang="it-IT" sz="1600" dirty="0"/>
          </a:p>
        </p:txBody>
      </p:sp>
      <p:graphicFrame>
        <p:nvGraphicFramePr>
          <p:cNvPr id="39" name="Tabella 38">
            <a:extLst>
              <a:ext uri="{FF2B5EF4-FFF2-40B4-BE49-F238E27FC236}">
                <a16:creationId xmlns:a16="http://schemas.microsoft.com/office/drawing/2014/main" id="{53C6602B-B886-75F7-6641-394254151818}"/>
              </a:ext>
            </a:extLst>
          </p:cNvPr>
          <p:cNvGraphicFramePr>
            <a:graphicFrameLocks noGrp="1"/>
          </p:cNvGraphicFramePr>
          <p:nvPr>
            <p:extLst>
              <p:ext uri="{D42A27DB-BD31-4B8C-83A1-F6EECF244321}">
                <p14:modId xmlns:p14="http://schemas.microsoft.com/office/powerpoint/2010/main" val="1507220699"/>
              </p:ext>
            </p:extLst>
          </p:nvPr>
        </p:nvGraphicFramePr>
        <p:xfrm>
          <a:off x="144058" y="2631615"/>
          <a:ext cx="3273631" cy="1442908"/>
        </p:xfrm>
        <a:graphic>
          <a:graphicData uri="http://schemas.openxmlformats.org/drawingml/2006/table">
            <a:tbl>
              <a:tblPr bandRow="1">
                <a:tableStyleId>{C083E6E3-FA7D-4D7B-A595-EF9225AFEA82}</a:tableStyleId>
              </a:tblPr>
              <a:tblGrid>
                <a:gridCol w="1199804">
                  <a:extLst>
                    <a:ext uri="{9D8B030D-6E8A-4147-A177-3AD203B41FA5}">
                      <a16:colId xmlns:a16="http://schemas.microsoft.com/office/drawing/2014/main" val="234690765"/>
                    </a:ext>
                  </a:extLst>
                </a:gridCol>
                <a:gridCol w="2073827">
                  <a:extLst>
                    <a:ext uri="{9D8B030D-6E8A-4147-A177-3AD203B41FA5}">
                      <a16:colId xmlns:a16="http://schemas.microsoft.com/office/drawing/2014/main" val="130837947"/>
                    </a:ext>
                  </a:extLst>
                </a:gridCol>
              </a:tblGrid>
              <a:tr h="446845">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u="none" strike="noStrike" kern="1200" baseline="0" dirty="0">
                          <a:solidFill>
                            <a:schemeClr val="tx1"/>
                          </a:solidFill>
                          <a:latin typeface="+mn-lt"/>
                        </a:rPr>
                        <a:t>Serum code </a:t>
                      </a:r>
                      <a:endParaRPr lang="en-GB" sz="1400" b="0" i="0" u="none" strike="noStrike" kern="1200" baseline="0" dirty="0">
                        <a:solidFill>
                          <a:schemeClr val="tx1"/>
                        </a:solidFill>
                        <a:latin typeface="+mn-lt"/>
                        <a:ea typeface="+mn-ea"/>
                        <a:cs typeface="+mn-cs"/>
                      </a:endParaRPr>
                    </a:p>
                  </a:txBody>
                  <a:tcPr marL="82508" marR="82508" marT="41254" marB="41254" anchor="ct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u="none" strike="noStrike" kern="1200" baseline="0" dirty="0">
                          <a:solidFill>
                            <a:schemeClr val="tx1"/>
                          </a:solidFill>
                          <a:latin typeface="+mn-lt"/>
                        </a:rPr>
                        <a:t>Legume allergy</a:t>
                      </a:r>
                      <a:endParaRPr lang="en-GB" sz="1400" b="1" i="0" u="none" strike="noStrike" kern="1200" baseline="0" dirty="0">
                        <a:solidFill>
                          <a:schemeClr val="tx1"/>
                        </a:solidFill>
                        <a:latin typeface="+mn-lt"/>
                        <a:ea typeface="+mn-ea"/>
                        <a:cs typeface="+mn-cs"/>
                      </a:endParaRPr>
                    </a:p>
                  </a:txBody>
                  <a:tcPr marL="82508" marR="82508" marT="41254" marB="41254" anchor="ctr"/>
                </a:tc>
                <a:extLst>
                  <a:ext uri="{0D108BD9-81ED-4DB2-BD59-A6C34878D82A}">
                    <a16:rowId xmlns:a16="http://schemas.microsoft.com/office/drawing/2014/main" val="36324079"/>
                  </a:ext>
                </a:extLst>
              </a:tr>
              <a:tr h="482529">
                <a:tc>
                  <a:txBody>
                    <a:bodyPr/>
                    <a:lstStyle/>
                    <a:p>
                      <a:pPr algn="ctr"/>
                      <a:r>
                        <a:rPr lang="it-IT" sz="1400" b="1" dirty="0">
                          <a:latin typeface="+mn-lt"/>
                        </a:rPr>
                        <a:t>A</a:t>
                      </a:r>
                    </a:p>
                  </a:txBody>
                  <a:tcPr anchor="ct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r>
                        <a:rPr lang="en-GB" sz="1400" b="1" dirty="0">
                          <a:latin typeface="+mn-lt"/>
                        </a:rPr>
                        <a:t>Soybean, peanut</a:t>
                      </a:r>
                      <a:r>
                        <a:rPr lang="en-GB" sz="1400" dirty="0">
                          <a:latin typeface="+mn-lt"/>
                        </a:rPr>
                        <a:t>, lentil, green beans</a:t>
                      </a:r>
                    </a:p>
                  </a:txBody>
                  <a:tcPr marL="82508" marR="82508" marT="41254" marB="41254" anchor="ctr"/>
                </a:tc>
                <a:extLst>
                  <a:ext uri="{0D108BD9-81ED-4DB2-BD59-A6C34878D82A}">
                    <a16:rowId xmlns:a16="http://schemas.microsoft.com/office/drawing/2014/main" val="2802767953"/>
                  </a:ext>
                </a:extLst>
              </a:tr>
              <a:tr h="48683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400" b="1" dirty="0">
                          <a:latin typeface="+mn-lt"/>
                        </a:rPr>
                        <a:t>B</a:t>
                      </a:r>
                    </a:p>
                  </a:txBody>
                  <a:tcPr anchor="ct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r>
                        <a:rPr lang="en-GB" sz="1400" b="1" dirty="0">
                          <a:latin typeface="+mn-lt"/>
                        </a:rPr>
                        <a:t>Peanut</a:t>
                      </a:r>
                      <a:r>
                        <a:rPr lang="en-GB" sz="1400" dirty="0">
                          <a:latin typeface="+mn-lt"/>
                        </a:rPr>
                        <a:t>, pea, lentil</a:t>
                      </a:r>
                    </a:p>
                  </a:txBody>
                  <a:tcPr marL="82508" marR="82508" marT="41254" marB="41254" anchor="ctr"/>
                </a:tc>
                <a:extLst>
                  <a:ext uri="{0D108BD9-81ED-4DB2-BD59-A6C34878D82A}">
                    <a16:rowId xmlns:a16="http://schemas.microsoft.com/office/drawing/2014/main" val="1987516122"/>
                  </a:ext>
                </a:extLst>
              </a:tr>
            </a:tbl>
          </a:graphicData>
        </a:graphic>
      </p:graphicFrame>
      <p:pic>
        <p:nvPicPr>
          <p:cNvPr id="67" name="Immagine 66" descr="Immagine che contiene schermata, grafica, Elementi grafici, Policromia&#10;&#10;Descrizione generata automaticamente">
            <a:extLst>
              <a:ext uri="{FF2B5EF4-FFF2-40B4-BE49-F238E27FC236}">
                <a16:creationId xmlns:a16="http://schemas.microsoft.com/office/drawing/2014/main" id="{D3C803B3-3032-8F09-0790-67467903BB16}"/>
              </a:ext>
            </a:extLst>
          </p:cNvPr>
          <p:cNvPicPr>
            <a:picLocks noChangeAspect="1"/>
          </p:cNvPicPr>
          <p:nvPr/>
        </p:nvPicPr>
        <p:blipFill rotWithShape="1">
          <a:blip r:embed="rId19">
            <a:extLst>
              <a:ext uri="{28A0092B-C50C-407E-A947-70E740481C1C}">
                <a14:useLocalDpi xmlns:a14="http://schemas.microsoft.com/office/drawing/2010/main" val="0"/>
              </a:ext>
            </a:extLst>
          </a:blip>
          <a:srcRect l="49349" t="40434" r="12203"/>
          <a:stretch/>
        </p:blipFill>
        <p:spPr>
          <a:xfrm rot="1714671">
            <a:off x="58778" y="2266814"/>
            <a:ext cx="362063" cy="560923"/>
          </a:xfrm>
          <a:prstGeom prst="rect">
            <a:avLst/>
          </a:prstGeom>
        </p:spPr>
      </p:pic>
      <p:pic>
        <p:nvPicPr>
          <p:cNvPr id="48" name="Immagine 47">
            <a:extLst>
              <a:ext uri="{FF2B5EF4-FFF2-40B4-BE49-F238E27FC236}">
                <a16:creationId xmlns:a16="http://schemas.microsoft.com/office/drawing/2014/main" id="{76A51C49-B0E0-9089-460C-67F6AC516CA3}"/>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1586016" y="5614969"/>
            <a:ext cx="528167" cy="528167"/>
          </a:xfrm>
          <a:prstGeom prst="rect">
            <a:avLst/>
          </a:prstGeom>
        </p:spPr>
      </p:pic>
      <p:sp>
        <p:nvSpPr>
          <p:cNvPr id="40" name="CasellaDiTesto 39">
            <a:extLst>
              <a:ext uri="{FF2B5EF4-FFF2-40B4-BE49-F238E27FC236}">
                <a16:creationId xmlns:a16="http://schemas.microsoft.com/office/drawing/2014/main" id="{9217DD8E-3794-CBD2-CF8F-43F9E33519B1}"/>
              </a:ext>
            </a:extLst>
          </p:cNvPr>
          <p:cNvSpPr txBox="1"/>
          <p:nvPr/>
        </p:nvSpPr>
        <p:spPr>
          <a:xfrm>
            <a:off x="11416638" y="3856401"/>
            <a:ext cx="746647" cy="461665"/>
          </a:xfrm>
          <a:prstGeom prst="rect">
            <a:avLst/>
          </a:prstGeom>
          <a:noFill/>
        </p:spPr>
        <p:txBody>
          <a:bodyPr wrap="square">
            <a:spAutoFit/>
          </a:bodyPr>
          <a:lstStyle/>
          <a:p>
            <a:r>
              <a:rPr lang="it-IT" sz="800" i="1" dirty="0">
                <a:hlinkClick r:id="rId21"/>
              </a:rPr>
              <a:t>https://www.allergome.org/index.php</a:t>
            </a:r>
            <a:r>
              <a:rPr lang="it-IT" sz="800" i="1" dirty="0"/>
              <a:t> </a:t>
            </a:r>
          </a:p>
        </p:txBody>
      </p:sp>
    </p:spTree>
    <p:extLst>
      <p:ext uri="{BB962C8B-B14F-4D97-AF65-F5344CB8AC3E}">
        <p14:creationId xmlns:p14="http://schemas.microsoft.com/office/powerpoint/2010/main" val="20971954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fade">
                                      <p:cBhvr>
                                        <p:cTn id="10" dur="500"/>
                                        <p:tgtEl>
                                          <p:spTgt spid="5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6"/>
                                        </p:tgtEl>
                                        <p:attrNameLst>
                                          <p:attrName>style.visibility</p:attrName>
                                        </p:attrNameLst>
                                      </p:cBhvr>
                                      <p:to>
                                        <p:strVal val="visible"/>
                                      </p:to>
                                    </p:set>
                                    <p:animEffect transition="in" filter="fade">
                                      <p:cBhvr>
                                        <p:cTn id="13" dur="500"/>
                                        <p:tgtEl>
                                          <p:spTgt spid="6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2"/>
                                        </p:tgtEl>
                                        <p:attrNameLst>
                                          <p:attrName>style.visibility</p:attrName>
                                        </p:attrNameLst>
                                      </p:cBhvr>
                                      <p:to>
                                        <p:strVal val="visible"/>
                                      </p:to>
                                    </p:set>
                                    <p:animEffect transition="in" filter="fade">
                                      <p:cBhvr>
                                        <p:cTn id="16" dur="500"/>
                                        <p:tgtEl>
                                          <p:spTgt spid="5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fade">
                                      <p:cBhvr>
                                        <p:cTn id="19" dur="500"/>
                                        <p:tgtEl>
                                          <p:spTgt spid="5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fade">
                                      <p:cBhvr>
                                        <p:cTn id="22" dur="500"/>
                                        <p:tgtEl>
                                          <p:spTgt spid="63"/>
                                        </p:tgtEl>
                                      </p:cBhvr>
                                    </p:animEffect>
                                  </p:childTnLst>
                                </p:cTn>
                              </p:par>
                              <p:par>
                                <p:cTn id="23" presetID="10" presetClass="entr" presetSubtype="0" fill="hold" nodeType="withEffect">
                                  <p:stCondLst>
                                    <p:cond delay="0"/>
                                  </p:stCondLst>
                                  <p:childTnLst>
                                    <p:set>
                                      <p:cBhvr>
                                        <p:cTn id="24" dur="1" fill="hold">
                                          <p:stCondLst>
                                            <p:cond delay="0"/>
                                          </p:stCondLst>
                                        </p:cTn>
                                        <p:tgtEl>
                                          <p:spTgt spid="74"/>
                                        </p:tgtEl>
                                        <p:attrNameLst>
                                          <p:attrName>style.visibility</p:attrName>
                                        </p:attrNameLst>
                                      </p:cBhvr>
                                      <p:to>
                                        <p:strVal val="visible"/>
                                      </p:to>
                                    </p:set>
                                    <p:animEffect transition="in" filter="fade">
                                      <p:cBhvr>
                                        <p:cTn id="25" dur="500"/>
                                        <p:tgtEl>
                                          <p:spTgt spid="7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8"/>
                                        </p:tgtEl>
                                        <p:attrNameLst>
                                          <p:attrName>style.visibility</p:attrName>
                                        </p:attrNameLst>
                                      </p:cBhvr>
                                      <p:to>
                                        <p:strVal val="visible"/>
                                      </p:to>
                                    </p:set>
                                    <p:animEffect transition="in" filter="fade">
                                      <p:cBhvr>
                                        <p:cTn id="28" dur="500"/>
                                        <p:tgtEl>
                                          <p:spTgt spid="7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4"/>
                                        </p:tgtEl>
                                        <p:attrNameLst>
                                          <p:attrName>style.visibility</p:attrName>
                                        </p:attrNameLst>
                                      </p:cBhvr>
                                      <p:to>
                                        <p:strVal val="visible"/>
                                      </p:to>
                                    </p:set>
                                    <p:animEffect transition="in" filter="fade">
                                      <p:cBhvr>
                                        <p:cTn id="31" dur="500"/>
                                        <p:tgtEl>
                                          <p:spTgt spid="5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0"/>
                                        </p:tgtEl>
                                        <p:attrNameLst>
                                          <p:attrName>style.visibility</p:attrName>
                                        </p:attrNameLst>
                                      </p:cBhvr>
                                      <p:to>
                                        <p:strVal val="visible"/>
                                      </p:to>
                                    </p:set>
                                    <p:animEffect transition="in" filter="fade">
                                      <p:cBhvr>
                                        <p:cTn id="34" dur="500"/>
                                        <p:tgtEl>
                                          <p:spTgt spid="6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64"/>
                                        </p:tgtEl>
                                        <p:attrNameLst>
                                          <p:attrName>style.visibility</p:attrName>
                                        </p:attrNameLst>
                                      </p:cBhvr>
                                      <p:to>
                                        <p:strVal val="visible"/>
                                      </p:to>
                                    </p:set>
                                    <p:animEffect transition="in" filter="fade">
                                      <p:cBhvr>
                                        <p:cTn id="37" dur="500"/>
                                        <p:tgtEl>
                                          <p:spTgt spid="6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1"/>
                                        </p:tgtEl>
                                        <p:attrNameLst>
                                          <p:attrName>style.visibility</p:attrName>
                                        </p:attrNameLst>
                                      </p:cBhvr>
                                      <p:to>
                                        <p:strVal val="visible"/>
                                      </p:to>
                                    </p:set>
                                    <p:animEffect transition="in" filter="fade">
                                      <p:cBhvr>
                                        <p:cTn id="40" dur="500"/>
                                        <p:tgtEl>
                                          <p:spTgt spid="6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2"/>
                                        </p:tgtEl>
                                        <p:attrNameLst>
                                          <p:attrName>style.visibility</p:attrName>
                                        </p:attrNameLst>
                                      </p:cBhvr>
                                      <p:to>
                                        <p:strVal val="visible"/>
                                      </p:to>
                                    </p:set>
                                    <p:animEffect transition="in" filter="fade">
                                      <p:cBhvr>
                                        <p:cTn id="43" dur="500"/>
                                        <p:tgtEl>
                                          <p:spTgt spid="6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5"/>
                                        </p:tgtEl>
                                        <p:attrNameLst>
                                          <p:attrName>style.visibility</p:attrName>
                                        </p:attrNameLst>
                                      </p:cBhvr>
                                      <p:to>
                                        <p:strVal val="visible"/>
                                      </p:to>
                                    </p:set>
                                    <p:animEffect transition="in" filter="fade">
                                      <p:cBhvr>
                                        <p:cTn id="46" dur="500"/>
                                        <p:tgtEl>
                                          <p:spTgt spid="65"/>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fade">
                                      <p:cBhvr>
                                        <p:cTn id="49" dur="500"/>
                                        <p:tgtEl>
                                          <p:spTgt spid="4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fade">
                                      <p:cBhvr>
                                        <p:cTn id="54" dur="500"/>
                                        <p:tgtEl>
                                          <p:spTgt spid="37"/>
                                        </p:tgtEl>
                                      </p:cBhvr>
                                    </p:animEffect>
                                  </p:childTnLst>
                                </p:cTn>
                              </p:par>
                              <p:par>
                                <p:cTn id="55" presetID="10" presetClass="entr" presetSubtype="0" fill="hold" nodeType="withEffect">
                                  <p:stCondLst>
                                    <p:cond delay="0"/>
                                  </p:stCondLst>
                                  <p:childTnLst>
                                    <p:set>
                                      <p:cBhvr>
                                        <p:cTn id="56" dur="1" fill="hold">
                                          <p:stCondLst>
                                            <p:cond delay="0"/>
                                          </p:stCondLst>
                                        </p:cTn>
                                        <p:tgtEl>
                                          <p:spTgt spid="48"/>
                                        </p:tgtEl>
                                        <p:attrNameLst>
                                          <p:attrName>style.visibility</p:attrName>
                                        </p:attrNameLst>
                                      </p:cBhvr>
                                      <p:to>
                                        <p:strVal val="visible"/>
                                      </p:to>
                                    </p:set>
                                    <p:animEffect transition="in" filter="fade">
                                      <p:cBhvr>
                                        <p:cTn id="5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P spid="53" grpId="0" animBg="1"/>
      <p:bldP spid="54" grpId="0" animBg="1"/>
      <p:bldP spid="60" grpId="0" animBg="1"/>
      <p:bldP spid="61" grpId="0" animBg="1"/>
      <p:bldP spid="62" grpId="0" animBg="1"/>
      <p:bldP spid="63" grpId="0"/>
      <p:bldP spid="64" grpId="0"/>
      <p:bldP spid="65" grpId="0"/>
      <p:bldP spid="66" grpId="0"/>
      <p:bldP spid="78" grpId="0"/>
      <p:bldP spid="37" grpId="0" animBg="1"/>
      <p:bldP spid="4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FD7329-112F-803E-D5DC-B1E78BF1FEBC}"/>
            </a:ext>
          </a:extLst>
        </p:cNvPr>
        <p:cNvGrpSpPr/>
        <p:nvPr/>
      </p:nvGrpSpPr>
      <p:grpSpPr>
        <a:xfrm>
          <a:off x="0" y="0"/>
          <a:ext cx="0" cy="0"/>
          <a:chOff x="0" y="0"/>
          <a:chExt cx="0" cy="0"/>
        </a:xfrm>
      </p:grpSpPr>
      <p:pic>
        <p:nvPicPr>
          <p:cNvPr id="26" name="Graphic 5">
            <a:extLst>
              <a:ext uri="{FF2B5EF4-FFF2-40B4-BE49-F238E27FC236}">
                <a16:creationId xmlns:a16="http://schemas.microsoft.com/office/drawing/2014/main" id="{870636D3-A44B-758C-F6B4-66495DC9657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29541" y="1008407"/>
            <a:ext cx="4132917" cy="4764505"/>
          </a:xfrm>
          <a:prstGeom prst="rect">
            <a:avLst/>
          </a:prstGeom>
        </p:spPr>
      </p:pic>
      <p:pic>
        <p:nvPicPr>
          <p:cNvPr id="8" name="Immagine 7" descr="Immagine che contiene testo, edificio, casa, cielo&#10;&#10;Il contenuto generato dall'IA potrebbe non essere corretto.">
            <a:extLst>
              <a:ext uri="{FF2B5EF4-FFF2-40B4-BE49-F238E27FC236}">
                <a16:creationId xmlns:a16="http://schemas.microsoft.com/office/drawing/2014/main" id="{30F6A700-FA4B-2FFF-A559-E38EAEF2B137}"/>
              </a:ext>
            </a:extLst>
          </p:cNvPr>
          <p:cNvPicPr>
            <a:picLocks noChangeAspect="1"/>
          </p:cNvPicPr>
          <p:nvPr/>
        </p:nvPicPr>
        <p:blipFill>
          <a:blip r:embed="rId5">
            <a:extLst>
              <a:ext uri="{28A0092B-C50C-407E-A947-70E740481C1C}">
                <a14:useLocalDpi xmlns:a14="http://schemas.microsoft.com/office/drawing/2010/main" val="0"/>
              </a:ext>
            </a:extLst>
          </a:blip>
          <a:srcRect l="1815" t="4613" r="23777" b="74293"/>
          <a:stretch>
            <a:fillRect/>
          </a:stretch>
        </p:blipFill>
        <p:spPr>
          <a:xfrm>
            <a:off x="83284" y="71145"/>
            <a:ext cx="2534425" cy="376006"/>
          </a:xfrm>
          <a:prstGeom prst="rect">
            <a:avLst/>
          </a:prstGeom>
        </p:spPr>
      </p:pic>
      <p:cxnSp>
        <p:nvCxnSpPr>
          <p:cNvPr id="36" name="Connettore diritto 35">
            <a:extLst>
              <a:ext uri="{FF2B5EF4-FFF2-40B4-BE49-F238E27FC236}">
                <a16:creationId xmlns:a16="http://schemas.microsoft.com/office/drawing/2014/main" id="{3F20C69F-E04B-62B2-2321-BF32BB2AED1D}"/>
              </a:ext>
            </a:extLst>
          </p:cNvPr>
          <p:cNvCxnSpPr/>
          <p:nvPr/>
        </p:nvCxnSpPr>
        <p:spPr>
          <a:xfrm>
            <a:off x="-1" y="520571"/>
            <a:ext cx="12192000" cy="0"/>
          </a:xfrm>
          <a:prstGeom prst="line">
            <a:avLst/>
          </a:prstGeom>
          <a:ln w="57150">
            <a:solidFill>
              <a:srgbClr val="008DA4"/>
            </a:solidFill>
          </a:ln>
        </p:spPr>
        <p:style>
          <a:lnRef idx="2">
            <a:schemeClr val="accent1"/>
          </a:lnRef>
          <a:fillRef idx="0">
            <a:schemeClr val="accent1"/>
          </a:fillRef>
          <a:effectRef idx="1">
            <a:schemeClr val="accent1"/>
          </a:effectRef>
          <a:fontRef idx="minor">
            <a:schemeClr val="tx1"/>
          </a:fontRef>
        </p:style>
      </p:cxnSp>
      <p:pic>
        <p:nvPicPr>
          <p:cNvPr id="44" name="Graphic 16">
            <a:extLst>
              <a:ext uri="{FF2B5EF4-FFF2-40B4-BE49-F238E27FC236}">
                <a16:creationId xmlns:a16="http://schemas.microsoft.com/office/drawing/2014/main" id="{2BE6AA0D-2198-FC10-F5D5-04B92651819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5946897"/>
            <a:ext cx="12192000" cy="898014"/>
          </a:xfrm>
          <a:prstGeom prst="rect">
            <a:avLst/>
          </a:prstGeom>
        </p:spPr>
      </p:pic>
      <p:pic>
        <p:nvPicPr>
          <p:cNvPr id="46" name="Picture 12" descr="Logo&#10;&#10;Description automatically generated">
            <a:extLst>
              <a:ext uri="{FF2B5EF4-FFF2-40B4-BE49-F238E27FC236}">
                <a16:creationId xmlns:a16="http://schemas.microsoft.com/office/drawing/2014/main" id="{2E9E0B3B-AD16-4B36-CBDF-E2274E10B6BD}"/>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221989" y="6218438"/>
            <a:ext cx="1887294" cy="486003"/>
          </a:xfrm>
          <a:prstGeom prst="rect">
            <a:avLst/>
          </a:prstGeom>
        </p:spPr>
      </p:pic>
      <p:pic>
        <p:nvPicPr>
          <p:cNvPr id="47" name="Picture 13" descr="Logo&#10;&#10;Description automatically generated">
            <a:extLst>
              <a:ext uri="{FF2B5EF4-FFF2-40B4-BE49-F238E27FC236}">
                <a16:creationId xmlns:a16="http://schemas.microsoft.com/office/drawing/2014/main" id="{2205CDA2-11B7-AD89-4934-B562792F60B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07816" y="6232783"/>
            <a:ext cx="1472737" cy="486003"/>
          </a:xfrm>
          <a:prstGeom prst="rect">
            <a:avLst/>
          </a:prstGeom>
        </p:spPr>
      </p:pic>
      <p:pic>
        <p:nvPicPr>
          <p:cNvPr id="55" name="Graphic 14">
            <a:extLst>
              <a:ext uri="{FF2B5EF4-FFF2-40B4-BE49-F238E27FC236}">
                <a16:creationId xmlns:a16="http://schemas.microsoft.com/office/drawing/2014/main" id="{F75C0BBF-D910-9B4F-E655-618D28DD41B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00511" y="6186653"/>
            <a:ext cx="892646" cy="607292"/>
          </a:xfrm>
          <a:prstGeom prst="rect">
            <a:avLst/>
          </a:prstGeom>
        </p:spPr>
      </p:pic>
      <p:sp>
        <p:nvSpPr>
          <p:cNvPr id="56" name="TextBox 15">
            <a:extLst>
              <a:ext uri="{FF2B5EF4-FFF2-40B4-BE49-F238E27FC236}">
                <a16:creationId xmlns:a16="http://schemas.microsoft.com/office/drawing/2014/main" id="{8FCF2092-1E81-9CF2-16B7-F509501EBD15}"/>
              </a:ext>
            </a:extLst>
          </p:cNvPr>
          <p:cNvSpPr txBox="1"/>
          <p:nvPr/>
        </p:nvSpPr>
        <p:spPr>
          <a:xfrm>
            <a:off x="1277659" y="6197976"/>
            <a:ext cx="188729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PRIMA programme is supported under Horizon 2020, the European Union’s Framework Programme for Research and Innovation</a:t>
            </a:r>
            <a:r>
              <a:rPr kumimoji="0" lang="it-IT"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7" name="Picture 2" descr="logo-unipr-square - Cipack">
            <a:extLst>
              <a:ext uri="{FF2B5EF4-FFF2-40B4-BE49-F238E27FC236}">
                <a16:creationId xmlns:a16="http://schemas.microsoft.com/office/drawing/2014/main" id="{4178A1A0-1796-6CB5-9D34-E3A2580536A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41969" y="6002150"/>
            <a:ext cx="890030" cy="890030"/>
          </a:xfrm>
          <a:prstGeom prst="rect">
            <a:avLst/>
          </a:prstGeom>
          <a:noFill/>
          <a:extLst>
            <a:ext uri="{909E8E84-426E-40DD-AFC4-6F175D3DCCD1}">
              <a14:hiddenFill xmlns:a14="http://schemas.microsoft.com/office/drawing/2010/main">
                <a:solidFill>
                  <a:srgbClr val="FFFFFF"/>
                </a:solidFill>
              </a14:hiddenFill>
            </a:ext>
          </a:extLst>
        </p:spPr>
      </p:pic>
      <p:pic>
        <p:nvPicPr>
          <p:cNvPr id="58" name="Immagine 57" descr="Immagine che contiene testo, Carattere, pianta, design&#10;&#10;Descrizione generata automaticamente">
            <a:extLst>
              <a:ext uri="{FF2B5EF4-FFF2-40B4-BE49-F238E27FC236}">
                <a16:creationId xmlns:a16="http://schemas.microsoft.com/office/drawing/2014/main" id="{BA57ECD0-8CDF-1FE7-8660-9B2523CCC279}"/>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62458" y="6140598"/>
            <a:ext cx="890030" cy="642161"/>
          </a:xfrm>
          <a:prstGeom prst="rect">
            <a:avLst/>
          </a:prstGeom>
        </p:spPr>
      </p:pic>
      <p:sp>
        <p:nvSpPr>
          <p:cNvPr id="7" name="CasellaDiTesto 6">
            <a:extLst>
              <a:ext uri="{FF2B5EF4-FFF2-40B4-BE49-F238E27FC236}">
                <a16:creationId xmlns:a16="http://schemas.microsoft.com/office/drawing/2014/main" id="{0F04E240-0E80-DE82-C148-A6F9E9FA34C4}"/>
              </a:ext>
            </a:extLst>
          </p:cNvPr>
          <p:cNvSpPr txBox="1"/>
          <p:nvPr/>
        </p:nvSpPr>
        <p:spPr>
          <a:xfrm>
            <a:off x="45476" y="618339"/>
            <a:ext cx="3272088" cy="442674"/>
          </a:xfrm>
          <a:custGeom>
            <a:avLst/>
            <a:gdLst>
              <a:gd name="connsiteX0" fmla="*/ 0 w 3272088"/>
              <a:gd name="connsiteY0" fmla="*/ 73780 h 442674"/>
              <a:gd name="connsiteX1" fmla="*/ 73780 w 3272088"/>
              <a:gd name="connsiteY1" fmla="*/ 0 h 442674"/>
              <a:gd name="connsiteX2" fmla="*/ 3198308 w 3272088"/>
              <a:gd name="connsiteY2" fmla="*/ 0 h 442674"/>
              <a:gd name="connsiteX3" fmla="*/ 3272088 w 3272088"/>
              <a:gd name="connsiteY3" fmla="*/ 73780 h 442674"/>
              <a:gd name="connsiteX4" fmla="*/ 3272088 w 3272088"/>
              <a:gd name="connsiteY4" fmla="*/ 368894 h 442674"/>
              <a:gd name="connsiteX5" fmla="*/ 3198308 w 3272088"/>
              <a:gd name="connsiteY5" fmla="*/ 442674 h 442674"/>
              <a:gd name="connsiteX6" fmla="*/ 73780 w 3272088"/>
              <a:gd name="connsiteY6" fmla="*/ 442674 h 442674"/>
              <a:gd name="connsiteX7" fmla="*/ 0 w 3272088"/>
              <a:gd name="connsiteY7" fmla="*/ 368894 h 442674"/>
              <a:gd name="connsiteX8" fmla="*/ 0 w 3272088"/>
              <a:gd name="connsiteY8" fmla="*/ 73780 h 442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72088" h="442674" fill="none" extrusionOk="0">
                <a:moveTo>
                  <a:pt x="0" y="73780"/>
                </a:moveTo>
                <a:cubicBezTo>
                  <a:pt x="1454" y="26274"/>
                  <a:pt x="37373" y="6213"/>
                  <a:pt x="73780" y="0"/>
                </a:cubicBezTo>
                <a:cubicBezTo>
                  <a:pt x="855677" y="45206"/>
                  <a:pt x="1866902" y="-101492"/>
                  <a:pt x="3198308" y="0"/>
                </a:cubicBezTo>
                <a:cubicBezTo>
                  <a:pt x="3242186" y="-4774"/>
                  <a:pt x="3267076" y="31070"/>
                  <a:pt x="3272088" y="73780"/>
                </a:cubicBezTo>
                <a:cubicBezTo>
                  <a:pt x="3286813" y="187785"/>
                  <a:pt x="3281616" y="294749"/>
                  <a:pt x="3272088" y="368894"/>
                </a:cubicBezTo>
                <a:cubicBezTo>
                  <a:pt x="3270926" y="414536"/>
                  <a:pt x="3243122" y="436247"/>
                  <a:pt x="3198308" y="442674"/>
                </a:cubicBezTo>
                <a:cubicBezTo>
                  <a:pt x="2720694" y="532242"/>
                  <a:pt x="1289125" y="383743"/>
                  <a:pt x="73780" y="442674"/>
                </a:cubicBezTo>
                <a:cubicBezTo>
                  <a:pt x="27165" y="441312"/>
                  <a:pt x="3496" y="410897"/>
                  <a:pt x="0" y="368894"/>
                </a:cubicBezTo>
                <a:cubicBezTo>
                  <a:pt x="17653" y="331807"/>
                  <a:pt x="12783" y="202613"/>
                  <a:pt x="0" y="73780"/>
                </a:cubicBezTo>
                <a:close/>
              </a:path>
              <a:path w="3272088" h="442674" stroke="0" extrusionOk="0">
                <a:moveTo>
                  <a:pt x="0" y="73780"/>
                </a:moveTo>
                <a:cubicBezTo>
                  <a:pt x="1998" y="32265"/>
                  <a:pt x="32150" y="-7571"/>
                  <a:pt x="73780" y="0"/>
                </a:cubicBezTo>
                <a:cubicBezTo>
                  <a:pt x="428894" y="-140314"/>
                  <a:pt x="2811621" y="72494"/>
                  <a:pt x="3198308" y="0"/>
                </a:cubicBezTo>
                <a:cubicBezTo>
                  <a:pt x="3239531" y="450"/>
                  <a:pt x="3270978" y="33577"/>
                  <a:pt x="3272088" y="73780"/>
                </a:cubicBezTo>
                <a:cubicBezTo>
                  <a:pt x="3297976" y="163505"/>
                  <a:pt x="3267082" y="224510"/>
                  <a:pt x="3272088" y="368894"/>
                </a:cubicBezTo>
                <a:cubicBezTo>
                  <a:pt x="3269312" y="410885"/>
                  <a:pt x="3232293" y="446781"/>
                  <a:pt x="3198308" y="442674"/>
                </a:cubicBezTo>
                <a:cubicBezTo>
                  <a:pt x="2553994" y="566283"/>
                  <a:pt x="1325754" y="293768"/>
                  <a:pt x="73780" y="442674"/>
                </a:cubicBezTo>
                <a:cubicBezTo>
                  <a:pt x="33150" y="443798"/>
                  <a:pt x="-4914" y="413324"/>
                  <a:pt x="0" y="368894"/>
                </a:cubicBezTo>
                <a:cubicBezTo>
                  <a:pt x="7812" y="302807"/>
                  <a:pt x="5852" y="116420"/>
                  <a:pt x="0" y="73780"/>
                </a:cubicBezTo>
                <a:close/>
              </a:path>
            </a:pathLst>
          </a:custGeom>
          <a:solidFill>
            <a:schemeClr val="accent5">
              <a:lumMod val="60000"/>
              <a:lumOff val="40000"/>
            </a:schemeClr>
          </a:solidFill>
          <a:ln>
            <a:noFill/>
            <a:extLst>
              <a:ext uri="{C807C97D-BFC1-408E-A445-0C87EB9F89A2}">
                <ask:lineSketchStyleProps xmlns:ask="http://schemas.microsoft.com/office/drawing/2018/sketchyshapes" sd="2448976505">
                  <a:prstGeom prst="round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6600">
                  <a:solidFill>
                    <a:srgbClr val="ED7D31">
                      <a:lumMod val="50000"/>
                    </a:srgbClr>
                  </a:solidFill>
                  <a:prstDash val="solid"/>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Chia seeds (</a:t>
            </a:r>
            <a:r>
              <a:rPr kumimoji="0" lang="en-US" sz="2000" b="1" i="1" u="none" strike="noStrike" kern="1200" cap="none" spc="0" normalizeH="0" baseline="0" noProof="0" dirty="0">
                <a:ln w="6600">
                  <a:solidFill>
                    <a:srgbClr val="ED7D31">
                      <a:lumMod val="50000"/>
                    </a:srgbClr>
                  </a:solidFill>
                  <a:prstDash val="solid"/>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Salvia hispanica</a:t>
            </a:r>
            <a:r>
              <a:rPr kumimoji="0" lang="en-US" sz="2000" b="1" i="0" u="none" strike="noStrike" kern="1200" cap="none" spc="0" normalizeH="0" baseline="0" noProof="0" dirty="0">
                <a:ln w="6600">
                  <a:solidFill>
                    <a:srgbClr val="ED7D31">
                      <a:lumMod val="50000"/>
                    </a:srgbClr>
                  </a:solidFill>
                  <a:prstDash val="solid"/>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a:t>
            </a:r>
          </a:p>
        </p:txBody>
      </p:sp>
      <p:pic>
        <p:nvPicPr>
          <p:cNvPr id="9" name="Immagine 8">
            <a:extLst>
              <a:ext uri="{FF2B5EF4-FFF2-40B4-BE49-F238E27FC236}">
                <a16:creationId xmlns:a16="http://schemas.microsoft.com/office/drawing/2014/main" id="{DE619832-9F24-33C2-7DCD-5B1E1F20E771}"/>
              </a:ext>
            </a:extLst>
          </p:cNvPr>
          <p:cNvPicPr>
            <a:picLocks noChangeAspect="1"/>
          </p:cNvPicPr>
          <p:nvPr/>
        </p:nvPicPr>
        <p:blipFill>
          <a:blip r:embed="rId14"/>
          <a:stretch>
            <a:fillRect/>
          </a:stretch>
        </p:blipFill>
        <p:spPr>
          <a:xfrm>
            <a:off x="83284" y="1116036"/>
            <a:ext cx="697766" cy="697766"/>
          </a:xfrm>
          <a:prstGeom prst="rect">
            <a:avLst/>
          </a:prstGeom>
        </p:spPr>
      </p:pic>
      <p:sp>
        <p:nvSpPr>
          <p:cNvPr id="10" name="CasellaDiTesto 9">
            <a:extLst>
              <a:ext uri="{FF2B5EF4-FFF2-40B4-BE49-F238E27FC236}">
                <a16:creationId xmlns:a16="http://schemas.microsoft.com/office/drawing/2014/main" id="{F02ED614-E1B5-E0BF-691A-131B87B9036C}"/>
              </a:ext>
            </a:extLst>
          </p:cNvPr>
          <p:cNvSpPr txBox="1"/>
          <p:nvPr/>
        </p:nvSpPr>
        <p:spPr>
          <a:xfrm>
            <a:off x="507164" y="1172764"/>
            <a:ext cx="2000133" cy="461665"/>
          </a:xfrm>
          <a:prstGeom prst="rect">
            <a:avLst/>
          </a:prstGeom>
          <a:noFill/>
        </p:spPr>
        <p:txBody>
          <a:bodyPr wrap="square" rtlCol="0">
            <a:spAutoFit/>
          </a:bodyPr>
          <a:lstStyle/>
          <a:p>
            <a:pPr algn="ctr"/>
            <a:r>
              <a:rPr lang="it-IT" sz="2400" b="1" dirty="0"/>
              <a:t>Novel foods</a:t>
            </a:r>
          </a:p>
        </p:txBody>
      </p:sp>
      <p:pic>
        <p:nvPicPr>
          <p:cNvPr id="52" name="Immagine 51">
            <a:extLst>
              <a:ext uri="{FF2B5EF4-FFF2-40B4-BE49-F238E27FC236}">
                <a16:creationId xmlns:a16="http://schemas.microsoft.com/office/drawing/2014/main" id="{A0C071CD-FFB2-FA64-D97F-450B1C3EC81D}"/>
              </a:ext>
            </a:extLst>
          </p:cNvPr>
          <p:cNvPicPr>
            <a:picLocks noChangeAspect="1"/>
          </p:cNvPicPr>
          <p:nvPr/>
        </p:nvPicPr>
        <p:blipFill>
          <a:blip r:embed="rId15">
            <a:extLst>
              <a:ext uri="{BEBA8EAE-BF5A-486C-A8C5-ECC9F3942E4B}">
                <a14:imgProps xmlns:a14="http://schemas.microsoft.com/office/drawing/2010/main">
                  <a14:imgLayer r:embed="rId16">
                    <a14:imgEffect>
                      <a14:brightnessContrast contrast="20000"/>
                    </a14:imgEffect>
                  </a14:imgLayer>
                </a14:imgProps>
              </a:ext>
            </a:extLst>
          </a:blip>
          <a:stretch>
            <a:fillRect/>
          </a:stretch>
        </p:blipFill>
        <p:spPr>
          <a:xfrm>
            <a:off x="2311199" y="1518238"/>
            <a:ext cx="2724707" cy="3675516"/>
          </a:xfrm>
          <a:prstGeom prst="rect">
            <a:avLst/>
          </a:prstGeom>
        </p:spPr>
      </p:pic>
      <p:pic>
        <p:nvPicPr>
          <p:cNvPr id="53" name="Immagine 52">
            <a:extLst>
              <a:ext uri="{FF2B5EF4-FFF2-40B4-BE49-F238E27FC236}">
                <a16:creationId xmlns:a16="http://schemas.microsoft.com/office/drawing/2014/main" id="{FE1252F7-2F6E-9A5C-5381-6C959D10661B}"/>
              </a:ext>
            </a:extLst>
          </p:cNvPr>
          <p:cNvPicPr>
            <a:picLocks noChangeAspect="1"/>
          </p:cNvPicPr>
          <p:nvPr/>
        </p:nvPicPr>
        <p:blipFill>
          <a:blip r:embed="rId17">
            <a:extLst>
              <a:ext uri="{BEBA8EAE-BF5A-486C-A8C5-ECC9F3942E4B}">
                <a14:imgProps xmlns:a14="http://schemas.microsoft.com/office/drawing/2010/main">
                  <a14:imgLayer r:embed="rId18">
                    <a14:imgEffect>
                      <a14:brightnessContrast contrast="20000"/>
                    </a14:imgEffect>
                  </a14:imgLayer>
                </a14:imgProps>
              </a:ext>
            </a:extLst>
          </a:blip>
          <a:srcRect l="4480"/>
          <a:stretch>
            <a:fillRect/>
          </a:stretch>
        </p:blipFill>
        <p:spPr>
          <a:xfrm>
            <a:off x="5069446" y="1518238"/>
            <a:ext cx="2704436" cy="3678528"/>
          </a:xfrm>
          <a:prstGeom prst="rect">
            <a:avLst/>
          </a:prstGeom>
        </p:spPr>
      </p:pic>
      <p:pic>
        <p:nvPicPr>
          <p:cNvPr id="6" name="Immagine 5" descr="Immagine che contiene terreno, legno, aria aperta&#10;&#10;Il contenuto generato dall'IA potrebbe non essere corretto.">
            <a:extLst>
              <a:ext uri="{FF2B5EF4-FFF2-40B4-BE49-F238E27FC236}">
                <a16:creationId xmlns:a16="http://schemas.microsoft.com/office/drawing/2014/main" id="{7FEB662E-4BC3-E2B5-527F-B9658308B08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408676" y="618339"/>
            <a:ext cx="804271" cy="536348"/>
          </a:xfrm>
          <a:prstGeom prst="ellipse">
            <a:avLst/>
          </a:prstGeom>
          <a:ln>
            <a:solidFill>
              <a:schemeClr val="tx1"/>
            </a:solidFill>
          </a:ln>
        </p:spPr>
      </p:pic>
      <p:sp>
        <p:nvSpPr>
          <p:cNvPr id="54" name="CasellaDiTesto 53">
            <a:extLst>
              <a:ext uri="{FF2B5EF4-FFF2-40B4-BE49-F238E27FC236}">
                <a16:creationId xmlns:a16="http://schemas.microsoft.com/office/drawing/2014/main" id="{3A5A6984-5A30-E483-6A81-A88D3EF328DD}"/>
              </a:ext>
            </a:extLst>
          </p:cNvPr>
          <p:cNvSpPr txBox="1"/>
          <p:nvPr/>
        </p:nvSpPr>
        <p:spPr>
          <a:xfrm>
            <a:off x="10853492" y="29028"/>
            <a:ext cx="1338508" cy="461665"/>
          </a:xfrm>
          <a:prstGeom prst="rect">
            <a:avLst/>
          </a:prstGeom>
          <a:noFill/>
        </p:spPr>
        <p:txBody>
          <a:bodyPr wrap="none" rtlCol="0">
            <a:spAutoFit/>
          </a:bodyPr>
          <a:lstStyle/>
          <a:p>
            <a:pPr algn="r"/>
            <a:r>
              <a:rPr lang="en-US" sz="1200" dirty="0">
                <a:latin typeface="Aptos" panose="020B0004020202020204" pitchFamily="34" charset="0"/>
                <a:ea typeface="Aptos" panose="020B0004020202020204" pitchFamily="34" charset="0"/>
                <a:cs typeface="Aptos" panose="020B0004020202020204" pitchFamily="34" charset="0"/>
              </a:rPr>
              <a:t>CIPCA 2025</a:t>
            </a:r>
          </a:p>
          <a:p>
            <a:pPr algn="r"/>
            <a:r>
              <a:rPr lang="en-US" sz="1200" dirty="0">
                <a:latin typeface="Aptos" panose="020B0004020202020204" pitchFamily="34" charset="0"/>
                <a:ea typeface="Aptos" panose="020B0004020202020204" pitchFamily="34" charset="0"/>
                <a:cs typeface="Aptos" panose="020B0004020202020204" pitchFamily="34" charset="0"/>
              </a:rPr>
              <a:t>16-18</a:t>
            </a:r>
            <a:r>
              <a:rPr lang="en-US" sz="1200" baseline="30000" dirty="0">
                <a:latin typeface="Aptos" panose="020B0004020202020204" pitchFamily="34" charset="0"/>
                <a:ea typeface="Aptos" panose="020B0004020202020204" pitchFamily="34" charset="0"/>
                <a:cs typeface="Aptos" panose="020B0004020202020204" pitchFamily="34" charset="0"/>
              </a:rPr>
              <a:t>th</a:t>
            </a:r>
            <a:r>
              <a:rPr lang="en-US" sz="1200" dirty="0">
                <a:effectLst/>
                <a:latin typeface="Aptos" panose="020B0004020202020204" pitchFamily="34" charset="0"/>
                <a:ea typeface="Aptos" panose="020B0004020202020204" pitchFamily="34" charset="0"/>
                <a:cs typeface="Aptos" panose="020B0004020202020204" pitchFamily="34" charset="0"/>
              </a:rPr>
              <a:t> June 2025</a:t>
            </a:r>
            <a:endParaRPr lang="it-IT" sz="1200" dirty="0">
              <a:effectLst/>
              <a:latin typeface="Aptos" panose="020B0004020202020204" pitchFamily="34" charset="0"/>
              <a:ea typeface="Aptos" panose="020B0004020202020204" pitchFamily="34" charset="0"/>
              <a:cs typeface="Aptos" panose="020B0004020202020204" pitchFamily="34" charset="0"/>
            </a:endParaRPr>
          </a:p>
        </p:txBody>
      </p:sp>
      <p:sp>
        <p:nvSpPr>
          <p:cNvPr id="3" name="Rettangolo con angoli arrotondati 2">
            <a:extLst>
              <a:ext uri="{FF2B5EF4-FFF2-40B4-BE49-F238E27FC236}">
                <a16:creationId xmlns:a16="http://schemas.microsoft.com/office/drawing/2014/main" id="{016B812D-1BED-035D-E62F-8BE77FB0875F}"/>
              </a:ext>
            </a:extLst>
          </p:cNvPr>
          <p:cNvSpPr/>
          <p:nvPr/>
        </p:nvSpPr>
        <p:spPr>
          <a:xfrm>
            <a:off x="5421052" y="680517"/>
            <a:ext cx="2040386" cy="430887"/>
          </a:xfrm>
          <a:custGeom>
            <a:avLst/>
            <a:gdLst>
              <a:gd name="connsiteX0" fmla="*/ 0 w 2040386"/>
              <a:gd name="connsiteY0" fmla="*/ 71816 h 430887"/>
              <a:gd name="connsiteX1" fmla="*/ 71816 w 2040386"/>
              <a:gd name="connsiteY1" fmla="*/ 0 h 430887"/>
              <a:gd name="connsiteX2" fmla="*/ 527037 w 2040386"/>
              <a:gd name="connsiteY2" fmla="*/ 0 h 430887"/>
              <a:gd name="connsiteX3" fmla="*/ 1001225 w 2040386"/>
              <a:gd name="connsiteY3" fmla="*/ 0 h 430887"/>
              <a:gd name="connsiteX4" fmla="*/ 1494382 w 2040386"/>
              <a:gd name="connsiteY4" fmla="*/ 0 h 430887"/>
              <a:gd name="connsiteX5" fmla="*/ 1968570 w 2040386"/>
              <a:gd name="connsiteY5" fmla="*/ 0 h 430887"/>
              <a:gd name="connsiteX6" fmla="*/ 2040386 w 2040386"/>
              <a:gd name="connsiteY6" fmla="*/ 71816 h 430887"/>
              <a:gd name="connsiteX7" fmla="*/ 2040386 w 2040386"/>
              <a:gd name="connsiteY7" fmla="*/ 359071 h 430887"/>
              <a:gd name="connsiteX8" fmla="*/ 1968570 w 2040386"/>
              <a:gd name="connsiteY8" fmla="*/ 430887 h 430887"/>
              <a:gd name="connsiteX9" fmla="*/ 1513349 w 2040386"/>
              <a:gd name="connsiteY9" fmla="*/ 430887 h 430887"/>
              <a:gd name="connsiteX10" fmla="*/ 1096063 w 2040386"/>
              <a:gd name="connsiteY10" fmla="*/ 430887 h 430887"/>
              <a:gd name="connsiteX11" fmla="*/ 640842 w 2040386"/>
              <a:gd name="connsiteY11" fmla="*/ 430887 h 430887"/>
              <a:gd name="connsiteX12" fmla="*/ 71816 w 2040386"/>
              <a:gd name="connsiteY12" fmla="*/ 430887 h 430887"/>
              <a:gd name="connsiteX13" fmla="*/ 0 w 2040386"/>
              <a:gd name="connsiteY13" fmla="*/ 359071 h 430887"/>
              <a:gd name="connsiteX14" fmla="*/ 0 w 2040386"/>
              <a:gd name="connsiteY14" fmla="*/ 71816 h 430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0386" h="430887" fill="none" extrusionOk="0">
                <a:moveTo>
                  <a:pt x="0" y="71816"/>
                </a:moveTo>
                <a:cubicBezTo>
                  <a:pt x="-6858" y="31483"/>
                  <a:pt x="27377" y="8683"/>
                  <a:pt x="71816" y="0"/>
                </a:cubicBezTo>
                <a:cubicBezTo>
                  <a:pt x="170948" y="-4303"/>
                  <a:pt x="313635" y="17390"/>
                  <a:pt x="527037" y="0"/>
                </a:cubicBezTo>
                <a:cubicBezTo>
                  <a:pt x="740439" y="-17390"/>
                  <a:pt x="816612" y="4037"/>
                  <a:pt x="1001225" y="0"/>
                </a:cubicBezTo>
                <a:cubicBezTo>
                  <a:pt x="1185838" y="-4037"/>
                  <a:pt x="1274606" y="13526"/>
                  <a:pt x="1494382" y="0"/>
                </a:cubicBezTo>
                <a:cubicBezTo>
                  <a:pt x="1714158" y="-13526"/>
                  <a:pt x="1811320" y="35330"/>
                  <a:pt x="1968570" y="0"/>
                </a:cubicBezTo>
                <a:cubicBezTo>
                  <a:pt x="2005853" y="2755"/>
                  <a:pt x="2032034" y="30874"/>
                  <a:pt x="2040386" y="71816"/>
                </a:cubicBezTo>
                <a:cubicBezTo>
                  <a:pt x="2074601" y="164280"/>
                  <a:pt x="2037771" y="233071"/>
                  <a:pt x="2040386" y="359071"/>
                </a:cubicBezTo>
                <a:cubicBezTo>
                  <a:pt x="2037373" y="394104"/>
                  <a:pt x="2011948" y="436717"/>
                  <a:pt x="1968570" y="430887"/>
                </a:cubicBezTo>
                <a:cubicBezTo>
                  <a:pt x="1847228" y="439263"/>
                  <a:pt x="1619948" y="409687"/>
                  <a:pt x="1513349" y="430887"/>
                </a:cubicBezTo>
                <a:cubicBezTo>
                  <a:pt x="1406750" y="452087"/>
                  <a:pt x="1233463" y="410571"/>
                  <a:pt x="1096063" y="430887"/>
                </a:cubicBezTo>
                <a:cubicBezTo>
                  <a:pt x="958663" y="451203"/>
                  <a:pt x="807318" y="376461"/>
                  <a:pt x="640842" y="430887"/>
                </a:cubicBezTo>
                <a:cubicBezTo>
                  <a:pt x="474366" y="485313"/>
                  <a:pt x="247152" y="376072"/>
                  <a:pt x="71816" y="430887"/>
                </a:cubicBezTo>
                <a:cubicBezTo>
                  <a:pt x="34487" y="439803"/>
                  <a:pt x="495" y="401677"/>
                  <a:pt x="0" y="359071"/>
                </a:cubicBezTo>
                <a:cubicBezTo>
                  <a:pt x="-19445" y="252685"/>
                  <a:pt x="28678" y="181094"/>
                  <a:pt x="0" y="71816"/>
                </a:cubicBezTo>
                <a:close/>
              </a:path>
              <a:path w="2040386" h="430887" stroke="0" extrusionOk="0">
                <a:moveTo>
                  <a:pt x="0" y="71816"/>
                </a:moveTo>
                <a:cubicBezTo>
                  <a:pt x="-8195" y="27510"/>
                  <a:pt x="25258" y="-6602"/>
                  <a:pt x="71816" y="0"/>
                </a:cubicBezTo>
                <a:cubicBezTo>
                  <a:pt x="305211" y="-7075"/>
                  <a:pt x="375026" y="32148"/>
                  <a:pt x="564972" y="0"/>
                </a:cubicBezTo>
                <a:cubicBezTo>
                  <a:pt x="754918" y="-32148"/>
                  <a:pt x="839672" y="19889"/>
                  <a:pt x="1077096" y="0"/>
                </a:cubicBezTo>
                <a:cubicBezTo>
                  <a:pt x="1314520" y="-19889"/>
                  <a:pt x="1666682" y="5003"/>
                  <a:pt x="1968570" y="0"/>
                </a:cubicBezTo>
                <a:cubicBezTo>
                  <a:pt x="2005158" y="-3475"/>
                  <a:pt x="2039450" y="31810"/>
                  <a:pt x="2040386" y="71816"/>
                </a:cubicBezTo>
                <a:cubicBezTo>
                  <a:pt x="2058815" y="130503"/>
                  <a:pt x="2018087" y="301456"/>
                  <a:pt x="2040386" y="359071"/>
                </a:cubicBezTo>
                <a:cubicBezTo>
                  <a:pt x="2045132" y="394323"/>
                  <a:pt x="2003781" y="425295"/>
                  <a:pt x="1968570" y="430887"/>
                </a:cubicBezTo>
                <a:cubicBezTo>
                  <a:pt x="1781816" y="455897"/>
                  <a:pt x="1733232" y="429355"/>
                  <a:pt x="1532317" y="430887"/>
                </a:cubicBezTo>
                <a:cubicBezTo>
                  <a:pt x="1331402" y="432419"/>
                  <a:pt x="1228051" y="376665"/>
                  <a:pt x="1020193" y="430887"/>
                </a:cubicBezTo>
                <a:cubicBezTo>
                  <a:pt x="812335" y="485109"/>
                  <a:pt x="663371" y="417940"/>
                  <a:pt x="508069" y="430887"/>
                </a:cubicBezTo>
                <a:cubicBezTo>
                  <a:pt x="352767" y="443834"/>
                  <a:pt x="159262" y="428864"/>
                  <a:pt x="71816" y="430887"/>
                </a:cubicBezTo>
                <a:cubicBezTo>
                  <a:pt x="36742" y="421781"/>
                  <a:pt x="4282" y="394218"/>
                  <a:pt x="0" y="359071"/>
                </a:cubicBezTo>
                <a:cubicBezTo>
                  <a:pt x="-13745" y="246048"/>
                  <a:pt x="2325" y="132968"/>
                  <a:pt x="0" y="71816"/>
                </a:cubicBezTo>
                <a:close/>
              </a:path>
            </a:pathLst>
          </a:custGeom>
          <a:solidFill>
            <a:schemeClr val="tx2">
              <a:lumMod val="20000"/>
              <a:lumOff val="80000"/>
            </a:schemeClr>
          </a:solidFill>
          <a:ln w="12700">
            <a:noFill/>
            <a:extLst>
              <a:ext uri="{C807C97D-BFC1-408E-A445-0C87EB9F89A2}">
                <ask:lineSketchStyleProps xmlns:ask="http://schemas.microsoft.com/office/drawing/2018/sketchyshapes" sd="2489513004">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CasellaDiTesto 3">
            <a:extLst>
              <a:ext uri="{FF2B5EF4-FFF2-40B4-BE49-F238E27FC236}">
                <a16:creationId xmlns:a16="http://schemas.microsoft.com/office/drawing/2014/main" id="{CF6D2A1C-196A-A349-C912-64A10C37DD51}"/>
              </a:ext>
            </a:extLst>
          </p:cNvPr>
          <p:cNvSpPr txBox="1"/>
          <p:nvPr/>
        </p:nvSpPr>
        <p:spPr>
          <a:xfrm>
            <a:off x="5421052" y="705753"/>
            <a:ext cx="2040386" cy="400110"/>
          </a:xfrm>
          <a:solidFill>
            <a:srgbClr val="FFE38B"/>
          </a:solidFill>
          <a:ln>
            <a:noFill/>
          </a:ln>
        </p:spPr>
        <p:txBody>
          <a:bodyPr wrap="square" rtlCol="0">
            <a:spAutoFit/>
          </a:bodyPr>
          <a:lstStyle>
            <a:defPPr>
              <a:defRPr lang="it-IT"/>
            </a:defPPr>
            <a:lvl1pPr algn="ctr">
              <a:defRPr sz="2000">
                <a:solidFill>
                  <a:srgbClr val="000000"/>
                </a:solidFill>
                <a:latin typeface="Aptos" panose="020B0004020202020204" pitchFamily="34" charset="0"/>
              </a:defRPr>
            </a:lvl1pPr>
          </a:lstStyle>
          <a:p>
            <a:r>
              <a:rPr lang="it-IT" b="1" dirty="0">
                <a:latin typeface="+mn-lt"/>
              </a:rPr>
              <a:t>Sesame</a:t>
            </a:r>
            <a:r>
              <a:rPr lang="it-IT" dirty="0">
                <a:latin typeface="+mn-lt"/>
              </a:rPr>
              <a:t> allergy</a:t>
            </a:r>
            <a:endParaRPr lang="en-GB" dirty="0">
              <a:latin typeface="+mn-lt"/>
            </a:endParaRPr>
          </a:p>
        </p:txBody>
      </p:sp>
      <p:sp>
        <p:nvSpPr>
          <p:cNvPr id="11" name="Rettangolo 10">
            <a:extLst>
              <a:ext uri="{FF2B5EF4-FFF2-40B4-BE49-F238E27FC236}">
                <a16:creationId xmlns:a16="http://schemas.microsoft.com/office/drawing/2014/main" id="{480C86E8-09CE-1D6A-0DA1-CED21DFC0DFE}"/>
              </a:ext>
            </a:extLst>
          </p:cNvPr>
          <p:cNvSpPr/>
          <p:nvPr/>
        </p:nvSpPr>
        <p:spPr>
          <a:xfrm>
            <a:off x="3482570" y="3782847"/>
            <a:ext cx="1519211" cy="248628"/>
          </a:xfrm>
          <a:prstGeom prst="rect">
            <a:avLst/>
          </a:prstGeom>
          <a:noFill/>
          <a:ln w="19050">
            <a:solidFill>
              <a:srgbClr val="9DC3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a:extLst>
              <a:ext uri="{FF2B5EF4-FFF2-40B4-BE49-F238E27FC236}">
                <a16:creationId xmlns:a16="http://schemas.microsoft.com/office/drawing/2014/main" id="{7B2AD6FB-AE08-03DB-FFC8-27E5D965FB2A}"/>
              </a:ext>
            </a:extLst>
          </p:cNvPr>
          <p:cNvSpPr/>
          <p:nvPr/>
        </p:nvSpPr>
        <p:spPr>
          <a:xfrm>
            <a:off x="6138810" y="3750965"/>
            <a:ext cx="1519211" cy="248628"/>
          </a:xfrm>
          <a:prstGeom prst="rect">
            <a:avLst/>
          </a:prstGeom>
          <a:noFill/>
          <a:ln w="19050">
            <a:solidFill>
              <a:srgbClr val="9DC3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a:extLst>
              <a:ext uri="{FF2B5EF4-FFF2-40B4-BE49-F238E27FC236}">
                <a16:creationId xmlns:a16="http://schemas.microsoft.com/office/drawing/2014/main" id="{3CB094DC-DAEA-3B83-79CF-42A82A087A7D}"/>
              </a:ext>
            </a:extLst>
          </p:cNvPr>
          <p:cNvSpPr/>
          <p:nvPr/>
        </p:nvSpPr>
        <p:spPr>
          <a:xfrm>
            <a:off x="3480343" y="3476141"/>
            <a:ext cx="1519211" cy="248628"/>
          </a:xfrm>
          <a:prstGeom prst="rect">
            <a:avLst/>
          </a:prstGeom>
          <a:noFill/>
          <a:ln w="19050">
            <a:solidFill>
              <a:srgbClr val="9DC3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a:extLst>
              <a:ext uri="{FF2B5EF4-FFF2-40B4-BE49-F238E27FC236}">
                <a16:creationId xmlns:a16="http://schemas.microsoft.com/office/drawing/2014/main" id="{127C737C-6BE4-4FD7-E036-19F079A9FEEA}"/>
              </a:ext>
            </a:extLst>
          </p:cNvPr>
          <p:cNvSpPr/>
          <p:nvPr/>
        </p:nvSpPr>
        <p:spPr>
          <a:xfrm>
            <a:off x="6136641" y="3392822"/>
            <a:ext cx="1519211" cy="248628"/>
          </a:xfrm>
          <a:prstGeom prst="rect">
            <a:avLst/>
          </a:prstGeom>
          <a:noFill/>
          <a:ln w="19050">
            <a:solidFill>
              <a:srgbClr val="9DC3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ttangolo 14">
            <a:extLst>
              <a:ext uri="{FF2B5EF4-FFF2-40B4-BE49-F238E27FC236}">
                <a16:creationId xmlns:a16="http://schemas.microsoft.com/office/drawing/2014/main" id="{C536178F-8FC1-1756-78CC-035110A175CE}"/>
              </a:ext>
            </a:extLst>
          </p:cNvPr>
          <p:cNvSpPr/>
          <p:nvPr/>
        </p:nvSpPr>
        <p:spPr>
          <a:xfrm>
            <a:off x="6136641" y="2867476"/>
            <a:ext cx="1519211" cy="248628"/>
          </a:xfrm>
          <a:prstGeom prst="rect">
            <a:avLst/>
          </a:prstGeom>
          <a:noFill/>
          <a:ln w="19050">
            <a:solidFill>
              <a:srgbClr val="9DC3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a:extLst>
              <a:ext uri="{FF2B5EF4-FFF2-40B4-BE49-F238E27FC236}">
                <a16:creationId xmlns:a16="http://schemas.microsoft.com/office/drawing/2014/main" id="{4FD7B757-EC04-D268-C854-58F7863058A3}"/>
              </a:ext>
            </a:extLst>
          </p:cNvPr>
          <p:cNvSpPr/>
          <p:nvPr/>
        </p:nvSpPr>
        <p:spPr>
          <a:xfrm>
            <a:off x="3480344" y="2782753"/>
            <a:ext cx="1519211" cy="248628"/>
          </a:xfrm>
          <a:prstGeom prst="rect">
            <a:avLst/>
          </a:prstGeom>
          <a:noFill/>
          <a:ln w="19050">
            <a:solidFill>
              <a:srgbClr val="9DC3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8" name="CasellaDiTesto 17">
            <a:extLst>
              <a:ext uri="{FF2B5EF4-FFF2-40B4-BE49-F238E27FC236}">
                <a16:creationId xmlns:a16="http://schemas.microsoft.com/office/drawing/2014/main" id="{0EE6805B-BD5E-6BB2-27B6-28948F050370}"/>
              </a:ext>
            </a:extLst>
          </p:cNvPr>
          <p:cNvSpPr txBox="1"/>
          <p:nvPr/>
        </p:nvSpPr>
        <p:spPr>
          <a:xfrm>
            <a:off x="7695868" y="3745629"/>
            <a:ext cx="1884385" cy="292388"/>
          </a:xfrm>
          <a:prstGeom prst="rect">
            <a:avLst/>
          </a:prstGeom>
          <a:noFill/>
        </p:spPr>
        <p:txBody>
          <a:bodyPr wrap="square">
            <a:spAutoFit/>
          </a:bodyPr>
          <a:lstStyle/>
          <a:p>
            <a:r>
              <a:rPr lang="nl-BE" sz="1300" dirty="0"/>
              <a:t>∼ 22 kDa </a:t>
            </a:r>
            <a:r>
              <a:rPr lang="nl-BE" sz="1300" dirty="0">
                <a:sym typeface="Wingdings" pitchFamily="2" charset="2"/>
              </a:rPr>
              <a:t> </a:t>
            </a:r>
            <a:r>
              <a:rPr lang="it-IT" sz="1300" dirty="0"/>
              <a:t>11S globulin</a:t>
            </a:r>
          </a:p>
        </p:txBody>
      </p:sp>
      <p:sp>
        <p:nvSpPr>
          <p:cNvPr id="19" name="CasellaDiTesto 18">
            <a:extLst>
              <a:ext uri="{FF2B5EF4-FFF2-40B4-BE49-F238E27FC236}">
                <a16:creationId xmlns:a16="http://schemas.microsoft.com/office/drawing/2014/main" id="{E538ACCC-2E7D-F683-B087-63797F5D07CF}"/>
              </a:ext>
            </a:extLst>
          </p:cNvPr>
          <p:cNvSpPr txBox="1"/>
          <p:nvPr/>
        </p:nvSpPr>
        <p:spPr>
          <a:xfrm>
            <a:off x="7687160" y="3404255"/>
            <a:ext cx="1884384" cy="292388"/>
          </a:xfrm>
          <a:prstGeom prst="rect">
            <a:avLst/>
          </a:prstGeom>
          <a:noFill/>
        </p:spPr>
        <p:txBody>
          <a:bodyPr wrap="square">
            <a:spAutoFit/>
          </a:bodyPr>
          <a:lstStyle/>
          <a:p>
            <a:r>
              <a:rPr lang="nl-BE" sz="1300" dirty="0"/>
              <a:t>∼ 27 kDa </a:t>
            </a:r>
            <a:r>
              <a:rPr lang="nl-BE" sz="1300" dirty="0">
                <a:sym typeface="Wingdings" pitchFamily="2" charset="2"/>
              </a:rPr>
              <a:t> </a:t>
            </a:r>
            <a:r>
              <a:rPr lang="it-IT" sz="1300" dirty="0"/>
              <a:t>11S globulin</a:t>
            </a:r>
          </a:p>
        </p:txBody>
      </p:sp>
      <p:sp>
        <p:nvSpPr>
          <p:cNvPr id="20" name="CasellaDiTesto 19">
            <a:extLst>
              <a:ext uri="{FF2B5EF4-FFF2-40B4-BE49-F238E27FC236}">
                <a16:creationId xmlns:a16="http://schemas.microsoft.com/office/drawing/2014/main" id="{4C4C38DC-B210-4595-CA9F-DB91CB6FC28F}"/>
              </a:ext>
            </a:extLst>
          </p:cNvPr>
          <p:cNvSpPr txBox="1"/>
          <p:nvPr/>
        </p:nvSpPr>
        <p:spPr>
          <a:xfrm>
            <a:off x="7695163" y="2844737"/>
            <a:ext cx="1817528" cy="292388"/>
          </a:xfrm>
          <a:prstGeom prst="rect">
            <a:avLst/>
          </a:prstGeom>
          <a:noFill/>
        </p:spPr>
        <p:txBody>
          <a:bodyPr wrap="square">
            <a:spAutoFit/>
          </a:bodyPr>
          <a:lstStyle/>
          <a:p>
            <a:r>
              <a:rPr lang="nl-BE" sz="1300" dirty="0"/>
              <a:t>∼ 50 kDa </a:t>
            </a:r>
            <a:r>
              <a:rPr lang="nl-BE" sz="1300" dirty="0">
                <a:sym typeface="Wingdings" pitchFamily="2" charset="2"/>
              </a:rPr>
              <a:t> </a:t>
            </a:r>
            <a:r>
              <a:rPr lang="it-IT" sz="1300" dirty="0">
                <a:sym typeface="Wingdings" pitchFamily="2" charset="2"/>
              </a:rPr>
              <a:t>7</a:t>
            </a:r>
            <a:r>
              <a:rPr lang="it-IT" sz="1300" dirty="0"/>
              <a:t>S globulin</a:t>
            </a:r>
          </a:p>
        </p:txBody>
      </p:sp>
      <p:sp>
        <p:nvSpPr>
          <p:cNvPr id="22" name="CasellaDiTesto 21">
            <a:extLst>
              <a:ext uri="{FF2B5EF4-FFF2-40B4-BE49-F238E27FC236}">
                <a16:creationId xmlns:a16="http://schemas.microsoft.com/office/drawing/2014/main" id="{F8BDDAA9-7194-6BE4-2CB0-8F6C7A0404AD}"/>
              </a:ext>
            </a:extLst>
          </p:cNvPr>
          <p:cNvSpPr txBox="1"/>
          <p:nvPr/>
        </p:nvSpPr>
        <p:spPr>
          <a:xfrm>
            <a:off x="2688372" y="1264792"/>
            <a:ext cx="436804" cy="400110"/>
          </a:xfrm>
          <a:prstGeom prst="rect">
            <a:avLst/>
          </a:prstGeom>
          <a:noFill/>
        </p:spPr>
        <p:txBody>
          <a:bodyPr wrap="square" rtlCol="0">
            <a:spAutoFit/>
          </a:bodyPr>
          <a:lstStyle/>
          <a:p>
            <a:pPr algn="ctr"/>
            <a:r>
              <a:rPr lang="it-IT" sz="2000" b="1" dirty="0"/>
              <a:t>C</a:t>
            </a:r>
            <a:endParaRPr lang="it-IT" b="1" dirty="0"/>
          </a:p>
        </p:txBody>
      </p:sp>
      <p:sp>
        <p:nvSpPr>
          <p:cNvPr id="23" name="CasellaDiTesto 22">
            <a:extLst>
              <a:ext uri="{FF2B5EF4-FFF2-40B4-BE49-F238E27FC236}">
                <a16:creationId xmlns:a16="http://schemas.microsoft.com/office/drawing/2014/main" id="{7199EDC1-E24D-342E-786B-8E08E5F0BB0E}"/>
              </a:ext>
            </a:extLst>
          </p:cNvPr>
          <p:cNvSpPr txBox="1"/>
          <p:nvPr/>
        </p:nvSpPr>
        <p:spPr>
          <a:xfrm>
            <a:off x="5311079" y="1264792"/>
            <a:ext cx="436804" cy="400110"/>
          </a:xfrm>
          <a:prstGeom prst="rect">
            <a:avLst/>
          </a:prstGeom>
          <a:noFill/>
        </p:spPr>
        <p:txBody>
          <a:bodyPr wrap="square" rtlCol="0">
            <a:spAutoFit/>
          </a:bodyPr>
          <a:lstStyle/>
          <a:p>
            <a:pPr algn="ctr"/>
            <a:r>
              <a:rPr lang="it-IT" sz="2000" b="1" dirty="0"/>
              <a:t>D</a:t>
            </a:r>
            <a:endParaRPr lang="it-IT" b="1" dirty="0"/>
          </a:p>
        </p:txBody>
      </p:sp>
      <p:sp>
        <p:nvSpPr>
          <p:cNvPr id="79" name="CasellaDiTesto 78">
            <a:extLst>
              <a:ext uri="{FF2B5EF4-FFF2-40B4-BE49-F238E27FC236}">
                <a16:creationId xmlns:a16="http://schemas.microsoft.com/office/drawing/2014/main" id="{979FD2F8-0A0F-EC98-2C4C-86F1BA8CC508}"/>
              </a:ext>
            </a:extLst>
          </p:cNvPr>
          <p:cNvSpPr txBox="1"/>
          <p:nvPr/>
        </p:nvSpPr>
        <p:spPr>
          <a:xfrm>
            <a:off x="3089711" y="5217824"/>
            <a:ext cx="5124734" cy="492443"/>
          </a:xfrm>
          <a:prstGeom prst="rect">
            <a:avLst/>
          </a:prstGeom>
          <a:noFill/>
          <a:effectLst/>
        </p:spPr>
        <p:txBody>
          <a:bodyPr wrap="square">
            <a:spAutoFit/>
          </a:bodyPr>
          <a:lstStyle/>
          <a:p>
            <a:r>
              <a:rPr lang="en-GB" sz="1300" b="1" dirty="0">
                <a:solidFill>
                  <a:srgbClr val="000000"/>
                </a:solidFill>
                <a:cs typeface="Times New Roman" panose="02020603050405020304" pitchFamily="18" charset="0"/>
              </a:rPr>
              <a:t>M</a:t>
            </a:r>
            <a:r>
              <a:rPr lang="en-GB" sz="1300" dirty="0">
                <a:solidFill>
                  <a:srgbClr val="000000"/>
                </a:solidFill>
                <a:cs typeface="Times New Roman" panose="02020603050405020304" pitchFamily="18" charset="0"/>
              </a:rPr>
              <a:t>: markers; </a:t>
            </a:r>
            <a:r>
              <a:rPr lang="en-GB" sz="1300" b="1" dirty="0">
                <a:solidFill>
                  <a:srgbClr val="000000"/>
                </a:solidFill>
                <a:cs typeface="Times New Roman" panose="02020603050405020304" pitchFamily="18" charset="0"/>
              </a:rPr>
              <a:t>CRM</a:t>
            </a:r>
            <a:r>
              <a:rPr lang="en-GB" sz="1300" dirty="0">
                <a:solidFill>
                  <a:srgbClr val="000000"/>
                </a:solidFill>
                <a:cs typeface="Times New Roman" panose="02020603050405020304" pitchFamily="18" charset="0"/>
              </a:rPr>
              <a:t>: Chia raw material; </a:t>
            </a:r>
            <a:r>
              <a:rPr lang="en-GB" sz="1300" b="1" dirty="0">
                <a:solidFill>
                  <a:srgbClr val="000000"/>
                </a:solidFill>
                <a:cs typeface="Times New Roman" panose="02020603050405020304" pitchFamily="18" charset="0"/>
              </a:rPr>
              <a:t>CSM</a:t>
            </a:r>
            <a:r>
              <a:rPr lang="en-GB" sz="1300" dirty="0">
                <a:solidFill>
                  <a:srgbClr val="000000"/>
                </a:solidFill>
                <a:cs typeface="Times New Roman" panose="02020603050405020304" pitchFamily="18" charset="0"/>
              </a:rPr>
              <a:t>: Chia standardized raw material; </a:t>
            </a:r>
            <a:r>
              <a:rPr lang="en-GB" sz="1300" b="1" u="none" strike="noStrike" baseline="0" dirty="0">
                <a:solidFill>
                  <a:srgbClr val="000000"/>
                </a:solidFill>
                <a:cs typeface="Times New Roman" panose="02020603050405020304" pitchFamily="18" charset="0"/>
              </a:rPr>
              <a:t>CPC</a:t>
            </a:r>
            <a:r>
              <a:rPr lang="en-GB" sz="1300" b="0" u="none" strike="noStrike" baseline="0" dirty="0">
                <a:solidFill>
                  <a:srgbClr val="000000"/>
                </a:solidFill>
                <a:cs typeface="Times New Roman" panose="02020603050405020304" pitchFamily="18" charset="0"/>
              </a:rPr>
              <a:t>: </a:t>
            </a:r>
            <a:r>
              <a:rPr lang="en-GB" sz="1300" dirty="0">
                <a:solidFill>
                  <a:srgbClr val="000000"/>
                </a:solidFill>
                <a:cs typeface="Times New Roman" panose="02020603050405020304" pitchFamily="18" charset="0"/>
              </a:rPr>
              <a:t>Chia protein concentrate </a:t>
            </a:r>
            <a:endParaRPr lang="en-GB" sz="1300" dirty="0">
              <a:cs typeface="Times New Roman" panose="02020603050405020304" pitchFamily="18" charset="0"/>
            </a:endParaRPr>
          </a:p>
        </p:txBody>
      </p:sp>
      <p:sp>
        <p:nvSpPr>
          <p:cNvPr id="2" name="CasellaDiTesto 1">
            <a:extLst>
              <a:ext uri="{FF2B5EF4-FFF2-40B4-BE49-F238E27FC236}">
                <a16:creationId xmlns:a16="http://schemas.microsoft.com/office/drawing/2014/main" id="{D8327B98-4724-D1B7-12D7-17E0E1CCC605}"/>
              </a:ext>
            </a:extLst>
          </p:cNvPr>
          <p:cNvSpPr txBox="1"/>
          <p:nvPr/>
        </p:nvSpPr>
        <p:spPr>
          <a:xfrm>
            <a:off x="4440638" y="9336"/>
            <a:ext cx="4145309" cy="461665"/>
          </a:xfrm>
          <a:prstGeom prst="rect">
            <a:avLst/>
          </a:prstGeom>
          <a:noFill/>
        </p:spPr>
        <p:txBody>
          <a:bodyPr wrap="square" rtlCol="0">
            <a:spAutoFit/>
          </a:bodyPr>
          <a:lstStyle/>
          <a:p>
            <a:pPr algn="ctr"/>
            <a:r>
              <a:rPr lang="it-IT" sz="2400" b="1" i="1" dirty="0"/>
              <a:t>In vitro </a:t>
            </a:r>
            <a:r>
              <a:rPr lang="it-IT" sz="2400" b="1" dirty="0"/>
              <a:t>IMMUNOBLOTTING</a:t>
            </a:r>
          </a:p>
        </p:txBody>
      </p:sp>
      <p:sp>
        <p:nvSpPr>
          <p:cNvPr id="28" name="Rettangolo 27">
            <a:extLst>
              <a:ext uri="{FF2B5EF4-FFF2-40B4-BE49-F238E27FC236}">
                <a16:creationId xmlns:a16="http://schemas.microsoft.com/office/drawing/2014/main" id="{CCDA9129-F665-258E-8329-AC137596349A}"/>
              </a:ext>
            </a:extLst>
          </p:cNvPr>
          <p:cNvSpPr/>
          <p:nvPr/>
        </p:nvSpPr>
        <p:spPr>
          <a:xfrm>
            <a:off x="6136640" y="4413578"/>
            <a:ext cx="1519211" cy="248628"/>
          </a:xfrm>
          <a:prstGeom prst="rect">
            <a:avLst/>
          </a:prstGeom>
          <a:noFill/>
          <a:ln w="19050">
            <a:solidFill>
              <a:srgbClr val="9DC3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CasellaDiTesto 28">
            <a:extLst>
              <a:ext uri="{FF2B5EF4-FFF2-40B4-BE49-F238E27FC236}">
                <a16:creationId xmlns:a16="http://schemas.microsoft.com/office/drawing/2014/main" id="{DB9F117C-45C1-7C30-248A-FD35C5A639B5}"/>
              </a:ext>
            </a:extLst>
          </p:cNvPr>
          <p:cNvSpPr txBox="1"/>
          <p:nvPr/>
        </p:nvSpPr>
        <p:spPr>
          <a:xfrm>
            <a:off x="7703871" y="4394780"/>
            <a:ext cx="1867673" cy="292388"/>
          </a:xfrm>
          <a:prstGeom prst="rect">
            <a:avLst/>
          </a:prstGeom>
          <a:noFill/>
        </p:spPr>
        <p:txBody>
          <a:bodyPr wrap="square">
            <a:spAutoFit/>
          </a:bodyPr>
          <a:lstStyle/>
          <a:p>
            <a:r>
              <a:rPr lang="nl-BE" sz="1300" dirty="0"/>
              <a:t>∼ 10 kDa </a:t>
            </a:r>
            <a:r>
              <a:rPr lang="nl-BE" sz="1300" dirty="0">
                <a:sym typeface="Wingdings" pitchFamily="2" charset="2"/>
              </a:rPr>
              <a:t> </a:t>
            </a:r>
            <a:r>
              <a:rPr lang="it-IT" sz="1300" dirty="0"/>
              <a:t>2S albumin</a:t>
            </a:r>
          </a:p>
        </p:txBody>
      </p:sp>
      <p:sp>
        <p:nvSpPr>
          <p:cNvPr id="17" name="CasellaDiTesto 16">
            <a:extLst>
              <a:ext uri="{FF2B5EF4-FFF2-40B4-BE49-F238E27FC236}">
                <a16:creationId xmlns:a16="http://schemas.microsoft.com/office/drawing/2014/main" id="{C5EE47CF-9434-7046-268C-692474FF5C38}"/>
              </a:ext>
            </a:extLst>
          </p:cNvPr>
          <p:cNvSpPr txBox="1"/>
          <p:nvPr/>
        </p:nvSpPr>
        <p:spPr>
          <a:xfrm>
            <a:off x="148377" y="3137225"/>
            <a:ext cx="2044303" cy="738664"/>
          </a:xfrm>
          <a:prstGeom prst="rect">
            <a:avLst/>
          </a:prstGeom>
          <a:noFill/>
        </p:spPr>
        <p:txBody>
          <a:bodyPr wrap="square">
            <a:spAutoFit/>
          </a:bodyPr>
          <a:lstStyle/>
          <a:p>
            <a:r>
              <a:rPr lang="it-IT" sz="1050" i="1" dirty="0">
                <a:solidFill>
                  <a:prstClr val="black"/>
                </a:solidFill>
                <a:latin typeface="Calibri"/>
              </a:rPr>
              <a:t>The sera were provided by the Institute of Immunology of the Santa Chiara Hospital in Pisa (Italy)</a:t>
            </a:r>
          </a:p>
        </p:txBody>
      </p:sp>
      <p:pic>
        <p:nvPicPr>
          <p:cNvPr id="24" name="Immagine 23" descr="Immagine che contiene schermata, grafica, Elementi grafici, Policromia&#10;&#10;Descrizione generata automaticamente">
            <a:extLst>
              <a:ext uri="{FF2B5EF4-FFF2-40B4-BE49-F238E27FC236}">
                <a16:creationId xmlns:a16="http://schemas.microsoft.com/office/drawing/2014/main" id="{B0767387-7CE4-E5F0-50A4-401BC95500AD}"/>
              </a:ext>
            </a:extLst>
          </p:cNvPr>
          <p:cNvPicPr>
            <a:picLocks noChangeAspect="1"/>
          </p:cNvPicPr>
          <p:nvPr/>
        </p:nvPicPr>
        <p:blipFill rotWithShape="1">
          <a:blip r:embed="rId20">
            <a:extLst>
              <a:ext uri="{28A0092B-C50C-407E-A947-70E740481C1C}">
                <a14:useLocalDpi xmlns:a14="http://schemas.microsoft.com/office/drawing/2010/main" val="0"/>
              </a:ext>
            </a:extLst>
          </a:blip>
          <a:srcRect l="49349" t="40434" r="12203"/>
          <a:stretch/>
        </p:blipFill>
        <p:spPr>
          <a:xfrm rot="1714671">
            <a:off x="157580" y="2103422"/>
            <a:ext cx="362063" cy="560923"/>
          </a:xfrm>
          <a:prstGeom prst="rect">
            <a:avLst/>
          </a:prstGeom>
        </p:spPr>
      </p:pic>
      <p:sp>
        <p:nvSpPr>
          <p:cNvPr id="30" name="CasellaDiTesto 29">
            <a:extLst>
              <a:ext uri="{FF2B5EF4-FFF2-40B4-BE49-F238E27FC236}">
                <a16:creationId xmlns:a16="http://schemas.microsoft.com/office/drawing/2014/main" id="{1D972C36-67C1-DA53-A6C5-4D661FDE5F20}"/>
              </a:ext>
            </a:extLst>
          </p:cNvPr>
          <p:cNvSpPr txBox="1"/>
          <p:nvPr/>
        </p:nvSpPr>
        <p:spPr>
          <a:xfrm>
            <a:off x="115528" y="2615718"/>
            <a:ext cx="2332916" cy="584775"/>
          </a:xfrm>
          <a:prstGeom prst="rect">
            <a:avLst/>
          </a:prstGeom>
          <a:noFill/>
        </p:spPr>
        <p:txBody>
          <a:bodyPr wrap="square" rtlCol="0">
            <a:spAutoFit/>
          </a:bodyPr>
          <a:lstStyle/>
          <a:p>
            <a:r>
              <a:rPr lang="en-US" sz="1600" b="1" dirty="0"/>
              <a:t>C and D sera from sesame-allergic patients</a:t>
            </a:r>
          </a:p>
        </p:txBody>
      </p:sp>
      <p:sp>
        <p:nvSpPr>
          <p:cNvPr id="33" name="CasellaDiTesto 32">
            <a:extLst>
              <a:ext uri="{FF2B5EF4-FFF2-40B4-BE49-F238E27FC236}">
                <a16:creationId xmlns:a16="http://schemas.microsoft.com/office/drawing/2014/main" id="{35BB7F53-1082-E23A-2BFE-9A0762672E20}"/>
              </a:ext>
            </a:extLst>
          </p:cNvPr>
          <p:cNvSpPr txBox="1"/>
          <p:nvPr/>
        </p:nvSpPr>
        <p:spPr>
          <a:xfrm>
            <a:off x="9347662" y="4949389"/>
            <a:ext cx="2628304" cy="954107"/>
          </a:xfrm>
          <a:prstGeom prst="rect">
            <a:avLst/>
          </a:prstGeom>
          <a:noFill/>
        </p:spPr>
        <p:txBody>
          <a:bodyPr wrap="square">
            <a:spAutoFit/>
          </a:bodyPr>
          <a:lstStyle/>
          <a:p>
            <a:pPr algn="just"/>
            <a:r>
              <a:rPr lang="fr-FR" sz="1400" b="1" dirty="0"/>
              <a:t>Protein identification </a:t>
            </a:r>
            <a:r>
              <a:rPr lang="fr-FR" sz="1400" dirty="0">
                <a:sym typeface="Wingdings" panose="05000000000000000000" pitchFamily="2" charset="2"/>
              </a:rPr>
              <a:t> high resolution mass spectrometry </a:t>
            </a:r>
          </a:p>
          <a:p>
            <a:pPr algn="just"/>
            <a:r>
              <a:rPr lang="fr-FR" sz="1400" b="1" i="1" dirty="0">
                <a:sym typeface="Wingdings" panose="05000000000000000000" pitchFamily="2" charset="2"/>
              </a:rPr>
              <a:t>In silico </a:t>
            </a:r>
            <a:r>
              <a:rPr lang="fr-FR" sz="1400" b="1" dirty="0">
                <a:sym typeface="Wingdings" panose="05000000000000000000" pitchFamily="2" charset="2"/>
              </a:rPr>
              <a:t>analysis </a:t>
            </a:r>
            <a:r>
              <a:rPr lang="fr-FR" sz="1400" dirty="0">
                <a:sym typeface="Wingdings" panose="05000000000000000000" pitchFamily="2" charset="2"/>
              </a:rPr>
              <a:t> homology (%) with sesame proteins</a:t>
            </a:r>
            <a:endParaRPr lang="fr-FR" sz="1400" dirty="0"/>
          </a:p>
        </p:txBody>
      </p:sp>
      <p:pic>
        <p:nvPicPr>
          <p:cNvPr id="34" name="Immagine 33" descr="Immagine che contiene testo, schermata, Carattere, logo&#10;&#10;Il contenuto generato dall'IA potrebbe non essere corretto.">
            <a:extLst>
              <a:ext uri="{FF2B5EF4-FFF2-40B4-BE49-F238E27FC236}">
                <a16:creationId xmlns:a16="http://schemas.microsoft.com/office/drawing/2014/main" id="{7E8E2E53-87B8-0DFA-1CD3-D67148D41EE3}"/>
              </a:ext>
            </a:extLst>
          </p:cNvPr>
          <p:cNvPicPr>
            <a:picLocks noChangeAspect="1"/>
          </p:cNvPicPr>
          <p:nvPr/>
        </p:nvPicPr>
        <p:blipFill>
          <a:blip r:embed="rId21">
            <a:extLst>
              <a:ext uri="{28A0092B-C50C-407E-A947-70E740481C1C}">
                <a14:useLocalDpi xmlns:a14="http://schemas.microsoft.com/office/drawing/2010/main" val="0"/>
              </a:ext>
            </a:extLst>
          </a:blip>
          <a:srcRect l="4851" r="83685" b="79889"/>
          <a:stretch>
            <a:fillRect/>
          </a:stretch>
        </p:blipFill>
        <p:spPr>
          <a:xfrm>
            <a:off x="9731885" y="735086"/>
            <a:ext cx="414840" cy="403705"/>
          </a:xfrm>
          <a:prstGeom prst="rect">
            <a:avLst/>
          </a:prstGeom>
        </p:spPr>
      </p:pic>
      <p:sp>
        <p:nvSpPr>
          <p:cNvPr id="35" name="CasellaDiTesto 34">
            <a:extLst>
              <a:ext uri="{FF2B5EF4-FFF2-40B4-BE49-F238E27FC236}">
                <a16:creationId xmlns:a16="http://schemas.microsoft.com/office/drawing/2014/main" id="{5306FD3D-0A73-4AC4-4F80-3FAFC07E8DDC}"/>
              </a:ext>
            </a:extLst>
          </p:cNvPr>
          <p:cNvSpPr txBox="1"/>
          <p:nvPr/>
        </p:nvSpPr>
        <p:spPr>
          <a:xfrm>
            <a:off x="9485522" y="1124273"/>
            <a:ext cx="1137549" cy="276999"/>
          </a:xfrm>
          <a:prstGeom prst="rect">
            <a:avLst/>
          </a:prstGeom>
          <a:noFill/>
        </p:spPr>
        <p:txBody>
          <a:bodyPr wrap="square">
            <a:spAutoFit/>
          </a:bodyPr>
          <a:lstStyle/>
          <a:p>
            <a:pPr algn="ctr"/>
            <a:r>
              <a:rPr lang="it-IT" sz="1200" b="1" dirty="0"/>
              <a:t>WHO/IUIS</a:t>
            </a:r>
          </a:p>
        </p:txBody>
      </p:sp>
      <p:graphicFrame>
        <p:nvGraphicFramePr>
          <p:cNvPr id="37" name="Tabella 36">
            <a:extLst>
              <a:ext uri="{FF2B5EF4-FFF2-40B4-BE49-F238E27FC236}">
                <a16:creationId xmlns:a16="http://schemas.microsoft.com/office/drawing/2014/main" id="{1F051320-C965-3711-BC1F-F87429BA0587}"/>
              </a:ext>
            </a:extLst>
          </p:cNvPr>
          <p:cNvGraphicFramePr>
            <a:graphicFrameLocks noGrp="1"/>
          </p:cNvGraphicFramePr>
          <p:nvPr>
            <p:extLst>
              <p:ext uri="{D42A27DB-BD31-4B8C-83A1-F6EECF244321}">
                <p14:modId xmlns:p14="http://schemas.microsoft.com/office/powerpoint/2010/main" val="1759123048"/>
              </p:ext>
            </p:extLst>
          </p:nvPr>
        </p:nvGraphicFramePr>
        <p:xfrm>
          <a:off x="9731885" y="1391909"/>
          <a:ext cx="2244081" cy="2593597"/>
        </p:xfrm>
        <a:graphic>
          <a:graphicData uri="http://schemas.openxmlformats.org/drawingml/2006/table">
            <a:tbl>
              <a:tblPr bandRow="1">
                <a:tableStyleId>{C083E6E3-FA7D-4D7B-A595-EF9225AFEA82}</a:tableStyleId>
              </a:tblPr>
              <a:tblGrid>
                <a:gridCol w="1238245">
                  <a:extLst>
                    <a:ext uri="{9D8B030D-6E8A-4147-A177-3AD203B41FA5}">
                      <a16:colId xmlns:a16="http://schemas.microsoft.com/office/drawing/2014/main" val="234690765"/>
                    </a:ext>
                  </a:extLst>
                </a:gridCol>
                <a:gridCol w="1005836">
                  <a:extLst>
                    <a:ext uri="{9D8B030D-6E8A-4147-A177-3AD203B41FA5}">
                      <a16:colId xmlns:a16="http://schemas.microsoft.com/office/drawing/2014/main" val="130837947"/>
                    </a:ext>
                  </a:extLst>
                </a:gridCol>
              </a:tblGrid>
              <a:tr h="608990">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u="none" strike="noStrike" kern="1200" baseline="0" dirty="0">
                          <a:solidFill>
                            <a:schemeClr val="tx1"/>
                          </a:solidFill>
                          <a:latin typeface="+mn-lt"/>
                        </a:rPr>
                        <a:t>Protein </a:t>
                      </a:r>
                      <a:endParaRPr lang="en-GB" sz="1400" b="0" i="0" u="none" strike="noStrike" kern="1200" baseline="0" dirty="0">
                        <a:solidFill>
                          <a:schemeClr val="tx1"/>
                        </a:solidFill>
                        <a:latin typeface="+mn-lt"/>
                        <a:ea typeface="+mn-ea"/>
                        <a:cs typeface="+mn-cs"/>
                      </a:endParaRPr>
                    </a:p>
                  </a:txBody>
                  <a:tcPr marL="82508" marR="82508" marT="41254" marB="41254" anchor="ct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u="none" strike="noStrike" kern="1200" baseline="0" dirty="0">
                          <a:solidFill>
                            <a:schemeClr val="tx1"/>
                          </a:solidFill>
                          <a:latin typeface="+mn-lt"/>
                        </a:rPr>
                        <a:t>Allergen</a:t>
                      </a:r>
                      <a:endParaRPr lang="en-GB" sz="1400" b="1" i="0" u="none" strike="noStrike" kern="1200" baseline="0" dirty="0">
                        <a:solidFill>
                          <a:schemeClr val="tx1"/>
                        </a:solidFill>
                        <a:latin typeface="+mn-lt"/>
                        <a:ea typeface="+mn-ea"/>
                        <a:cs typeface="+mn-cs"/>
                      </a:endParaRPr>
                    </a:p>
                  </a:txBody>
                  <a:tcPr marL="82508" marR="82508" marT="41254" marB="41254" anchor="ctr"/>
                </a:tc>
                <a:extLst>
                  <a:ext uri="{0D108BD9-81ED-4DB2-BD59-A6C34878D82A}">
                    <a16:rowId xmlns:a16="http://schemas.microsoft.com/office/drawing/2014/main" val="36324079"/>
                  </a:ext>
                </a:extLst>
              </a:tr>
              <a:tr h="657623">
                <a:tc>
                  <a:txBody>
                    <a:bodyPr/>
                    <a:lstStyle/>
                    <a:p>
                      <a:pPr algn="ctr"/>
                      <a:r>
                        <a:rPr lang="it-IT" sz="1400" b="1" dirty="0">
                          <a:latin typeface="+mn-lt"/>
                        </a:rPr>
                        <a:t>2S albumin</a:t>
                      </a:r>
                    </a:p>
                  </a:txBody>
                  <a:tcPr anchor="ct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dirty="0"/>
                        <a:t>Ses i 1</a:t>
                      </a:r>
                    </a:p>
                  </a:txBody>
                  <a:tcPr marL="82508" marR="82508" marT="41254" marB="41254" anchor="ctr"/>
                </a:tc>
                <a:extLst>
                  <a:ext uri="{0D108BD9-81ED-4DB2-BD59-A6C34878D82A}">
                    <a16:rowId xmlns:a16="http://schemas.microsoft.com/office/drawing/2014/main" val="2802767953"/>
                  </a:ext>
                </a:extLst>
              </a:tr>
              <a:tr h="66349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400" b="1" dirty="0">
                          <a:latin typeface="+mn-lt"/>
                        </a:rPr>
                        <a:t>7S globulin</a:t>
                      </a:r>
                    </a:p>
                  </a:txBody>
                  <a:tcPr anchor="ct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dirty="0"/>
                        <a:t>Ses i 3</a:t>
                      </a:r>
                    </a:p>
                  </a:txBody>
                  <a:tcPr marL="82508" marR="82508" marT="41254" marB="41254" anchor="ctr"/>
                </a:tc>
                <a:extLst>
                  <a:ext uri="{0D108BD9-81ED-4DB2-BD59-A6C34878D82A}">
                    <a16:rowId xmlns:a16="http://schemas.microsoft.com/office/drawing/2014/main" val="1987516122"/>
                  </a:ext>
                </a:extLst>
              </a:tr>
              <a:tr h="66349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400" b="1" dirty="0">
                          <a:latin typeface="+mn-lt"/>
                        </a:rPr>
                        <a:t>11S globulin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dirty="0"/>
                        <a:t>Ses i 6</a:t>
                      </a:r>
                    </a:p>
                  </a:txBody>
                  <a:tcPr marL="82508" marR="82508" marT="41254" marB="41254" anchor="ctr"/>
                </a:tc>
                <a:extLst>
                  <a:ext uri="{0D108BD9-81ED-4DB2-BD59-A6C34878D82A}">
                    <a16:rowId xmlns:a16="http://schemas.microsoft.com/office/drawing/2014/main" val="445578708"/>
                  </a:ext>
                </a:extLst>
              </a:tr>
            </a:tbl>
          </a:graphicData>
        </a:graphic>
      </p:graphicFrame>
      <p:sp>
        <p:nvSpPr>
          <p:cNvPr id="38" name="CasellaDiTesto 37">
            <a:extLst>
              <a:ext uri="{FF2B5EF4-FFF2-40B4-BE49-F238E27FC236}">
                <a16:creationId xmlns:a16="http://schemas.microsoft.com/office/drawing/2014/main" id="{ABE597E1-BB28-CC0E-191D-5F931398B7BE}"/>
              </a:ext>
            </a:extLst>
          </p:cNvPr>
          <p:cNvSpPr txBox="1"/>
          <p:nvPr/>
        </p:nvSpPr>
        <p:spPr>
          <a:xfrm>
            <a:off x="9935948" y="793094"/>
            <a:ext cx="2279202" cy="369332"/>
          </a:xfrm>
          <a:prstGeom prst="rect">
            <a:avLst/>
          </a:prstGeom>
          <a:noFill/>
        </p:spPr>
        <p:txBody>
          <a:bodyPr wrap="square" rtlCol="0">
            <a:spAutoFit/>
          </a:bodyPr>
          <a:lstStyle/>
          <a:p>
            <a:pPr algn="ctr"/>
            <a:r>
              <a:rPr lang="it-IT" b="1" dirty="0"/>
              <a:t>Sesame allergens</a:t>
            </a:r>
          </a:p>
        </p:txBody>
      </p:sp>
      <p:sp>
        <p:nvSpPr>
          <p:cNvPr id="40" name="CasellaDiTesto 39">
            <a:extLst>
              <a:ext uri="{FF2B5EF4-FFF2-40B4-BE49-F238E27FC236}">
                <a16:creationId xmlns:a16="http://schemas.microsoft.com/office/drawing/2014/main" id="{283DAB62-73F9-7DCE-4395-2287202CA78E}"/>
              </a:ext>
            </a:extLst>
          </p:cNvPr>
          <p:cNvSpPr txBox="1"/>
          <p:nvPr/>
        </p:nvSpPr>
        <p:spPr>
          <a:xfrm>
            <a:off x="9684702" y="3982353"/>
            <a:ext cx="2396743" cy="261610"/>
          </a:xfrm>
          <a:prstGeom prst="rect">
            <a:avLst/>
          </a:prstGeom>
          <a:noFill/>
        </p:spPr>
        <p:txBody>
          <a:bodyPr wrap="square">
            <a:spAutoFit/>
          </a:bodyPr>
          <a:lstStyle/>
          <a:p>
            <a:r>
              <a:rPr lang="it-IT" sz="1100" i="1" dirty="0">
                <a:hlinkClick r:id="rId22"/>
              </a:rPr>
              <a:t>https://www.allergome.org/index.php</a:t>
            </a:r>
            <a:r>
              <a:rPr lang="it-IT" sz="1100" i="1" dirty="0"/>
              <a:t> </a:t>
            </a:r>
          </a:p>
        </p:txBody>
      </p:sp>
      <p:pic>
        <p:nvPicPr>
          <p:cNvPr id="41" name="Immagine 40" descr="Immagine che contiene clipart, Elementi grafici, cartone animato, arte&#10;&#10;Descrizione generata automaticamente">
            <a:extLst>
              <a:ext uri="{FF2B5EF4-FFF2-40B4-BE49-F238E27FC236}">
                <a16:creationId xmlns:a16="http://schemas.microsoft.com/office/drawing/2014/main" id="{5CE2F0F8-A8C7-BA69-6BF0-DD40A74352D5}"/>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8549960" y="4972783"/>
            <a:ext cx="797702" cy="797702"/>
          </a:xfrm>
          <a:prstGeom prst="rect">
            <a:avLst/>
          </a:prstGeom>
        </p:spPr>
      </p:pic>
      <p:sp>
        <p:nvSpPr>
          <p:cNvPr id="42" name="Rettangolo 41">
            <a:extLst>
              <a:ext uri="{FF2B5EF4-FFF2-40B4-BE49-F238E27FC236}">
                <a16:creationId xmlns:a16="http://schemas.microsoft.com/office/drawing/2014/main" id="{7207EBB7-BB1A-5751-9091-E4E10E47558E}"/>
              </a:ext>
            </a:extLst>
          </p:cNvPr>
          <p:cNvSpPr/>
          <p:nvPr/>
        </p:nvSpPr>
        <p:spPr>
          <a:xfrm>
            <a:off x="8482270" y="4887483"/>
            <a:ext cx="3493696" cy="1037945"/>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10330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500"/>
                                        <p:tgtEl>
                                          <p:spTgt spid="3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fade">
                                      <p:cBhvr>
                                        <p:cTn id="43" dur="500"/>
                                        <p:tgtEl>
                                          <p:spTgt spid="35"/>
                                        </p:tgtEl>
                                      </p:cBhvr>
                                    </p:animEffect>
                                  </p:childTnLst>
                                </p:cTn>
                              </p:par>
                              <p:par>
                                <p:cTn id="44" presetID="10" presetClass="entr" presetSubtype="0" fill="hold" nodeType="with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fade">
                                      <p:cBhvr>
                                        <p:cTn id="46" dur="500"/>
                                        <p:tgtEl>
                                          <p:spTgt spid="34"/>
                                        </p:tgtEl>
                                      </p:cBhvr>
                                    </p:animEffect>
                                  </p:childTnLst>
                                </p:cTn>
                              </p:par>
                              <p:par>
                                <p:cTn id="47" presetID="10" presetClass="entr" presetSubtype="0" fill="hold" nodeType="with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fade">
                                      <p:cBhvr>
                                        <p:cTn id="49" dur="500"/>
                                        <p:tgtEl>
                                          <p:spTgt spid="3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fade">
                                      <p:cBhvr>
                                        <p:cTn id="52" dur="500"/>
                                        <p:tgtEl>
                                          <p:spTgt spid="4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fade">
                                      <p:cBhvr>
                                        <p:cTn id="57" dur="500"/>
                                        <p:tgtEl>
                                          <p:spTgt spid="42"/>
                                        </p:tgtEl>
                                      </p:cBhvr>
                                    </p:animEffect>
                                  </p:childTnLst>
                                </p:cTn>
                              </p:par>
                              <p:par>
                                <p:cTn id="58" presetID="10" presetClass="entr" presetSubtype="0" fill="hold" nodeType="with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fade">
                                      <p:cBhvr>
                                        <p:cTn id="60" dur="500"/>
                                        <p:tgtEl>
                                          <p:spTgt spid="41"/>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fade">
                                      <p:cBhvr>
                                        <p:cTn id="6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8" grpId="0"/>
      <p:bldP spid="19" grpId="0"/>
      <p:bldP spid="20" grpId="0"/>
      <p:bldP spid="28" grpId="0" animBg="1"/>
      <p:bldP spid="29" grpId="0"/>
      <p:bldP spid="33" grpId="0"/>
      <p:bldP spid="35" grpId="0"/>
      <p:bldP spid="38" grpId="0"/>
      <p:bldP spid="40" grpId="0"/>
      <p:bldP spid="4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D0897492-3772-57A1-09A2-F272553E424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607599"/>
            <a:ext cx="5221989" cy="1071150"/>
          </a:xfrm>
          <a:prstGeom prst="rect">
            <a:avLst/>
          </a:prstGeom>
        </p:spPr>
      </p:pic>
      <p:sp>
        <p:nvSpPr>
          <p:cNvPr id="10" name="Freeform: Shape 9">
            <a:extLst>
              <a:ext uri="{FF2B5EF4-FFF2-40B4-BE49-F238E27FC236}">
                <a16:creationId xmlns:a16="http://schemas.microsoft.com/office/drawing/2014/main" id="{427B622E-B0D7-0058-B199-63A655B45885}"/>
              </a:ext>
            </a:extLst>
          </p:cNvPr>
          <p:cNvSpPr/>
          <p:nvPr/>
        </p:nvSpPr>
        <p:spPr>
          <a:xfrm>
            <a:off x="1826531" y="2845798"/>
            <a:ext cx="4224201" cy="1942922"/>
          </a:xfrm>
          <a:custGeom>
            <a:avLst/>
            <a:gdLst>
              <a:gd name="connsiteX0" fmla="*/ 464 w 541579"/>
              <a:gd name="connsiteY0" fmla="*/ 286798 h 298735"/>
              <a:gd name="connsiteX1" fmla="*/ 12561 w 541579"/>
              <a:gd name="connsiteY1" fmla="*/ 249555 h 298735"/>
              <a:gd name="connsiteX2" fmla="*/ 29230 w 541579"/>
              <a:gd name="connsiteY2" fmla="*/ 144399 h 298735"/>
              <a:gd name="connsiteX3" fmla="*/ 29230 w 541579"/>
              <a:gd name="connsiteY3" fmla="*/ 60960 h 298735"/>
              <a:gd name="connsiteX4" fmla="*/ 90190 w 541579"/>
              <a:gd name="connsiteY4" fmla="*/ 0 h 298735"/>
              <a:gd name="connsiteX5" fmla="*/ 480619 w 541579"/>
              <a:gd name="connsiteY5" fmla="*/ 0 h 298735"/>
              <a:gd name="connsiteX6" fmla="*/ 541579 w 541579"/>
              <a:gd name="connsiteY6" fmla="*/ 60960 h 298735"/>
              <a:gd name="connsiteX7" fmla="*/ 541579 w 541579"/>
              <a:gd name="connsiteY7" fmla="*/ 212693 h 298735"/>
              <a:gd name="connsiteX8" fmla="*/ 480619 w 541579"/>
              <a:gd name="connsiteY8" fmla="*/ 273653 h 298735"/>
              <a:gd name="connsiteX9" fmla="*/ 163818 w 541579"/>
              <a:gd name="connsiteY9" fmla="*/ 273653 h 298735"/>
              <a:gd name="connsiteX10" fmla="*/ 93428 w 541579"/>
              <a:gd name="connsiteY10" fmla="*/ 281083 h 298735"/>
              <a:gd name="connsiteX11" fmla="*/ 11037 w 541579"/>
              <a:gd name="connsiteY11" fmla="*/ 298514 h 298735"/>
              <a:gd name="connsiteX12" fmla="*/ 464 w 541579"/>
              <a:gd name="connsiteY12" fmla="*/ 286798 h 298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1579" h="298735">
                <a:moveTo>
                  <a:pt x="464" y="286798"/>
                </a:moveTo>
                <a:lnTo>
                  <a:pt x="12561" y="249555"/>
                </a:lnTo>
                <a:cubicBezTo>
                  <a:pt x="23610" y="215646"/>
                  <a:pt x="29230" y="180118"/>
                  <a:pt x="29230" y="144399"/>
                </a:cubicBezTo>
                <a:lnTo>
                  <a:pt x="29230" y="60960"/>
                </a:lnTo>
                <a:cubicBezTo>
                  <a:pt x="29230" y="27432"/>
                  <a:pt x="56662" y="0"/>
                  <a:pt x="90190" y="0"/>
                </a:cubicBezTo>
                <a:lnTo>
                  <a:pt x="480619" y="0"/>
                </a:lnTo>
                <a:cubicBezTo>
                  <a:pt x="514147" y="0"/>
                  <a:pt x="541579" y="27432"/>
                  <a:pt x="541579" y="60960"/>
                </a:cubicBezTo>
                <a:lnTo>
                  <a:pt x="541579" y="212693"/>
                </a:lnTo>
                <a:cubicBezTo>
                  <a:pt x="541579" y="246221"/>
                  <a:pt x="514147" y="273653"/>
                  <a:pt x="480619" y="273653"/>
                </a:cubicBezTo>
                <a:lnTo>
                  <a:pt x="163818" y="273653"/>
                </a:lnTo>
                <a:cubicBezTo>
                  <a:pt x="140101" y="273653"/>
                  <a:pt x="116574" y="276130"/>
                  <a:pt x="93428" y="281083"/>
                </a:cubicBezTo>
                <a:lnTo>
                  <a:pt x="11037" y="298514"/>
                </a:lnTo>
                <a:cubicBezTo>
                  <a:pt x="4179" y="300038"/>
                  <a:pt x="-1727" y="293465"/>
                  <a:pt x="464" y="286798"/>
                </a:cubicBezTo>
                <a:close/>
              </a:path>
            </a:pathLst>
          </a:custGeom>
          <a:solidFill>
            <a:srgbClr val="BDBDB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1B4E965E-2BE9-845F-20FC-C7020B269193}"/>
              </a:ext>
            </a:extLst>
          </p:cNvPr>
          <p:cNvSpPr/>
          <p:nvPr/>
        </p:nvSpPr>
        <p:spPr>
          <a:xfrm>
            <a:off x="6195287" y="2845799"/>
            <a:ext cx="4206393" cy="1942921"/>
          </a:xfrm>
          <a:custGeom>
            <a:avLst/>
            <a:gdLst>
              <a:gd name="connsiteX0" fmla="*/ 464 w 541579"/>
              <a:gd name="connsiteY0" fmla="*/ 286798 h 298761"/>
              <a:gd name="connsiteX1" fmla="*/ 12561 w 541579"/>
              <a:gd name="connsiteY1" fmla="*/ 249555 h 298761"/>
              <a:gd name="connsiteX2" fmla="*/ 29230 w 541579"/>
              <a:gd name="connsiteY2" fmla="*/ 144399 h 298761"/>
              <a:gd name="connsiteX3" fmla="*/ 29230 w 541579"/>
              <a:gd name="connsiteY3" fmla="*/ 60960 h 298761"/>
              <a:gd name="connsiteX4" fmla="*/ 90190 w 541579"/>
              <a:gd name="connsiteY4" fmla="*/ 0 h 298761"/>
              <a:gd name="connsiteX5" fmla="*/ 480619 w 541579"/>
              <a:gd name="connsiteY5" fmla="*/ 0 h 298761"/>
              <a:gd name="connsiteX6" fmla="*/ 541579 w 541579"/>
              <a:gd name="connsiteY6" fmla="*/ 60960 h 298761"/>
              <a:gd name="connsiteX7" fmla="*/ 541579 w 541579"/>
              <a:gd name="connsiteY7" fmla="*/ 212693 h 298761"/>
              <a:gd name="connsiteX8" fmla="*/ 480619 w 541579"/>
              <a:gd name="connsiteY8" fmla="*/ 273653 h 298761"/>
              <a:gd name="connsiteX9" fmla="*/ 163818 w 541579"/>
              <a:gd name="connsiteY9" fmla="*/ 273653 h 298761"/>
              <a:gd name="connsiteX10" fmla="*/ 93428 w 541579"/>
              <a:gd name="connsiteY10" fmla="*/ 281083 h 298761"/>
              <a:gd name="connsiteX11" fmla="*/ 11037 w 541579"/>
              <a:gd name="connsiteY11" fmla="*/ 298513 h 298761"/>
              <a:gd name="connsiteX12" fmla="*/ 464 w 541579"/>
              <a:gd name="connsiteY12" fmla="*/ 286798 h 29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1579" h="298761">
                <a:moveTo>
                  <a:pt x="464" y="286798"/>
                </a:moveTo>
                <a:lnTo>
                  <a:pt x="12561" y="249555"/>
                </a:lnTo>
                <a:cubicBezTo>
                  <a:pt x="23610" y="215646"/>
                  <a:pt x="29230" y="180118"/>
                  <a:pt x="29230" y="144399"/>
                </a:cubicBezTo>
                <a:lnTo>
                  <a:pt x="29230" y="60960"/>
                </a:lnTo>
                <a:cubicBezTo>
                  <a:pt x="29230" y="27432"/>
                  <a:pt x="56662" y="0"/>
                  <a:pt x="90190" y="0"/>
                </a:cubicBezTo>
                <a:lnTo>
                  <a:pt x="480619" y="0"/>
                </a:lnTo>
                <a:cubicBezTo>
                  <a:pt x="514147" y="0"/>
                  <a:pt x="541579" y="27432"/>
                  <a:pt x="541579" y="60960"/>
                </a:cubicBezTo>
                <a:lnTo>
                  <a:pt x="541579" y="212693"/>
                </a:lnTo>
                <a:cubicBezTo>
                  <a:pt x="541579" y="246221"/>
                  <a:pt x="514147" y="273653"/>
                  <a:pt x="480619" y="273653"/>
                </a:cubicBezTo>
                <a:lnTo>
                  <a:pt x="163818" y="273653"/>
                </a:lnTo>
                <a:cubicBezTo>
                  <a:pt x="140101" y="273653"/>
                  <a:pt x="116574" y="276130"/>
                  <a:pt x="93428" y="281083"/>
                </a:cubicBezTo>
                <a:lnTo>
                  <a:pt x="11037" y="298513"/>
                </a:lnTo>
                <a:cubicBezTo>
                  <a:pt x="4179" y="300133"/>
                  <a:pt x="-1727" y="293560"/>
                  <a:pt x="464" y="286798"/>
                </a:cubicBezTo>
                <a:close/>
              </a:path>
            </a:pathLst>
          </a:custGeom>
          <a:solidFill>
            <a:srgbClr val="77B13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Graphic 16">
            <a:extLst>
              <a:ext uri="{FF2B5EF4-FFF2-40B4-BE49-F238E27FC236}">
                <a16:creationId xmlns:a16="http://schemas.microsoft.com/office/drawing/2014/main" id="{D8AB99FE-B883-C603-0879-0C69D27133C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5946897"/>
            <a:ext cx="12192000" cy="898014"/>
          </a:xfrm>
          <a:prstGeom prst="rect">
            <a:avLst/>
          </a:prstGeom>
        </p:spPr>
      </p:pic>
      <p:pic>
        <p:nvPicPr>
          <p:cNvPr id="8" name="Picture 12" descr="Logo&#10;&#10;Description automatically generated">
            <a:extLst>
              <a:ext uri="{FF2B5EF4-FFF2-40B4-BE49-F238E27FC236}">
                <a16:creationId xmlns:a16="http://schemas.microsoft.com/office/drawing/2014/main" id="{47F679BD-858C-52B4-C472-BADF7CB7973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221989" y="6218438"/>
            <a:ext cx="1887294" cy="486003"/>
          </a:xfrm>
          <a:prstGeom prst="rect">
            <a:avLst/>
          </a:prstGeom>
        </p:spPr>
      </p:pic>
      <p:pic>
        <p:nvPicPr>
          <p:cNvPr id="13" name="Picture 13" descr="Logo&#10;&#10;Description automatically generated">
            <a:extLst>
              <a:ext uri="{FF2B5EF4-FFF2-40B4-BE49-F238E27FC236}">
                <a16:creationId xmlns:a16="http://schemas.microsoft.com/office/drawing/2014/main" id="{01A4AF70-8F9B-9028-2005-15A7B5DFFF3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07816" y="6232783"/>
            <a:ext cx="1472737" cy="486003"/>
          </a:xfrm>
          <a:prstGeom prst="rect">
            <a:avLst/>
          </a:prstGeom>
        </p:spPr>
      </p:pic>
      <p:pic>
        <p:nvPicPr>
          <p:cNvPr id="14" name="Graphic 14">
            <a:extLst>
              <a:ext uri="{FF2B5EF4-FFF2-40B4-BE49-F238E27FC236}">
                <a16:creationId xmlns:a16="http://schemas.microsoft.com/office/drawing/2014/main" id="{3BA8420E-9572-D59E-0420-A964418CA29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00511" y="6186653"/>
            <a:ext cx="892646" cy="607292"/>
          </a:xfrm>
          <a:prstGeom prst="rect">
            <a:avLst/>
          </a:prstGeom>
        </p:spPr>
      </p:pic>
      <p:sp>
        <p:nvSpPr>
          <p:cNvPr id="15" name="TextBox 15">
            <a:extLst>
              <a:ext uri="{FF2B5EF4-FFF2-40B4-BE49-F238E27FC236}">
                <a16:creationId xmlns:a16="http://schemas.microsoft.com/office/drawing/2014/main" id="{F6BA09F0-70A3-F329-EB82-B47768EF5E35}"/>
              </a:ext>
            </a:extLst>
          </p:cNvPr>
          <p:cNvSpPr txBox="1"/>
          <p:nvPr/>
        </p:nvSpPr>
        <p:spPr>
          <a:xfrm>
            <a:off x="1277659" y="6197976"/>
            <a:ext cx="188729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PRIMA programme is supported under Horizon 2020, the European Union’s Framework Programme for Research and Innovation</a:t>
            </a:r>
            <a:r>
              <a:rPr kumimoji="0" lang="it-IT"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6" name="Picture 2" descr="logo-unipr-square - Cipack">
            <a:extLst>
              <a:ext uri="{FF2B5EF4-FFF2-40B4-BE49-F238E27FC236}">
                <a16:creationId xmlns:a16="http://schemas.microsoft.com/office/drawing/2014/main" id="{BB18F519-354A-CDA0-C79C-9C0BD5955FF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41969" y="6002150"/>
            <a:ext cx="890030" cy="890030"/>
          </a:xfrm>
          <a:prstGeom prst="rect">
            <a:avLst/>
          </a:prstGeom>
          <a:noFill/>
          <a:extLst>
            <a:ext uri="{909E8E84-426E-40DD-AFC4-6F175D3DCCD1}">
              <a14:hiddenFill xmlns:a14="http://schemas.microsoft.com/office/drawing/2010/main">
                <a:solidFill>
                  <a:srgbClr val="FFFFFF"/>
                </a:solidFill>
              </a14:hiddenFill>
            </a:ext>
          </a:extLst>
        </p:spPr>
      </p:pic>
      <p:pic>
        <p:nvPicPr>
          <p:cNvPr id="17" name="Immagine 16" descr="Immagine che contiene testo, Carattere, pianta, design&#10;&#10;Descrizione generata automaticamente">
            <a:extLst>
              <a:ext uri="{FF2B5EF4-FFF2-40B4-BE49-F238E27FC236}">
                <a16:creationId xmlns:a16="http://schemas.microsoft.com/office/drawing/2014/main" id="{594A7787-FB81-D06B-8DBD-EB79CB039525}"/>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62458" y="6140598"/>
            <a:ext cx="890030" cy="642161"/>
          </a:xfrm>
          <a:prstGeom prst="rect">
            <a:avLst/>
          </a:prstGeom>
        </p:spPr>
      </p:pic>
      <p:pic>
        <p:nvPicPr>
          <p:cNvPr id="18" name="Immagine 17" descr="Immagine che contiene testo, edificio, casa, cielo&#10;&#10;Il contenuto generato dall'IA potrebbe non essere corretto.">
            <a:extLst>
              <a:ext uri="{FF2B5EF4-FFF2-40B4-BE49-F238E27FC236}">
                <a16:creationId xmlns:a16="http://schemas.microsoft.com/office/drawing/2014/main" id="{8D8BA7CA-5E36-4F0A-C65D-A9F197D487F0}"/>
              </a:ext>
            </a:extLst>
          </p:cNvPr>
          <p:cNvPicPr>
            <a:picLocks noChangeAspect="1"/>
          </p:cNvPicPr>
          <p:nvPr/>
        </p:nvPicPr>
        <p:blipFill>
          <a:blip r:embed="rId13">
            <a:extLst>
              <a:ext uri="{28A0092B-C50C-407E-A947-70E740481C1C}">
                <a14:useLocalDpi xmlns:a14="http://schemas.microsoft.com/office/drawing/2010/main" val="0"/>
              </a:ext>
            </a:extLst>
          </a:blip>
          <a:srcRect l="1815" t="4613" r="23777" b="74293"/>
          <a:stretch>
            <a:fillRect/>
          </a:stretch>
        </p:blipFill>
        <p:spPr>
          <a:xfrm>
            <a:off x="83284" y="71145"/>
            <a:ext cx="2534425" cy="376006"/>
          </a:xfrm>
          <a:prstGeom prst="rect">
            <a:avLst/>
          </a:prstGeom>
        </p:spPr>
      </p:pic>
      <p:cxnSp>
        <p:nvCxnSpPr>
          <p:cNvPr id="19" name="Connettore diritto 18">
            <a:extLst>
              <a:ext uri="{FF2B5EF4-FFF2-40B4-BE49-F238E27FC236}">
                <a16:creationId xmlns:a16="http://schemas.microsoft.com/office/drawing/2014/main" id="{B7F98CA6-D812-FFA5-0096-DDB53EA0F961}"/>
              </a:ext>
            </a:extLst>
          </p:cNvPr>
          <p:cNvCxnSpPr/>
          <p:nvPr/>
        </p:nvCxnSpPr>
        <p:spPr>
          <a:xfrm>
            <a:off x="-1" y="520571"/>
            <a:ext cx="12192000" cy="0"/>
          </a:xfrm>
          <a:prstGeom prst="line">
            <a:avLst/>
          </a:prstGeom>
          <a:ln w="57150">
            <a:solidFill>
              <a:srgbClr val="008DA4"/>
            </a:solidFill>
          </a:ln>
        </p:spPr>
        <p:style>
          <a:lnRef idx="2">
            <a:schemeClr val="accent1"/>
          </a:lnRef>
          <a:fillRef idx="0">
            <a:schemeClr val="accent1"/>
          </a:fillRef>
          <a:effectRef idx="1">
            <a:schemeClr val="accent1"/>
          </a:effectRef>
          <a:fontRef idx="minor">
            <a:schemeClr val="tx1"/>
          </a:fontRef>
        </p:style>
      </p:cxnSp>
      <p:sp>
        <p:nvSpPr>
          <p:cNvPr id="21" name="CasellaDiTesto 20">
            <a:extLst>
              <a:ext uri="{FF2B5EF4-FFF2-40B4-BE49-F238E27FC236}">
                <a16:creationId xmlns:a16="http://schemas.microsoft.com/office/drawing/2014/main" id="{75EE5F95-9159-0305-8455-C40A2D43C87B}"/>
              </a:ext>
            </a:extLst>
          </p:cNvPr>
          <p:cNvSpPr txBox="1"/>
          <p:nvPr/>
        </p:nvSpPr>
        <p:spPr>
          <a:xfrm>
            <a:off x="455738" y="838184"/>
            <a:ext cx="3994484" cy="595932"/>
          </a:xfrm>
          <a:prstGeom prst="rect">
            <a:avLst/>
          </a:prstGeom>
          <a:noFill/>
        </p:spPr>
        <p:txBody>
          <a:bodyPr wrap="square" rtlCol="0">
            <a:spAutoFit/>
          </a:bodyPr>
          <a:lstStyle/>
          <a:p>
            <a:pPr algn="ctr">
              <a:lnSpc>
                <a:spcPct val="107000"/>
              </a:lnSpc>
              <a:spcAft>
                <a:spcPts val="800"/>
              </a:spcAft>
            </a:pPr>
            <a:r>
              <a:rPr lang="en-US" sz="3200" b="1"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Take home messages</a:t>
            </a:r>
            <a:endParaRPr lang="it-IT" sz="3200"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endParaRPr>
          </a:p>
        </p:txBody>
      </p:sp>
      <p:sp>
        <p:nvSpPr>
          <p:cNvPr id="23" name="CasellaDiTesto 22">
            <a:extLst>
              <a:ext uri="{FF2B5EF4-FFF2-40B4-BE49-F238E27FC236}">
                <a16:creationId xmlns:a16="http://schemas.microsoft.com/office/drawing/2014/main" id="{D15C897B-9862-7720-4331-2A289EBD3102}"/>
              </a:ext>
            </a:extLst>
          </p:cNvPr>
          <p:cNvSpPr txBox="1"/>
          <p:nvPr/>
        </p:nvSpPr>
        <p:spPr>
          <a:xfrm>
            <a:off x="2516521" y="3117337"/>
            <a:ext cx="3206787" cy="1323439"/>
          </a:xfrm>
          <a:prstGeom prst="rect">
            <a:avLst/>
          </a:prstGeom>
          <a:noFill/>
        </p:spPr>
        <p:txBody>
          <a:bodyPr wrap="square" rtlCol="0">
            <a:spAutoFit/>
          </a:bodyPr>
          <a:lstStyle/>
          <a:p>
            <a:pPr algn="just"/>
            <a:r>
              <a:rPr lang="en-US" sz="1600" dirty="0"/>
              <a:t>To ensure the maintenance of </a:t>
            </a:r>
            <a:r>
              <a:rPr lang="en-US" sz="1600" b="1" dirty="0"/>
              <a:t>nutritional value </a:t>
            </a:r>
            <a:r>
              <a:rPr lang="en-US" sz="1600" dirty="0"/>
              <a:t>in the production of new protein ingredients, it is crucial to verify the </a:t>
            </a:r>
            <a:r>
              <a:rPr lang="en-US" sz="1600" b="1" dirty="0"/>
              <a:t>distribution of essential amino acids (EAAs).</a:t>
            </a:r>
          </a:p>
        </p:txBody>
      </p:sp>
      <p:sp>
        <p:nvSpPr>
          <p:cNvPr id="27" name="CasellaDiTesto 26">
            <a:extLst>
              <a:ext uri="{FF2B5EF4-FFF2-40B4-BE49-F238E27FC236}">
                <a16:creationId xmlns:a16="http://schemas.microsoft.com/office/drawing/2014/main" id="{394504C6-6A81-243F-DF3D-32EDB70A07B6}"/>
              </a:ext>
            </a:extLst>
          </p:cNvPr>
          <p:cNvSpPr txBox="1"/>
          <p:nvPr/>
        </p:nvSpPr>
        <p:spPr>
          <a:xfrm>
            <a:off x="2668892" y="2175441"/>
            <a:ext cx="2539478" cy="461665"/>
          </a:xfrm>
          <a:prstGeom prst="rect">
            <a:avLst/>
          </a:prstGeom>
          <a:noFill/>
        </p:spPr>
        <p:txBody>
          <a:bodyPr wrap="none" rtlCol="0">
            <a:spAutoFit/>
          </a:bodyPr>
          <a:lstStyle/>
          <a:p>
            <a:r>
              <a:rPr lang="en-GB" sz="2400" b="1" dirty="0">
                <a:cs typeface="Times New Roman" panose="02020603050405020304" pitchFamily="18" charset="0"/>
              </a:rPr>
              <a:t>Nutritional quality</a:t>
            </a:r>
          </a:p>
        </p:txBody>
      </p:sp>
      <p:sp>
        <p:nvSpPr>
          <p:cNvPr id="28" name="CasellaDiTesto 27">
            <a:extLst>
              <a:ext uri="{FF2B5EF4-FFF2-40B4-BE49-F238E27FC236}">
                <a16:creationId xmlns:a16="http://schemas.microsoft.com/office/drawing/2014/main" id="{CADB4900-C33E-678B-0500-9D8C9485A5A8}"/>
              </a:ext>
            </a:extLst>
          </p:cNvPr>
          <p:cNvSpPr txBox="1"/>
          <p:nvPr/>
        </p:nvSpPr>
        <p:spPr>
          <a:xfrm>
            <a:off x="7484311" y="2175440"/>
            <a:ext cx="1973104" cy="461665"/>
          </a:xfrm>
          <a:prstGeom prst="rect">
            <a:avLst/>
          </a:prstGeom>
          <a:noFill/>
        </p:spPr>
        <p:txBody>
          <a:bodyPr wrap="none" rtlCol="0">
            <a:spAutoFit/>
          </a:bodyPr>
          <a:lstStyle/>
          <a:p>
            <a:r>
              <a:rPr lang="en-GB" sz="2400" b="1" dirty="0">
                <a:cs typeface="Times New Roman" panose="02020603050405020304" pitchFamily="18" charset="0"/>
              </a:rPr>
              <a:t>Allergenic risk</a:t>
            </a:r>
          </a:p>
        </p:txBody>
      </p:sp>
      <p:sp>
        <p:nvSpPr>
          <p:cNvPr id="29" name="CasellaDiTesto 28">
            <a:extLst>
              <a:ext uri="{FF2B5EF4-FFF2-40B4-BE49-F238E27FC236}">
                <a16:creationId xmlns:a16="http://schemas.microsoft.com/office/drawing/2014/main" id="{7C2F8DB7-81BA-3B8C-4E41-AE051B65DE4D}"/>
              </a:ext>
            </a:extLst>
          </p:cNvPr>
          <p:cNvSpPr txBox="1"/>
          <p:nvPr/>
        </p:nvSpPr>
        <p:spPr>
          <a:xfrm>
            <a:off x="6867469" y="3054046"/>
            <a:ext cx="3206787" cy="1323439"/>
          </a:xfrm>
          <a:prstGeom prst="rect">
            <a:avLst/>
          </a:prstGeom>
          <a:noFill/>
        </p:spPr>
        <p:txBody>
          <a:bodyPr wrap="square" rtlCol="0">
            <a:spAutoFit/>
          </a:bodyPr>
          <a:lstStyle/>
          <a:p>
            <a:pPr algn="just"/>
            <a:r>
              <a:rPr lang="en-US" sz="1600" dirty="0"/>
              <a:t>To assess both the </a:t>
            </a:r>
            <a:r>
              <a:rPr lang="en-US" sz="1600" b="1" dirty="0"/>
              <a:t>allergenicity of known allergens</a:t>
            </a:r>
            <a:r>
              <a:rPr lang="en-US" sz="1600" dirty="0"/>
              <a:t> and consider the </a:t>
            </a:r>
            <a:r>
              <a:rPr lang="en-US" sz="1600" b="1" dirty="0"/>
              <a:t>possible cross-reactivity</a:t>
            </a:r>
            <a:r>
              <a:rPr lang="en-US" sz="1600" dirty="0"/>
              <a:t> with other known food allergens, especially for </a:t>
            </a:r>
            <a:r>
              <a:rPr lang="en-US" sz="1600" b="1" dirty="0"/>
              <a:t>minor allergens </a:t>
            </a:r>
            <a:r>
              <a:rPr lang="en-US" sz="1600" dirty="0"/>
              <a:t>and </a:t>
            </a:r>
            <a:r>
              <a:rPr lang="en-US" sz="1600" b="1" dirty="0"/>
              <a:t>novel foods</a:t>
            </a:r>
          </a:p>
        </p:txBody>
      </p:sp>
      <p:sp>
        <p:nvSpPr>
          <p:cNvPr id="30" name="CasellaDiTesto 29">
            <a:extLst>
              <a:ext uri="{FF2B5EF4-FFF2-40B4-BE49-F238E27FC236}">
                <a16:creationId xmlns:a16="http://schemas.microsoft.com/office/drawing/2014/main" id="{61083C56-DBE2-EE16-4018-2EA769C3505D}"/>
              </a:ext>
            </a:extLst>
          </p:cNvPr>
          <p:cNvSpPr txBox="1"/>
          <p:nvPr/>
        </p:nvSpPr>
        <p:spPr>
          <a:xfrm>
            <a:off x="10853492" y="29028"/>
            <a:ext cx="1338508" cy="461665"/>
          </a:xfrm>
          <a:prstGeom prst="rect">
            <a:avLst/>
          </a:prstGeom>
          <a:noFill/>
        </p:spPr>
        <p:txBody>
          <a:bodyPr wrap="none" rtlCol="0">
            <a:spAutoFit/>
          </a:bodyPr>
          <a:lstStyle/>
          <a:p>
            <a:pPr algn="r"/>
            <a:r>
              <a:rPr lang="en-US" sz="1200" dirty="0">
                <a:latin typeface="Aptos" panose="020B0004020202020204" pitchFamily="34" charset="0"/>
                <a:ea typeface="Aptos" panose="020B0004020202020204" pitchFamily="34" charset="0"/>
                <a:cs typeface="Aptos" panose="020B0004020202020204" pitchFamily="34" charset="0"/>
              </a:rPr>
              <a:t>CIPCA 2025</a:t>
            </a:r>
          </a:p>
          <a:p>
            <a:pPr algn="r"/>
            <a:r>
              <a:rPr lang="en-US" sz="1200" dirty="0">
                <a:latin typeface="Aptos" panose="020B0004020202020204" pitchFamily="34" charset="0"/>
                <a:ea typeface="Aptos" panose="020B0004020202020204" pitchFamily="34" charset="0"/>
                <a:cs typeface="Aptos" panose="020B0004020202020204" pitchFamily="34" charset="0"/>
              </a:rPr>
              <a:t>16-18</a:t>
            </a:r>
            <a:r>
              <a:rPr lang="en-US" sz="1200" baseline="30000" dirty="0">
                <a:latin typeface="Aptos" panose="020B0004020202020204" pitchFamily="34" charset="0"/>
                <a:ea typeface="Aptos" panose="020B0004020202020204" pitchFamily="34" charset="0"/>
                <a:cs typeface="Aptos" panose="020B0004020202020204" pitchFamily="34" charset="0"/>
              </a:rPr>
              <a:t>th</a:t>
            </a:r>
            <a:r>
              <a:rPr lang="en-US" sz="1200" dirty="0">
                <a:effectLst/>
                <a:latin typeface="Aptos" panose="020B0004020202020204" pitchFamily="34" charset="0"/>
                <a:ea typeface="Aptos" panose="020B0004020202020204" pitchFamily="34" charset="0"/>
                <a:cs typeface="Aptos" panose="020B0004020202020204" pitchFamily="34" charset="0"/>
              </a:rPr>
              <a:t> June 2025</a:t>
            </a:r>
            <a:endParaRPr lang="it-IT" sz="1200" dirty="0">
              <a:effectLst/>
              <a:latin typeface="Aptos" panose="020B0004020202020204" pitchFamily="34" charset="0"/>
              <a:ea typeface="Aptos" panose="020B0004020202020204" pitchFamily="34" charset="0"/>
              <a:cs typeface="Aptos" panose="020B0004020202020204" pitchFamily="34" charset="0"/>
            </a:endParaRPr>
          </a:p>
        </p:txBody>
      </p:sp>
      <p:sp>
        <p:nvSpPr>
          <p:cNvPr id="2" name="CasellaDiTesto 1">
            <a:extLst>
              <a:ext uri="{FF2B5EF4-FFF2-40B4-BE49-F238E27FC236}">
                <a16:creationId xmlns:a16="http://schemas.microsoft.com/office/drawing/2014/main" id="{6C14816C-BED6-9D16-24C4-674DFFC8A6BB}"/>
              </a:ext>
            </a:extLst>
          </p:cNvPr>
          <p:cNvSpPr txBox="1"/>
          <p:nvPr/>
        </p:nvSpPr>
        <p:spPr>
          <a:xfrm>
            <a:off x="4440638" y="9336"/>
            <a:ext cx="3361389" cy="461665"/>
          </a:xfrm>
          <a:prstGeom prst="rect">
            <a:avLst/>
          </a:prstGeom>
          <a:noFill/>
        </p:spPr>
        <p:txBody>
          <a:bodyPr wrap="square" rtlCol="0">
            <a:spAutoFit/>
          </a:bodyPr>
          <a:lstStyle/>
          <a:p>
            <a:pPr algn="ctr"/>
            <a:r>
              <a:rPr lang="it-IT" sz="2400" b="1" dirty="0"/>
              <a:t>CONCLUSIONS</a:t>
            </a:r>
          </a:p>
        </p:txBody>
      </p:sp>
    </p:spTree>
    <p:extLst>
      <p:ext uri="{BB962C8B-B14F-4D97-AF65-F5344CB8AC3E}">
        <p14:creationId xmlns:p14="http://schemas.microsoft.com/office/powerpoint/2010/main" val="18425597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Background pattern&#10;&#10;Description automatically generated">
            <a:extLst>
              <a:ext uri="{FF2B5EF4-FFF2-40B4-BE49-F238E27FC236}">
                <a16:creationId xmlns:a16="http://schemas.microsoft.com/office/drawing/2014/main" id="{B4C4E7DB-D582-C18C-ADDF-94CB45647BE3}"/>
              </a:ext>
            </a:extLst>
          </p:cNvPr>
          <p:cNvPicPr>
            <a:picLocks noChangeAspect="1"/>
          </p:cNvPicPr>
          <p:nvPr/>
        </p:nvPicPr>
        <p:blipFill rotWithShape="1">
          <a:blip r:embed="rId2">
            <a:extLst>
              <a:ext uri="{28A0092B-C50C-407E-A947-70E740481C1C}">
                <a14:useLocalDpi xmlns:a14="http://schemas.microsoft.com/office/drawing/2010/main" val="0"/>
              </a:ext>
            </a:extLst>
          </a:blip>
          <a:srcRect b="38516"/>
          <a:stretch/>
        </p:blipFill>
        <p:spPr>
          <a:xfrm>
            <a:off x="0" y="518160"/>
            <a:ext cx="12192000" cy="6339840"/>
          </a:xfrm>
          <a:prstGeom prst="rect">
            <a:avLst/>
          </a:prstGeom>
        </p:spPr>
      </p:pic>
      <p:pic>
        <p:nvPicPr>
          <p:cNvPr id="10" name="Graphic 9">
            <a:extLst>
              <a:ext uri="{FF2B5EF4-FFF2-40B4-BE49-F238E27FC236}">
                <a16:creationId xmlns:a16="http://schemas.microsoft.com/office/drawing/2014/main" id="{7E7B4828-99CD-FB7D-68EF-C8DE94D1A38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6145" y="2984305"/>
            <a:ext cx="5048545" cy="4121912"/>
          </a:xfrm>
          <a:prstGeom prst="rect">
            <a:avLst/>
          </a:prstGeom>
        </p:spPr>
      </p:pic>
      <p:pic>
        <p:nvPicPr>
          <p:cNvPr id="16" name="Picture 15" descr="Background pattern&#10;&#10;Description automatically generated">
            <a:extLst>
              <a:ext uri="{FF2B5EF4-FFF2-40B4-BE49-F238E27FC236}">
                <a16:creationId xmlns:a16="http://schemas.microsoft.com/office/drawing/2014/main" id="{ABD6C48C-C762-E69E-4720-EF504E558633}"/>
              </a:ext>
            </a:extLst>
          </p:cNvPr>
          <p:cNvPicPr>
            <a:picLocks noChangeAspect="1"/>
          </p:cNvPicPr>
          <p:nvPr/>
        </p:nvPicPr>
        <p:blipFill rotWithShape="1">
          <a:blip r:embed="rId2">
            <a:extLst>
              <a:ext uri="{28A0092B-C50C-407E-A947-70E740481C1C}">
                <a14:useLocalDpi xmlns:a14="http://schemas.microsoft.com/office/drawing/2010/main" val="0"/>
              </a:ext>
            </a:extLst>
          </a:blip>
          <a:srcRect t="-1" b="57967"/>
          <a:stretch/>
        </p:blipFill>
        <p:spPr>
          <a:xfrm rot="10800000">
            <a:off x="0" y="-1"/>
            <a:ext cx="12192000" cy="4784034"/>
          </a:xfrm>
          <a:prstGeom prst="rect">
            <a:avLst/>
          </a:prstGeom>
        </p:spPr>
      </p:pic>
      <p:sp>
        <p:nvSpPr>
          <p:cNvPr id="2" name="CasellaDiTesto 1">
            <a:extLst>
              <a:ext uri="{FF2B5EF4-FFF2-40B4-BE49-F238E27FC236}">
                <a16:creationId xmlns:a16="http://schemas.microsoft.com/office/drawing/2014/main" id="{073C7BC1-863B-6EE6-1169-781202A1C75D}"/>
              </a:ext>
            </a:extLst>
          </p:cNvPr>
          <p:cNvSpPr txBox="1"/>
          <p:nvPr/>
        </p:nvSpPr>
        <p:spPr>
          <a:xfrm>
            <a:off x="420102" y="335260"/>
            <a:ext cx="2447465" cy="34163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Calibri" panose="020F0502020204030204"/>
                <a:ea typeface="+mn-ea"/>
                <a:cs typeface="+mn-cs"/>
              </a:rPr>
              <a:t>Tullia Tedeschi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tullia.tedeschi@unipr.it</a:t>
            </a:r>
            <a:b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Calibri" panose="020F0502020204030204"/>
                <a:ea typeface="+mn-ea"/>
                <a:cs typeface="+mn-cs"/>
              </a:rPr>
              <a:t>Barbara Prandi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barbara.prandi@unipr.it</a:t>
            </a: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solidFill>
                <a:prstClr val="black"/>
              </a:solidFill>
              <a:latin typeface="Calibri" panose="020F0502020204030204"/>
            </a:endParaRPr>
          </a:p>
          <a:p>
            <a:pPr lvl="0">
              <a:defRPr/>
            </a:pPr>
            <a:r>
              <a:rPr lang="it-IT" b="1" dirty="0">
                <a:solidFill>
                  <a:prstClr val="black"/>
                </a:solidFill>
              </a:rPr>
              <a:t>Sara Cutroneo</a:t>
            </a:r>
            <a:br>
              <a:rPr lang="it-IT" dirty="0">
                <a:solidFill>
                  <a:prstClr val="black"/>
                </a:solidFill>
              </a:rPr>
            </a:br>
            <a:r>
              <a:rPr lang="it-IT" dirty="0">
                <a:solidFill>
                  <a:prstClr val="black"/>
                </a:solidFill>
                <a:hlinkClick r:id="rId7"/>
              </a:rPr>
              <a:t>sara.cutroneo@unipr.it</a:t>
            </a:r>
            <a:endParaRPr lang="it-IT" dirty="0">
              <a:solidFill>
                <a:prstClr val="black"/>
              </a:solidFill>
            </a:endParaRPr>
          </a:p>
          <a:p>
            <a:pPr lvl="0">
              <a:defRPr/>
            </a:pPr>
            <a:endParaRPr lang="it-IT"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Calibri" panose="020F0502020204030204"/>
                <a:ea typeface="+mn-ea"/>
                <a:cs typeface="+mn-cs"/>
              </a:rPr>
              <a:t>Kelly Bugatti</a:t>
            </a:r>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a:solidFill>
                  <a:prstClr val="black"/>
                </a:solidFill>
                <a:latin typeface="Calibri" panose="020F0502020204030204"/>
                <a:hlinkClick r:id="rId8"/>
              </a:rPr>
              <a:t>kelly.bugatti@unipr.it</a:t>
            </a:r>
            <a:r>
              <a:rPr lang="it-IT" dirty="0">
                <a:solidFill>
                  <a:prstClr val="black"/>
                </a:solidFill>
                <a:latin typeface="Calibri" panose="020F0502020204030204"/>
              </a:rPr>
              <a:t> </a:t>
            </a: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Immagine 3" descr="Immagine che contiene testo, Carattere, pianta, design&#10;&#10;Descrizione generata automaticamente">
            <a:extLst>
              <a:ext uri="{FF2B5EF4-FFF2-40B4-BE49-F238E27FC236}">
                <a16:creationId xmlns:a16="http://schemas.microsoft.com/office/drawing/2014/main" id="{16A5CD88-24FE-0EE5-DCAA-4AD0DF8959E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73666" y="1581578"/>
            <a:ext cx="2172094" cy="1567175"/>
          </a:xfrm>
          <a:prstGeom prst="rect">
            <a:avLst/>
          </a:prstGeom>
        </p:spPr>
      </p:pic>
      <p:pic>
        <p:nvPicPr>
          <p:cNvPr id="5" name="Immagine 4">
            <a:extLst>
              <a:ext uri="{FF2B5EF4-FFF2-40B4-BE49-F238E27FC236}">
                <a16:creationId xmlns:a16="http://schemas.microsoft.com/office/drawing/2014/main" id="{9771ACE8-B993-DD22-4662-57B928594A53}"/>
              </a:ext>
            </a:extLst>
          </p:cNvPr>
          <p:cNvPicPr>
            <a:picLocks noChangeAspect="1"/>
          </p:cNvPicPr>
          <p:nvPr/>
        </p:nvPicPr>
        <p:blipFill rotWithShape="1">
          <a:blip r:embed="rId10"/>
          <a:srcRect t="-1" b="10944"/>
          <a:stretch/>
        </p:blipFill>
        <p:spPr>
          <a:xfrm>
            <a:off x="9173666" y="335260"/>
            <a:ext cx="2172094" cy="718253"/>
          </a:xfrm>
          <a:prstGeom prst="rect">
            <a:avLst/>
          </a:prstGeom>
        </p:spPr>
      </p:pic>
      <p:pic>
        <p:nvPicPr>
          <p:cNvPr id="3" name="Picture 12" descr="Logo&#10;&#10;Description automatically generated">
            <a:extLst>
              <a:ext uri="{FF2B5EF4-FFF2-40B4-BE49-F238E27FC236}">
                <a16:creationId xmlns:a16="http://schemas.microsoft.com/office/drawing/2014/main" id="{8058A199-3DD4-70CB-E5CF-31D695B2729D}"/>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4170628" y="3118576"/>
            <a:ext cx="3850743" cy="991617"/>
          </a:xfrm>
          <a:prstGeom prst="rect">
            <a:avLst/>
          </a:prstGeom>
        </p:spPr>
      </p:pic>
      <p:pic>
        <p:nvPicPr>
          <p:cNvPr id="6" name="Picture 13" descr="Logo&#10;&#10;Description automatically generated">
            <a:extLst>
              <a:ext uri="{FF2B5EF4-FFF2-40B4-BE49-F238E27FC236}">
                <a16:creationId xmlns:a16="http://schemas.microsoft.com/office/drawing/2014/main" id="{A80DD591-DAB0-974E-43CD-DF25D35AE3D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01215" y="4479284"/>
            <a:ext cx="2589570" cy="854558"/>
          </a:xfrm>
          <a:prstGeom prst="rect">
            <a:avLst/>
          </a:prstGeom>
        </p:spPr>
      </p:pic>
      <p:grpSp>
        <p:nvGrpSpPr>
          <p:cNvPr id="7" name="Group 4">
            <a:extLst>
              <a:ext uri="{FF2B5EF4-FFF2-40B4-BE49-F238E27FC236}">
                <a16:creationId xmlns:a16="http://schemas.microsoft.com/office/drawing/2014/main" id="{56C758CA-5FA8-EB82-F104-74673DD18593}"/>
              </a:ext>
            </a:extLst>
          </p:cNvPr>
          <p:cNvGrpSpPr/>
          <p:nvPr/>
        </p:nvGrpSpPr>
        <p:grpSpPr>
          <a:xfrm>
            <a:off x="4834008" y="5702933"/>
            <a:ext cx="2764442" cy="607292"/>
            <a:chOff x="4834008" y="5641973"/>
            <a:chExt cx="2764442" cy="607292"/>
          </a:xfrm>
        </p:grpSpPr>
        <p:pic>
          <p:nvPicPr>
            <p:cNvPr id="8" name="Graphic 14">
              <a:extLst>
                <a:ext uri="{FF2B5EF4-FFF2-40B4-BE49-F238E27FC236}">
                  <a16:creationId xmlns:a16="http://schemas.microsoft.com/office/drawing/2014/main" id="{9830267C-F563-5C72-7879-96356E4EDCB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834008" y="5641973"/>
              <a:ext cx="892646" cy="607292"/>
            </a:xfrm>
            <a:prstGeom prst="rect">
              <a:avLst/>
            </a:prstGeom>
          </p:spPr>
        </p:pic>
        <p:sp>
          <p:nvSpPr>
            <p:cNvPr id="13" name="TextBox 15">
              <a:extLst>
                <a:ext uri="{FF2B5EF4-FFF2-40B4-BE49-F238E27FC236}">
                  <a16:creationId xmlns:a16="http://schemas.microsoft.com/office/drawing/2014/main" id="{B0678E1A-C44A-EC81-F87A-CFD2DD82FD0E}"/>
                </a:ext>
              </a:extLst>
            </p:cNvPr>
            <p:cNvSpPr txBox="1"/>
            <p:nvPr/>
          </p:nvSpPr>
          <p:spPr>
            <a:xfrm>
              <a:off x="5711156" y="5653296"/>
              <a:ext cx="188729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800" b="0" i="0" u="none" strike="noStrike" kern="1200" cap="none" spc="0" normalizeH="0" baseline="0" noProof="0" dirty="0">
                  <a:ln>
                    <a:noFill/>
                  </a:ln>
                  <a:solidFill>
                    <a:prstClr val="black"/>
                  </a:solidFill>
                  <a:effectLst/>
                  <a:uLnTx/>
                  <a:uFillTx/>
                  <a:latin typeface="Mercury SSm A"/>
                  <a:ea typeface="+mn-ea"/>
                  <a:cs typeface="Arial" panose="020B0604020202020204" pitchFamily="34" charset="0"/>
                </a:rPr>
                <a:t>The PRIMA programme is supported under Horizon 2020, the European Union’s Framework Programme for Research and Innovation</a:t>
              </a:r>
              <a:r>
                <a:rPr kumimoji="0" lang="it-IT" sz="800" b="0" i="0" u="none" strike="noStrike" kern="1200" cap="none" spc="0" normalizeH="0" baseline="0" noProof="0" dirty="0">
                  <a:ln>
                    <a:noFill/>
                  </a:ln>
                  <a:solidFill>
                    <a:prstClr val="black"/>
                  </a:solidFill>
                  <a:effectLst/>
                  <a:uLnTx/>
                  <a:uFillTx/>
                  <a:latin typeface="Mercury SSm A"/>
                  <a:ea typeface="+mn-ea"/>
                  <a:cs typeface="Arial" panose="020B0604020202020204" pitchFamily="34" charset="0"/>
                </a:rPr>
                <a:t> </a:t>
              </a:r>
              <a:endParaRPr kumimoji="0" lang="en-US" sz="800" b="0" i="0" u="none" strike="noStrike" kern="1200" cap="none" spc="0" normalizeH="0" baseline="0" noProof="0" dirty="0">
                <a:ln>
                  <a:noFill/>
                </a:ln>
                <a:solidFill>
                  <a:prstClr val="black"/>
                </a:solidFill>
                <a:effectLst/>
                <a:uLnTx/>
                <a:uFillTx/>
                <a:latin typeface="Mercury SSm A"/>
                <a:ea typeface="+mn-ea"/>
                <a:cs typeface="+mn-cs"/>
              </a:endParaRPr>
            </a:p>
          </p:txBody>
        </p:sp>
      </p:grpSp>
      <p:sp>
        <p:nvSpPr>
          <p:cNvPr id="17" name="TextBox 3">
            <a:extLst>
              <a:ext uri="{FF2B5EF4-FFF2-40B4-BE49-F238E27FC236}">
                <a16:creationId xmlns:a16="http://schemas.microsoft.com/office/drawing/2014/main" id="{4F6CF15F-B1AA-E7A9-07B4-23A9DDEE6B3B}"/>
              </a:ext>
            </a:extLst>
          </p:cNvPr>
          <p:cNvSpPr txBox="1"/>
          <p:nvPr/>
        </p:nvSpPr>
        <p:spPr>
          <a:xfrm>
            <a:off x="2557016" y="1109562"/>
            <a:ext cx="707796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a:ln>
                  <a:noFill/>
                </a:ln>
                <a:solidFill>
                  <a:srgbClr val="70AD47">
                    <a:lumMod val="50000"/>
                  </a:srgbClr>
                </a:solidFill>
                <a:effectLst/>
                <a:uLnTx/>
                <a:uFillTx/>
                <a:latin typeface="Mercury SSm A"/>
                <a:ea typeface="+mn-ea"/>
                <a:cs typeface="+mn-cs"/>
              </a:rPr>
              <a:t>Thank you.</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3200" b="0" i="0" u="none" strike="noStrike" kern="1200" cap="none" spc="0" normalizeH="0" baseline="0" noProof="0">
              <a:ln>
                <a:noFill/>
              </a:ln>
              <a:solidFill>
                <a:srgbClr val="70AD47">
                  <a:lumMod val="50000"/>
                </a:srgbClr>
              </a:solidFill>
              <a:effectLst/>
              <a:uLnTx/>
              <a:uFillTx/>
              <a:latin typeface="Mercury SSm 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a:ln>
                  <a:noFill/>
                </a:ln>
                <a:solidFill>
                  <a:srgbClr val="70AD47">
                    <a:lumMod val="50000"/>
                  </a:srgbClr>
                </a:solidFill>
                <a:effectLst/>
                <a:uLnTx/>
                <a:uFillTx/>
                <a:latin typeface="Mercury SSm A"/>
                <a:ea typeface="+mn-ea"/>
                <a:cs typeface="+mn-cs"/>
              </a:rPr>
              <a:t>We are ready for your questions.</a:t>
            </a:r>
            <a:endParaRPr kumimoji="0" lang="en-US" sz="3200" b="0" i="0" u="none" strike="noStrike" kern="1200" cap="none" spc="0" normalizeH="0" baseline="0" noProof="0" dirty="0">
              <a:ln>
                <a:noFill/>
              </a:ln>
              <a:solidFill>
                <a:srgbClr val="70AD47">
                  <a:lumMod val="50000"/>
                </a:srgbClr>
              </a:solidFill>
              <a:effectLst/>
              <a:uLnTx/>
              <a:uFillTx/>
              <a:latin typeface="Mercury SSm A"/>
              <a:ea typeface="+mn-ea"/>
              <a:cs typeface="+mn-cs"/>
            </a:endParaRPr>
          </a:p>
        </p:txBody>
      </p:sp>
      <p:pic>
        <p:nvPicPr>
          <p:cNvPr id="9" name="Immagine 8" descr="Immagine che contiene testo, edificio, casa, cielo&#10;&#10;Il contenuto generato dall'IA potrebbe non essere corretto.">
            <a:extLst>
              <a:ext uri="{FF2B5EF4-FFF2-40B4-BE49-F238E27FC236}">
                <a16:creationId xmlns:a16="http://schemas.microsoft.com/office/drawing/2014/main" id="{1DC4D5CA-8B9E-97FC-0175-F3633B13F0E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337320" y="4744956"/>
            <a:ext cx="3704329" cy="1938599"/>
          </a:xfrm>
          <a:prstGeom prst="rect">
            <a:avLst/>
          </a:prstGeom>
        </p:spPr>
      </p:pic>
      <p:sp>
        <p:nvSpPr>
          <p:cNvPr id="11" name="CasellaDiTesto 10">
            <a:extLst>
              <a:ext uri="{FF2B5EF4-FFF2-40B4-BE49-F238E27FC236}">
                <a16:creationId xmlns:a16="http://schemas.microsoft.com/office/drawing/2014/main" id="{8CD2E703-D2C9-C0DF-55E5-D5A7C70823BD}"/>
              </a:ext>
            </a:extLst>
          </p:cNvPr>
          <p:cNvSpPr txBox="1"/>
          <p:nvPr/>
        </p:nvSpPr>
        <p:spPr>
          <a:xfrm>
            <a:off x="1438127" y="6456544"/>
            <a:ext cx="234121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solidFill>
                  <a:prstClr val="black"/>
                </a:solidFill>
                <a:latin typeface="Calibri" panose="020F0502020204030204"/>
                <a:hlinkClick r:id="rId16"/>
              </a:rPr>
              <a:t>l</a:t>
            </a:r>
            <a:r>
              <a:rPr kumimoji="0" lang="it-IT" sz="1800" i="0" u="none" strike="noStrike" kern="1200" cap="none" spc="0" normalizeH="0" baseline="0" noProof="0" dirty="0">
                <a:ln>
                  <a:noFill/>
                </a:ln>
                <a:solidFill>
                  <a:prstClr val="black"/>
                </a:solidFill>
                <a:effectLst/>
                <a:uLnTx/>
                <a:uFillTx/>
                <a:latin typeface="Calibri" panose="020F0502020204030204"/>
                <a:hlinkClick r:id="rId16"/>
              </a:rPr>
              <a:t>uisa.calcinai@unipr.it</a:t>
            </a:r>
            <a:r>
              <a:rPr kumimoji="0" lang="it-IT" sz="180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5180889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Graphic 5">
            <a:extLst>
              <a:ext uri="{FF2B5EF4-FFF2-40B4-BE49-F238E27FC236}">
                <a16:creationId xmlns:a16="http://schemas.microsoft.com/office/drawing/2014/main" id="{F5815C7F-8E78-F610-F5F8-1FC559DA50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29541" y="1008407"/>
            <a:ext cx="4132917" cy="4764505"/>
          </a:xfrm>
          <a:prstGeom prst="rect">
            <a:avLst/>
          </a:prstGeom>
        </p:spPr>
      </p:pic>
      <p:sp>
        <p:nvSpPr>
          <p:cNvPr id="20" name="Ovale 19">
            <a:extLst>
              <a:ext uri="{FF2B5EF4-FFF2-40B4-BE49-F238E27FC236}">
                <a16:creationId xmlns:a16="http://schemas.microsoft.com/office/drawing/2014/main" id="{B89C5617-156E-AC0D-7E85-841EFF0B32BE}"/>
              </a:ext>
            </a:extLst>
          </p:cNvPr>
          <p:cNvSpPr/>
          <p:nvPr/>
        </p:nvSpPr>
        <p:spPr>
          <a:xfrm>
            <a:off x="1206270" y="962973"/>
            <a:ext cx="3917365" cy="2024592"/>
          </a:xfrm>
          <a:custGeom>
            <a:avLst/>
            <a:gdLst>
              <a:gd name="connsiteX0" fmla="*/ 0 w 3917365"/>
              <a:gd name="connsiteY0" fmla="*/ 1012296 h 2024592"/>
              <a:gd name="connsiteX1" fmla="*/ 1958683 w 3917365"/>
              <a:gd name="connsiteY1" fmla="*/ 0 h 2024592"/>
              <a:gd name="connsiteX2" fmla="*/ 3917366 w 3917365"/>
              <a:gd name="connsiteY2" fmla="*/ 1012296 h 2024592"/>
              <a:gd name="connsiteX3" fmla="*/ 1958683 w 3917365"/>
              <a:gd name="connsiteY3" fmla="*/ 2024592 h 2024592"/>
              <a:gd name="connsiteX4" fmla="*/ 0 w 3917365"/>
              <a:gd name="connsiteY4" fmla="*/ 1012296 h 2024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7365" h="2024592" fill="none" extrusionOk="0">
                <a:moveTo>
                  <a:pt x="0" y="1012296"/>
                </a:moveTo>
                <a:cubicBezTo>
                  <a:pt x="160864" y="432615"/>
                  <a:pt x="1061868" y="101363"/>
                  <a:pt x="1958683" y="0"/>
                </a:cubicBezTo>
                <a:cubicBezTo>
                  <a:pt x="2970081" y="-19403"/>
                  <a:pt x="3961868" y="463267"/>
                  <a:pt x="3917366" y="1012296"/>
                </a:cubicBezTo>
                <a:cubicBezTo>
                  <a:pt x="4023697" y="1560739"/>
                  <a:pt x="2950072" y="2120484"/>
                  <a:pt x="1958683" y="2024592"/>
                </a:cubicBezTo>
                <a:cubicBezTo>
                  <a:pt x="901232" y="2099285"/>
                  <a:pt x="13554" y="1709602"/>
                  <a:pt x="0" y="1012296"/>
                </a:cubicBezTo>
                <a:close/>
              </a:path>
              <a:path w="3917365" h="2024592" stroke="0" extrusionOk="0">
                <a:moveTo>
                  <a:pt x="0" y="1012296"/>
                </a:moveTo>
                <a:cubicBezTo>
                  <a:pt x="112442" y="352574"/>
                  <a:pt x="855869" y="18329"/>
                  <a:pt x="1958683" y="0"/>
                </a:cubicBezTo>
                <a:cubicBezTo>
                  <a:pt x="3035480" y="-24368"/>
                  <a:pt x="3871133" y="510772"/>
                  <a:pt x="3917366" y="1012296"/>
                </a:cubicBezTo>
                <a:cubicBezTo>
                  <a:pt x="3932422" y="1606338"/>
                  <a:pt x="3045737" y="1857146"/>
                  <a:pt x="1958683" y="2024592"/>
                </a:cubicBezTo>
                <a:cubicBezTo>
                  <a:pt x="865089" y="2120017"/>
                  <a:pt x="-37991" y="1561328"/>
                  <a:pt x="0" y="1012296"/>
                </a:cubicBezTo>
                <a:close/>
              </a:path>
            </a:pathLst>
          </a:custGeom>
          <a:solidFill>
            <a:srgbClr val="ED7D31">
              <a:alpha val="50196"/>
            </a:srgbClr>
          </a:solidFill>
          <a:ln w="12700">
            <a:noFill/>
            <a:extLst>
              <a:ext uri="{C807C97D-BFC1-408E-A445-0C87EB9F89A2}">
                <ask:lineSketchStyleProps xmlns:ask="http://schemas.microsoft.com/office/drawing/2018/sketchyshapes" sd="2091018771">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Segnaposto contenuto 2">
            <a:extLst>
              <a:ext uri="{FF2B5EF4-FFF2-40B4-BE49-F238E27FC236}">
                <a16:creationId xmlns:a16="http://schemas.microsoft.com/office/drawing/2014/main" id="{E2D964C6-CA6F-CDAF-6666-06FD3C8CF9A0}"/>
              </a:ext>
            </a:extLst>
          </p:cNvPr>
          <p:cNvSpPr txBox="1">
            <a:spLocks/>
          </p:cNvSpPr>
          <p:nvPr/>
        </p:nvSpPr>
        <p:spPr>
          <a:xfrm>
            <a:off x="2206348" y="1325358"/>
            <a:ext cx="1825204" cy="345181"/>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Development</a:t>
            </a:r>
            <a:b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b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2" name="CasellaDiTesto 21">
            <a:extLst>
              <a:ext uri="{FF2B5EF4-FFF2-40B4-BE49-F238E27FC236}">
                <a16:creationId xmlns:a16="http://schemas.microsoft.com/office/drawing/2014/main" id="{4BC06316-8E3A-51D0-C59D-EFDFDC378146}"/>
              </a:ext>
            </a:extLst>
          </p:cNvPr>
          <p:cNvSpPr txBox="1"/>
          <p:nvPr/>
        </p:nvSpPr>
        <p:spPr>
          <a:xfrm>
            <a:off x="2115597" y="735820"/>
            <a:ext cx="2098710" cy="510778"/>
          </a:xfrm>
          <a:custGeom>
            <a:avLst/>
            <a:gdLst>
              <a:gd name="connsiteX0" fmla="*/ 0 w 2098710"/>
              <a:gd name="connsiteY0" fmla="*/ 85131 h 510778"/>
              <a:gd name="connsiteX1" fmla="*/ 85131 w 2098710"/>
              <a:gd name="connsiteY1" fmla="*/ 0 h 510778"/>
              <a:gd name="connsiteX2" fmla="*/ 2013579 w 2098710"/>
              <a:gd name="connsiteY2" fmla="*/ 0 h 510778"/>
              <a:gd name="connsiteX3" fmla="*/ 2098710 w 2098710"/>
              <a:gd name="connsiteY3" fmla="*/ 85131 h 510778"/>
              <a:gd name="connsiteX4" fmla="*/ 2098710 w 2098710"/>
              <a:gd name="connsiteY4" fmla="*/ 425647 h 510778"/>
              <a:gd name="connsiteX5" fmla="*/ 2013579 w 2098710"/>
              <a:gd name="connsiteY5" fmla="*/ 510778 h 510778"/>
              <a:gd name="connsiteX6" fmla="*/ 85131 w 2098710"/>
              <a:gd name="connsiteY6" fmla="*/ 510778 h 510778"/>
              <a:gd name="connsiteX7" fmla="*/ 0 w 2098710"/>
              <a:gd name="connsiteY7" fmla="*/ 425647 h 510778"/>
              <a:gd name="connsiteX8" fmla="*/ 0 w 2098710"/>
              <a:gd name="connsiteY8"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8710" h="510778" fill="none" extrusionOk="0">
                <a:moveTo>
                  <a:pt x="0" y="85131"/>
                </a:moveTo>
                <a:cubicBezTo>
                  <a:pt x="217" y="37106"/>
                  <a:pt x="42138" y="5759"/>
                  <a:pt x="85131" y="0"/>
                </a:cubicBezTo>
                <a:cubicBezTo>
                  <a:pt x="905871" y="45206"/>
                  <a:pt x="1672723" y="-101492"/>
                  <a:pt x="2013579" y="0"/>
                </a:cubicBezTo>
                <a:cubicBezTo>
                  <a:pt x="2062821" y="-3393"/>
                  <a:pt x="2095467" y="36844"/>
                  <a:pt x="2098710" y="85131"/>
                </a:cubicBezTo>
                <a:cubicBezTo>
                  <a:pt x="2121521" y="144634"/>
                  <a:pt x="2095301" y="314121"/>
                  <a:pt x="2098710" y="425647"/>
                </a:cubicBezTo>
                <a:cubicBezTo>
                  <a:pt x="2097200" y="479021"/>
                  <a:pt x="2062437" y="507869"/>
                  <a:pt x="2013579" y="510778"/>
                </a:cubicBezTo>
                <a:cubicBezTo>
                  <a:pt x="1657272" y="600346"/>
                  <a:pt x="385336" y="451847"/>
                  <a:pt x="85131" y="510778"/>
                </a:cubicBezTo>
                <a:cubicBezTo>
                  <a:pt x="31917" y="509339"/>
                  <a:pt x="6436" y="474975"/>
                  <a:pt x="0" y="425647"/>
                </a:cubicBezTo>
                <a:cubicBezTo>
                  <a:pt x="19586" y="292059"/>
                  <a:pt x="25546" y="249519"/>
                  <a:pt x="0" y="85131"/>
                </a:cubicBezTo>
                <a:close/>
              </a:path>
              <a:path w="2098710" h="510778" stroke="0" extrusionOk="0">
                <a:moveTo>
                  <a:pt x="0" y="85131"/>
                </a:moveTo>
                <a:cubicBezTo>
                  <a:pt x="7509" y="35232"/>
                  <a:pt x="37355" y="-6512"/>
                  <a:pt x="85131" y="0"/>
                </a:cubicBezTo>
                <a:cubicBezTo>
                  <a:pt x="731685" y="-140314"/>
                  <a:pt x="1064760" y="72494"/>
                  <a:pt x="2013579" y="0"/>
                </a:cubicBezTo>
                <a:cubicBezTo>
                  <a:pt x="2062175" y="1495"/>
                  <a:pt x="2096886" y="39010"/>
                  <a:pt x="2098710" y="85131"/>
                </a:cubicBezTo>
                <a:cubicBezTo>
                  <a:pt x="2128655" y="161322"/>
                  <a:pt x="2088353" y="296869"/>
                  <a:pt x="2098710" y="425647"/>
                </a:cubicBezTo>
                <a:cubicBezTo>
                  <a:pt x="2094363" y="474611"/>
                  <a:pt x="2059853" y="511229"/>
                  <a:pt x="2013579" y="510778"/>
                </a:cubicBezTo>
                <a:cubicBezTo>
                  <a:pt x="1770200" y="634387"/>
                  <a:pt x="819177" y="361872"/>
                  <a:pt x="85131" y="510778"/>
                </a:cubicBezTo>
                <a:cubicBezTo>
                  <a:pt x="39093" y="520114"/>
                  <a:pt x="-3123" y="475004"/>
                  <a:pt x="0" y="425647"/>
                </a:cubicBezTo>
                <a:cubicBezTo>
                  <a:pt x="-28090" y="276855"/>
                  <a:pt x="11031" y="227952"/>
                  <a:pt x="0" y="85131"/>
                </a:cubicBezTo>
                <a:close/>
              </a:path>
            </a:pathLst>
          </a:custGeom>
          <a:solidFill>
            <a:schemeClr val="accent2"/>
          </a:solidFill>
          <a:ln>
            <a:noFill/>
            <a:extLst>
              <a:ext uri="{C807C97D-BFC1-408E-A445-0C87EB9F89A2}">
                <ask:lineSketchStyleProps xmlns:ask="http://schemas.microsoft.com/office/drawing/2018/sketchyshapes" sd="2448976505">
                  <a:prstGeom prst="round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6600">
                  <a:solidFill>
                    <a:srgbClr val="ED7D31">
                      <a:lumMod val="50000"/>
                    </a:srgbClr>
                  </a:solidFill>
                  <a:prstDash val="solid"/>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PROTEINS</a:t>
            </a:r>
          </a:p>
        </p:txBody>
      </p:sp>
      <p:sp>
        <p:nvSpPr>
          <p:cNvPr id="23" name="CasellaDiTesto 22">
            <a:extLst>
              <a:ext uri="{FF2B5EF4-FFF2-40B4-BE49-F238E27FC236}">
                <a16:creationId xmlns:a16="http://schemas.microsoft.com/office/drawing/2014/main" id="{A77FDD6A-0DD3-1F32-C727-0F74086EB1A3}"/>
              </a:ext>
            </a:extLst>
          </p:cNvPr>
          <p:cNvSpPr txBox="1"/>
          <p:nvPr/>
        </p:nvSpPr>
        <p:spPr>
          <a:xfrm>
            <a:off x="1812115" y="2275923"/>
            <a:ext cx="2736053" cy="400110"/>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Essential amino acids</a:t>
            </a:r>
          </a:p>
        </p:txBody>
      </p:sp>
      <p:grpSp>
        <p:nvGrpSpPr>
          <p:cNvPr id="24" name="Gruppo 23">
            <a:extLst>
              <a:ext uri="{FF2B5EF4-FFF2-40B4-BE49-F238E27FC236}">
                <a16:creationId xmlns:a16="http://schemas.microsoft.com/office/drawing/2014/main" id="{088BC780-C707-66FE-4B38-5249EADFD6C1}"/>
              </a:ext>
            </a:extLst>
          </p:cNvPr>
          <p:cNvGrpSpPr/>
          <p:nvPr/>
        </p:nvGrpSpPr>
        <p:grpSpPr>
          <a:xfrm>
            <a:off x="7488811" y="3985207"/>
            <a:ext cx="2997643" cy="1709300"/>
            <a:chOff x="7931217" y="3570597"/>
            <a:chExt cx="3014139" cy="1336605"/>
          </a:xfrm>
        </p:grpSpPr>
        <p:sp>
          <p:nvSpPr>
            <p:cNvPr id="25" name="Ovale 24">
              <a:extLst>
                <a:ext uri="{FF2B5EF4-FFF2-40B4-BE49-F238E27FC236}">
                  <a16:creationId xmlns:a16="http://schemas.microsoft.com/office/drawing/2014/main" id="{059D62DF-7122-6F28-58A1-74992D9D8779}"/>
                </a:ext>
              </a:extLst>
            </p:cNvPr>
            <p:cNvSpPr/>
            <p:nvPr/>
          </p:nvSpPr>
          <p:spPr>
            <a:xfrm>
              <a:off x="7931217" y="3570597"/>
              <a:ext cx="2983877" cy="1196100"/>
            </a:xfrm>
            <a:custGeom>
              <a:avLst/>
              <a:gdLst>
                <a:gd name="connsiteX0" fmla="*/ 0 w 2983877"/>
                <a:gd name="connsiteY0" fmla="*/ 598050 h 1196100"/>
                <a:gd name="connsiteX1" fmla="*/ 1491939 w 2983877"/>
                <a:gd name="connsiteY1" fmla="*/ 0 h 1196100"/>
                <a:gd name="connsiteX2" fmla="*/ 2983878 w 2983877"/>
                <a:gd name="connsiteY2" fmla="*/ 598050 h 1196100"/>
                <a:gd name="connsiteX3" fmla="*/ 1491939 w 2983877"/>
                <a:gd name="connsiteY3" fmla="*/ 1196100 h 1196100"/>
                <a:gd name="connsiteX4" fmla="*/ 0 w 2983877"/>
                <a:gd name="connsiteY4" fmla="*/ 598050 h 1196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3877" h="1196100" fill="none" extrusionOk="0">
                  <a:moveTo>
                    <a:pt x="0" y="598050"/>
                  </a:moveTo>
                  <a:cubicBezTo>
                    <a:pt x="-58764" y="371714"/>
                    <a:pt x="564144" y="143997"/>
                    <a:pt x="1491939" y="0"/>
                  </a:cubicBezTo>
                  <a:cubicBezTo>
                    <a:pt x="2298914" y="-7892"/>
                    <a:pt x="2992362" y="302770"/>
                    <a:pt x="2983878" y="598050"/>
                  </a:cubicBezTo>
                  <a:cubicBezTo>
                    <a:pt x="2892051" y="945487"/>
                    <a:pt x="2405055" y="1087798"/>
                    <a:pt x="1491939" y="1196100"/>
                  </a:cubicBezTo>
                  <a:cubicBezTo>
                    <a:pt x="675171" y="1145392"/>
                    <a:pt x="69163" y="950493"/>
                    <a:pt x="0" y="598050"/>
                  </a:cubicBezTo>
                  <a:close/>
                </a:path>
                <a:path w="2983877" h="1196100" stroke="0" extrusionOk="0">
                  <a:moveTo>
                    <a:pt x="0" y="598050"/>
                  </a:moveTo>
                  <a:cubicBezTo>
                    <a:pt x="-27600" y="297771"/>
                    <a:pt x="721593" y="59332"/>
                    <a:pt x="1491939" y="0"/>
                  </a:cubicBezTo>
                  <a:cubicBezTo>
                    <a:pt x="2335241" y="-14941"/>
                    <a:pt x="2972283" y="296755"/>
                    <a:pt x="2983878" y="598050"/>
                  </a:cubicBezTo>
                  <a:cubicBezTo>
                    <a:pt x="3046805" y="913565"/>
                    <a:pt x="2381168" y="1336042"/>
                    <a:pt x="1491939" y="1196100"/>
                  </a:cubicBezTo>
                  <a:cubicBezTo>
                    <a:pt x="641209" y="1206640"/>
                    <a:pt x="52389" y="878600"/>
                    <a:pt x="0" y="598050"/>
                  </a:cubicBezTo>
                  <a:close/>
                </a:path>
              </a:pathLst>
            </a:custGeom>
            <a:solidFill>
              <a:srgbClr val="FEFAC6"/>
            </a:solidFill>
            <a:ln w="12700">
              <a:noFill/>
              <a:extLst>
                <a:ext uri="{C807C97D-BFC1-408E-A445-0C87EB9F89A2}">
                  <ask:lineSketchStyleProps xmlns:ask="http://schemas.microsoft.com/office/drawing/2018/sketchyshapes" sd="623020848">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CasellaDiTesto 25">
              <a:extLst>
                <a:ext uri="{FF2B5EF4-FFF2-40B4-BE49-F238E27FC236}">
                  <a16:creationId xmlns:a16="http://schemas.microsoft.com/office/drawing/2014/main" id="{B586BE89-03A4-4E20-041F-9D99EAB19F83}"/>
                </a:ext>
              </a:extLst>
            </p:cNvPr>
            <p:cNvSpPr txBox="1"/>
            <p:nvPr/>
          </p:nvSpPr>
          <p:spPr>
            <a:xfrm>
              <a:off x="8046494" y="3760970"/>
              <a:ext cx="2898862" cy="1146232"/>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Increasing pressure 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traditional protein sources</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(mainly </a:t>
              </a: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animal-based</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sp>
        <p:nvSpPr>
          <p:cNvPr id="28" name="Ovale 27">
            <a:extLst>
              <a:ext uri="{FF2B5EF4-FFF2-40B4-BE49-F238E27FC236}">
                <a16:creationId xmlns:a16="http://schemas.microsoft.com/office/drawing/2014/main" id="{77BEE2D3-EE56-357F-3118-9F0F2B4D4CCD}"/>
              </a:ext>
            </a:extLst>
          </p:cNvPr>
          <p:cNvSpPr/>
          <p:nvPr/>
        </p:nvSpPr>
        <p:spPr>
          <a:xfrm>
            <a:off x="6268589" y="877911"/>
            <a:ext cx="5386819" cy="2268356"/>
          </a:xfrm>
          <a:custGeom>
            <a:avLst/>
            <a:gdLst>
              <a:gd name="connsiteX0" fmla="*/ 0 w 5386819"/>
              <a:gd name="connsiteY0" fmla="*/ 1134178 h 2268356"/>
              <a:gd name="connsiteX1" fmla="*/ 2693410 w 5386819"/>
              <a:gd name="connsiteY1" fmla="*/ 0 h 2268356"/>
              <a:gd name="connsiteX2" fmla="*/ 5386820 w 5386819"/>
              <a:gd name="connsiteY2" fmla="*/ 1134178 h 2268356"/>
              <a:gd name="connsiteX3" fmla="*/ 2693410 w 5386819"/>
              <a:gd name="connsiteY3" fmla="*/ 2268356 h 2268356"/>
              <a:gd name="connsiteX4" fmla="*/ 0 w 5386819"/>
              <a:gd name="connsiteY4" fmla="*/ 1134178 h 2268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6819" h="2268356" fill="none" extrusionOk="0">
                <a:moveTo>
                  <a:pt x="0" y="1134178"/>
                </a:moveTo>
                <a:cubicBezTo>
                  <a:pt x="168106" y="486256"/>
                  <a:pt x="1428109" y="121802"/>
                  <a:pt x="2693410" y="0"/>
                </a:cubicBezTo>
                <a:cubicBezTo>
                  <a:pt x="4106372" y="-20565"/>
                  <a:pt x="5474413" y="527565"/>
                  <a:pt x="5386820" y="1134178"/>
                </a:cubicBezTo>
                <a:cubicBezTo>
                  <a:pt x="5470082" y="1752241"/>
                  <a:pt x="4140251" y="2311534"/>
                  <a:pt x="2693410" y="2268356"/>
                </a:cubicBezTo>
                <a:cubicBezTo>
                  <a:pt x="1223774" y="2323357"/>
                  <a:pt x="4715" y="1808656"/>
                  <a:pt x="0" y="1134178"/>
                </a:cubicBezTo>
                <a:close/>
              </a:path>
              <a:path w="5386819" h="2268356" stroke="0" extrusionOk="0">
                <a:moveTo>
                  <a:pt x="0" y="1134178"/>
                </a:moveTo>
                <a:cubicBezTo>
                  <a:pt x="223489" y="307744"/>
                  <a:pt x="1044920" y="140067"/>
                  <a:pt x="2693410" y="0"/>
                </a:cubicBezTo>
                <a:cubicBezTo>
                  <a:pt x="4151184" y="-146352"/>
                  <a:pt x="5331725" y="576372"/>
                  <a:pt x="5386820" y="1134178"/>
                </a:cubicBezTo>
                <a:cubicBezTo>
                  <a:pt x="5506430" y="2038345"/>
                  <a:pt x="4181889" y="2238353"/>
                  <a:pt x="2693410" y="2268356"/>
                </a:cubicBezTo>
                <a:cubicBezTo>
                  <a:pt x="1191885" y="2381133"/>
                  <a:pt x="-145463" y="1722110"/>
                  <a:pt x="0" y="1134178"/>
                </a:cubicBezTo>
                <a:close/>
              </a:path>
            </a:pathLst>
          </a:custGeom>
          <a:solidFill>
            <a:srgbClr val="FFC000">
              <a:alpha val="50196"/>
            </a:srgbClr>
          </a:solidFill>
          <a:ln w="12700">
            <a:noFill/>
            <a:extLst>
              <a:ext uri="{C807C97D-BFC1-408E-A445-0C87EB9F89A2}">
                <ask:lineSketchStyleProps xmlns:ask="http://schemas.microsoft.com/office/drawing/2018/sketchyshapes" sd="2091018771">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CasellaDiTesto 29">
            <a:extLst>
              <a:ext uri="{FF2B5EF4-FFF2-40B4-BE49-F238E27FC236}">
                <a16:creationId xmlns:a16="http://schemas.microsoft.com/office/drawing/2014/main" id="{97D9A4E4-A1FD-BEA8-D8CA-094E429EA2D5}"/>
              </a:ext>
            </a:extLst>
          </p:cNvPr>
          <p:cNvSpPr txBox="1"/>
          <p:nvPr/>
        </p:nvSpPr>
        <p:spPr>
          <a:xfrm>
            <a:off x="5823023" y="1588730"/>
            <a:ext cx="635000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Main cause of </a:t>
            </a: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malnutrition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In 2018 </a:t>
            </a: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662 million people </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affected</a:t>
            </a: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globally</a:t>
            </a:r>
            <a:r>
              <a:rPr kumimoji="0" lang="en-US" sz="2000" b="0" i="0" u="none" strike="noStrike" kern="1200" cap="none" spc="0" normalizeH="0" baseline="30000" noProof="0" dirty="0">
                <a:ln>
                  <a:noFill/>
                </a:ln>
                <a:solidFill>
                  <a:srgbClr val="000000"/>
                </a:solidFill>
                <a:effectLst/>
                <a:uLnTx/>
                <a:uFillTx/>
                <a:latin typeface="Calibri" panose="020F0502020204030204"/>
                <a:ea typeface="+mn-ea"/>
                <a:cs typeface="+mn-cs"/>
              </a:rPr>
              <a:t>(1)</a:t>
            </a:r>
          </a:p>
        </p:txBody>
      </p:sp>
      <p:sp>
        <p:nvSpPr>
          <p:cNvPr id="31" name="CasellaDiTesto 30">
            <a:extLst>
              <a:ext uri="{FF2B5EF4-FFF2-40B4-BE49-F238E27FC236}">
                <a16:creationId xmlns:a16="http://schemas.microsoft.com/office/drawing/2014/main" id="{9381D94E-124F-0AFB-F479-776E686D0325}"/>
              </a:ext>
            </a:extLst>
          </p:cNvPr>
          <p:cNvSpPr txBox="1"/>
          <p:nvPr/>
        </p:nvSpPr>
        <p:spPr>
          <a:xfrm>
            <a:off x="6262619" y="2554187"/>
            <a:ext cx="5736740" cy="783193"/>
          </a:xfrm>
          <a:custGeom>
            <a:avLst/>
            <a:gdLst>
              <a:gd name="connsiteX0" fmla="*/ 0 w 5736740"/>
              <a:gd name="connsiteY0" fmla="*/ 130535 h 783193"/>
              <a:gd name="connsiteX1" fmla="*/ 130535 w 5736740"/>
              <a:gd name="connsiteY1" fmla="*/ 0 h 783193"/>
              <a:gd name="connsiteX2" fmla="*/ 760237 w 5736740"/>
              <a:gd name="connsiteY2" fmla="*/ 0 h 783193"/>
              <a:gd name="connsiteX3" fmla="*/ 1389939 w 5736740"/>
              <a:gd name="connsiteY3" fmla="*/ 0 h 783193"/>
              <a:gd name="connsiteX4" fmla="*/ 2183911 w 5736740"/>
              <a:gd name="connsiteY4" fmla="*/ 0 h 783193"/>
              <a:gd name="connsiteX5" fmla="*/ 2923127 w 5736740"/>
              <a:gd name="connsiteY5" fmla="*/ 0 h 783193"/>
              <a:gd name="connsiteX6" fmla="*/ 3498072 w 5736740"/>
              <a:gd name="connsiteY6" fmla="*/ 0 h 783193"/>
              <a:gd name="connsiteX7" fmla="*/ 4292044 w 5736740"/>
              <a:gd name="connsiteY7" fmla="*/ 0 h 783193"/>
              <a:gd name="connsiteX8" fmla="*/ 4921746 w 5736740"/>
              <a:gd name="connsiteY8" fmla="*/ 0 h 783193"/>
              <a:gd name="connsiteX9" fmla="*/ 5606205 w 5736740"/>
              <a:gd name="connsiteY9" fmla="*/ 0 h 783193"/>
              <a:gd name="connsiteX10" fmla="*/ 5736740 w 5736740"/>
              <a:gd name="connsiteY10" fmla="*/ 130535 h 783193"/>
              <a:gd name="connsiteX11" fmla="*/ 5736740 w 5736740"/>
              <a:gd name="connsiteY11" fmla="*/ 652658 h 783193"/>
              <a:gd name="connsiteX12" fmla="*/ 5606205 w 5736740"/>
              <a:gd name="connsiteY12" fmla="*/ 783193 h 783193"/>
              <a:gd name="connsiteX13" fmla="*/ 5086016 w 5736740"/>
              <a:gd name="connsiteY13" fmla="*/ 783193 h 783193"/>
              <a:gd name="connsiteX14" fmla="*/ 4456314 w 5736740"/>
              <a:gd name="connsiteY14" fmla="*/ 783193 h 783193"/>
              <a:gd name="connsiteX15" fmla="*/ 3662342 w 5736740"/>
              <a:gd name="connsiteY15" fmla="*/ 783193 h 783193"/>
              <a:gd name="connsiteX16" fmla="*/ 3142154 w 5736740"/>
              <a:gd name="connsiteY16" fmla="*/ 783193 h 783193"/>
              <a:gd name="connsiteX17" fmla="*/ 2567208 w 5736740"/>
              <a:gd name="connsiteY17" fmla="*/ 783193 h 783193"/>
              <a:gd name="connsiteX18" fmla="*/ 1937506 w 5736740"/>
              <a:gd name="connsiteY18" fmla="*/ 783193 h 783193"/>
              <a:gd name="connsiteX19" fmla="*/ 1362561 w 5736740"/>
              <a:gd name="connsiteY19" fmla="*/ 783193 h 783193"/>
              <a:gd name="connsiteX20" fmla="*/ 787615 w 5736740"/>
              <a:gd name="connsiteY20" fmla="*/ 783193 h 783193"/>
              <a:gd name="connsiteX21" fmla="*/ 130535 w 5736740"/>
              <a:gd name="connsiteY21" fmla="*/ 783193 h 783193"/>
              <a:gd name="connsiteX22" fmla="*/ 0 w 5736740"/>
              <a:gd name="connsiteY22" fmla="*/ 652658 h 783193"/>
              <a:gd name="connsiteX23" fmla="*/ 0 w 5736740"/>
              <a:gd name="connsiteY23" fmla="*/ 130535 h 783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36740" h="783193" fill="none" extrusionOk="0">
                <a:moveTo>
                  <a:pt x="0" y="130535"/>
                </a:moveTo>
                <a:cubicBezTo>
                  <a:pt x="10989" y="53352"/>
                  <a:pt x="74945" y="2752"/>
                  <a:pt x="130535" y="0"/>
                </a:cubicBezTo>
                <a:cubicBezTo>
                  <a:pt x="266773" y="-7194"/>
                  <a:pt x="595628" y="10088"/>
                  <a:pt x="760237" y="0"/>
                </a:cubicBezTo>
                <a:cubicBezTo>
                  <a:pt x="924846" y="-10088"/>
                  <a:pt x="1257709" y="-28680"/>
                  <a:pt x="1389939" y="0"/>
                </a:cubicBezTo>
                <a:cubicBezTo>
                  <a:pt x="1522169" y="28680"/>
                  <a:pt x="1973160" y="26393"/>
                  <a:pt x="2183911" y="0"/>
                </a:cubicBezTo>
                <a:cubicBezTo>
                  <a:pt x="2394662" y="-26393"/>
                  <a:pt x="2663888" y="28495"/>
                  <a:pt x="2923127" y="0"/>
                </a:cubicBezTo>
                <a:cubicBezTo>
                  <a:pt x="3182366" y="-28495"/>
                  <a:pt x="3331530" y="-4621"/>
                  <a:pt x="3498072" y="0"/>
                </a:cubicBezTo>
                <a:cubicBezTo>
                  <a:pt x="3664615" y="4621"/>
                  <a:pt x="3950202" y="11132"/>
                  <a:pt x="4292044" y="0"/>
                </a:cubicBezTo>
                <a:cubicBezTo>
                  <a:pt x="4633886" y="-11132"/>
                  <a:pt x="4756324" y="-18778"/>
                  <a:pt x="4921746" y="0"/>
                </a:cubicBezTo>
                <a:cubicBezTo>
                  <a:pt x="5087168" y="18778"/>
                  <a:pt x="5426767" y="8761"/>
                  <a:pt x="5606205" y="0"/>
                </a:cubicBezTo>
                <a:cubicBezTo>
                  <a:pt x="5684568" y="-8780"/>
                  <a:pt x="5743763" y="61376"/>
                  <a:pt x="5736740" y="130535"/>
                </a:cubicBezTo>
                <a:cubicBezTo>
                  <a:pt x="5721192" y="333840"/>
                  <a:pt x="5730192" y="449129"/>
                  <a:pt x="5736740" y="652658"/>
                </a:cubicBezTo>
                <a:cubicBezTo>
                  <a:pt x="5732980" y="731911"/>
                  <a:pt x="5667287" y="784340"/>
                  <a:pt x="5606205" y="783193"/>
                </a:cubicBezTo>
                <a:cubicBezTo>
                  <a:pt x="5425520" y="782051"/>
                  <a:pt x="5330971" y="779718"/>
                  <a:pt x="5086016" y="783193"/>
                </a:cubicBezTo>
                <a:cubicBezTo>
                  <a:pt x="4841061" y="786668"/>
                  <a:pt x="4742418" y="808622"/>
                  <a:pt x="4456314" y="783193"/>
                </a:cubicBezTo>
                <a:cubicBezTo>
                  <a:pt x="4170210" y="757764"/>
                  <a:pt x="3910430" y="745399"/>
                  <a:pt x="3662342" y="783193"/>
                </a:cubicBezTo>
                <a:cubicBezTo>
                  <a:pt x="3414254" y="820987"/>
                  <a:pt x="3290670" y="761395"/>
                  <a:pt x="3142154" y="783193"/>
                </a:cubicBezTo>
                <a:cubicBezTo>
                  <a:pt x="2993638" y="804991"/>
                  <a:pt x="2726091" y="770972"/>
                  <a:pt x="2567208" y="783193"/>
                </a:cubicBezTo>
                <a:cubicBezTo>
                  <a:pt x="2408325" y="795414"/>
                  <a:pt x="2128070" y="761313"/>
                  <a:pt x="1937506" y="783193"/>
                </a:cubicBezTo>
                <a:cubicBezTo>
                  <a:pt x="1746942" y="805073"/>
                  <a:pt x="1557930" y="810061"/>
                  <a:pt x="1362561" y="783193"/>
                </a:cubicBezTo>
                <a:cubicBezTo>
                  <a:pt x="1167192" y="756325"/>
                  <a:pt x="947764" y="804478"/>
                  <a:pt x="787615" y="783193"/>
                </a:cubicBezTo>
                <a:cubicBezTo>
                  <a:pt x="627466" y="761908"/>
                  <a:pt x="351834" y="797200"/>
                  <a:pt x="130535" y="783193"/>
                </a:cubicBezTo>
                <a:cubicBezTo>
                  <a:pt x="55820" y="771091"/>
                  <a:pt x="-13976" y="713584"/>
                  <a:pt x="0" y="652658"/>
                </a:cubicBezTo>
                <a:cubicBezTo>
                  <a:pt x="-5387" y="393346"/>
                  <a:pt x="7815" y="318955"/>
                  <a:pt x="0" y="130535"/>
                </a:cubicBezTo>
                <a:close/>
              </a:path>
              <a:path w="5736740" h="783193" stroke="0" extrusionOk="0">
                <a:moveTo>
                  <a:pt x="0" y="130535"/>
                </a:moveTo>
                <a:cubicBezTo>
                  <a:pt x="-6802" y="60394"/>
                  <a:pt x="56807" y="-14390"/>
                  <a:pt x="130535" y="0"/>
                </a:cubicBezTo>
                <a:cubicBezTo>
                  <a:pt x="394652" y="15229"/>
                  <a:pt x="575870" y="-1630"/>
                  <a:pt x="705480" y="0"/>
                </a:cubicBezTo>
                <a:cubicBezTo>
                  <a:pt x="835090" y="1630"/>
                  <a:pt x="1281876" y="-8651"/>
                  <a:pt x="1444696" y="0"/>
                </a:cubicBezTo>
                <a:cubicBezTo>
                  <a:pt x="1607516" y="8651"/>
                  <a:pt x="1780335" y="-24131"/>
                  <a:pt x="2019641" y="0"/>
                </a:cubicBezTo>
                <a:cubicBezTo>
                  <a:pt x="2258948" y="24131"/>
                  <a:pt x="2649681" y="-35211"/>
                  <a:pt x="2813613" y="0"/>
                </a:cubicBezTo>
                <a:cubicBezTo>
                  <a:pt x="2977545" y="35211"/>
                  <a:pt x="3239579" y="23867"/>
                  <a:pt x="3388559" y="0"/>
                </a:cubicBezTo>
                <a:cubicBezTo>
                  <a:pt x="3537539" y="-23867"/>
                  <a:pt x="3915042" y="15858"/>
                  <a:pt x="4073017" y="0"/>
                </a:cubicBezTo>
                <a:cubicBezTo>
                  <a:pt x="4230992" y="-15858"/>
                  <a:pt x="4678902" y="24366"/>
                  <a:pt x="4866990" y="0"/>
                </a:cubicBezTo>
                <a:cubicBezTo>
                  <a:pt x="5055078" y="-24366"/>
                  <a:pt x="5284549" y="7967"/>
                  <a:pt x="5606205" y="0"/>
                </a:cubicBezTo>
                <a:cubicBezTo>
                  <a:pt x="5669743" y="-4407"/>
                  <a:pt x="5741188" y="59252"/>
                  <a:pt x="5736740" y="130535"/>
                </a:cubicBezTo>
                <a:cubicBezTo>
                  <a:pt x="5726417" y="342236"/>
                  <a:pt x="5728904" y="527980"/>
                  <a:pt x="5736740" y="652658"/>
                </a:cubicBezTo>
                <a:cubicBezTo>
                  <a:pt x="5738933" y="716579"/>
                  <a:pt x="5672297" y="787434"/>
                  <a:pt x="5606205" y="783193"/>
                </a:cubicBezTo>
                <a:cubicBezTo>
                  <a:pt x="5332125" y="751670"/>
                  <a:pt x="5161185" y="791822"/>
                  <a:pt x="4921746" y="783193"/>
                </a:cubicBezTo>
                <a:cubicBezTo>
                  <a:pt x="4682307" y="774564"/>
                  <a:pt x="4493535" y="772736"/>
                  <a:pt x="4237288" y="783193"/>
                </a:cubicBezTo>
                <a:cubicBezTo>
                  <a:pt x="3981041" y="793650"/>
                  <a:pt x="3696820" y="768681"/>
                  <a:pt x="3443315" y="783193"/>
                </a:cubicBezTo>
                <a:cubicBezTo>
                  <a:pt x="3189810" y="797705"/>
                  <a:pt x="2982860" y="770601"/>
                  <a:pt x="2813613" y="783193"/>
                </a:cubicBezTo>
                <a:cubicBezTo>
                  <a:pt x="2644366" y="795785"/>
                  <a:pt x="2371715" y="765036"/>
                  <a:pt x="2074398" y="783193"/>
                </a:cubicBezTo>
                <a:cubicBezTo>
                  <a:pt x="1777082" y="801350"/>
                  <a:pt x="1707815" y="778014"/>
                  <a:pt x="1554209" y="783193"/>
                </a:cubicBezTo>
                <a:cubicBezTo>
                  <a:pt x="1400603" y="788372"/>
                  <a:pt x="1065934" y="819272"/>
                  <a:pt x="760237" y="783193"/>
                </a:cubicBezTo>
                <a:cubicBezTo>
                  <a:pt x="454540" y="747114"/>
                  <a:pt x="407545" y="760007"/>
                  <a:pt x="130535" y="783193"/>
                </a:cubicBezTo>
                <a:cubicBezTo>
                  <a:pt x="56605" y="800139"/>
                  <a:pt x="6391" y="719766"/>
                  <a:pt x="0" y="652658"/>
                </a:cubicBezTo>
                <a:cubicBezTo>
                  <a:pt x="-194" y="523391"/>
                  <a:pt x="-4736" y="241180"/>
                  <a:pt x="0" y="130535"/>
                </a:cubicBezTo>
                <a:close/>
              </a:path>
            </a:pathLst>
          </a:custGeom>
          <a:solidFill>
            <a:srgbClr val="FFC000"/>
          </a:solidFill>
          <a:ln>
            <a:noFill/>
            <a:extLst>
              <a:ext uri="{C807C97D-BFC1-408E-A445-0C87EB9F89A2}">
                <ask:lineSketchStyleProps xmlns:ask="http://schemas.microsoft.com/office/drawing/2018/sketchyshapes" sd="461915284">
                  <a:prstGeom prst="roundRect">
                    <a:avLst/>
                  </a:prstGeom>
                  <ask:type>
                    <ask:lineSketchFreehan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Expected increase in protein demand</a:t>
            </a:r>
            <a:r>
              <a:rPr lang="en-GB" sz="2000" baseline="30000" dirty="0">
                <a:solidFill>
                  <a:prstClr val="black"/>
                </a:solidFill>
                <a:latin typeface="Calibri" panose="020F0502020204030204"/>
              </a:rPr>
              <a:t>(2)</a:t>
            </a:r>
            <a:endParaRPr kumimoji="0" lang="en-GB" sz="2000" i="0" u="none" strike="noStrike" kern="1200" cap="none" spc="0" normalizeH="0" baseline="3000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(population growth, urbanization, rising incomes, …)</a:t>
            </a:r>
          </a:p>
        </p:txBody>
      </p:sp>
      <p:pic>
        <p:nvPicPr>
          <p:cNvPr id="32" name="Elemento grafico 31" descr="Freccia: leggera curva con riempimento a tinta unita">
            <a:extLst>
              <a:ext uri="{FF2B5EF4-FFF2-40B4-BE49-F238E27FC236}">
                <a16:creationId xmlns:a16="http://schemas.microsoft.com/office/drawing/2014/main" id="{5D768AC3-A48E-8E30-0C19-E6A27596D36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216734">
            <a:off x="5016377" y="1441557"/>
            <a:ext cx="1296156" cy="1129834"/>
          </a:xfrm>
          <a:prstGeom prst="rect">
            <a:avLst/>
          </a:prstGeom>
        </p:spPr>
      </p:pic>
      <p:grpSp>
        <p:nvGrpSpPr>
          <p:cNvPr id="33" name="Gruppo 32">
            <a:extLst>
              <a:ext uri="{FF2B5EF4-FFF2-40B4-BE49-F238E27FC236}">
                <a16:creationId xmlns:a16="http://schemas.microsoft.com/office/drawing/2014/main" id="{EB6DBD5B-11CA-F1F8-1D08-B37FB91301BC}"/>
              </a:ext>
            </a:extLst>
          </p:cNvPr>
          <p:cNvGrpSpPr/>
          <p:nvPr/>
        </p:nvGrpSpPr>
        <p:grpSpPr>
          <a:xfrm>
            <a:off x="450701" y="3438916"/>
            <a:ext cx="5907650" cy="1937859"/>
            <a:chOff x="698126" y="3281449"/>
            <a:chExt cx="6328517" cy="2113902"/>
          </a:xfrm>
        </p:grpSpPr>
        <p:sp>
          <p:nvSpPr>
            <p:cNvPr id="34" name="CasellaDiTesto 33">
              <a:extLst>
                <a:ext uri="{FF2B5EF4-FFF2-40B4-BE49-F238E27FC236}">
                  <a16:creationId xmlns:a16="http://schemas.microsoft.com/office/drawing/2014/main" id="{3035E669-6337-6051-D3F0-ED5EBBD130E9}"/>
                </a:ext>
              </a:extLst>
            </p:cNvPr>
            <p:cNvSpPr txBox="1"/>
            <p:nvPr/>
          </p:nvSpPr>
          <p:spPr>
            <a:xfrm>
              <a:off x="1213812" y="3281449"/>
              <a:ext cx="5251322" cy="2085796"/>
            </a:xfrm>
            <a:custGeom>
              <a:avLst/>
              <a:gdLst>
                <a:gd name="connsiteX0" fmla="*/ 0 w 5251322"/>
                <a:gd name="connsiteY0" fmla="*/ 130362 h 2085796"/>
                <a:gd name="connsiteX1" fmla="*/ 2625661 w 5251322"/>
                <a:gd name="connsiteY1" fmla="*/ 130362 h 2085796"/>
                <a:gd name="connsiteX2" fmla="*/ 5251322 w 5251322"/>
                <a:gd name="connsiteY2" fmla="*/ 130362 h 2085796"/>
                <a:gd name="connsiteX3" fmla="*/ 5251322 w 5251322"/>
                <a:gd name="connsiteY3" fmla="*/ 1955434 h 2085796"/>
                <a:gd name="connsiteX4" fmla="*/ 2625661 w 5251322"/>
                <a:gd name="connsiteY4" fmla="*/ 1955434 h 2085796"/>
                <a:gd name="connsiteX5" fmla="*/ 0 w 5251322"/>
                <a:gd name="connsiteY5" fmla="*/ 1955434 h 2085796"/>
                <a:gd name="connsiteX6" fmla="*/ 0 w 5251322"/>
                <a:gd name="connsiteY6" fmla="*/ 130362 h 2085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51322" h="2085796" fill="none" extrusionOk="0">
                  <a:moveTo>
                    <a:pt x="0" y="130362"/>
                  </a:moveTo>
                  <a:cubicBezTo>
                    <a:pt x="764718" y="-171736"/>
                    <a:pt x="1930999" y="628694"/>
                    <a:pt x="2625661" y="130362"/>
                  </a:cubicBezTo>
                  <a:cubicBezTo>
                    <a:pt x="3525635" y="-341209"/>
                    <a:pt x="4371869" y="596103"/>
                    <a:pt x="5251322" y="130362"/>
                  </a:cubicBezTo>
                  <a:cubicBezTo>
                    <a:pt x="5303865" y="867846"/>
                    <a:pt x="5098435" y="1375540"/>
                    <a:pt x="5251322" y="1955434"/>
                  </a:cubicBezTo>
                  <a:cubicBezTo>
                    <a:pt x="4302809" y="2221794"/>
                    <a:pt x="3607184" y="1389725"/>
                    <a:pt x="2625661" y="1955434"/>
                  </a:cubicBezTo>
                  <a:cubicBezTo>
                    <a:pt x="1751095" y="2376813"/>
                    <a:pt x="864538" y="1537509"/>
                    <a:pt x="0" y="1955434"/>
                  </a:cubicBezTo>
                  <a:cubicBezTo>
                    <a:pt x="-117815" y="1180032"/>
                    <a:pt x="-77207" y="730507"/>
                    <a:pt x="0" y="130362"/>
                  </a:cubicBezTo>
                  <a:close/>
                </a:path>
                <a:path w="5251322" h="2085796" stroke="0" extrusionOk="0">
                  <a:moveTo>
                    <a:pt x="0" y="130362"/>
                  </a:moveTo>
                  <a:cubicBezTo>
                    <a:pt x="892500" y="-216258"/>
                    <a:pt x="1733552" y="563431"/>
                    <a:pt x="2625661" y="130362"/>
                  </a:cubicBezTo>
                  <a:cubicBezTo>
                    <a:pt x="3464797" y="-356620"/>
                    <a:pt x="4365969" y="502229"/>
                    <a:pt x="5251322" y="130362"/>
                  </a:cubicBezTo>
                  <a:cubicBezTo>
                    <a:pt x="5251483" y="586258"/>
                    <a:pt x="5354759" y="1463965"/>
                    <a:pt x="5251322" y="1955434"/>
                  </a:cubicBezTo>
                  <a:cubicBezTo>
                    <a:pt x="4358406" y="2224207"/>
                    <a:pt x="3394226" y="1360336"/>
                    <a:pt x="2625661" y="1955434"/>
                  </a:cubicBezTo>
                  <a:cubicBezTo>
                    <a:pt x="1674979" y="2307452"/>
                    <a:pt x="792290" y="1461442"/>
                    <a:pt x="0" y="1955434"/>
                  </a:cubicBezTo>
                  <a:cubicBezTo>
                    <a:pt x="101265" y="1146826"/>
                    <a:pt x="21391" y="884226"/>
                    <a:pt x="0" y="130362"/>
                  </a:cubicBezTo>
                  <a:close/>
                </a:path>
              </a:pathLst>
            </a:custGeom>
            <a:solidFill>
              <a:srgbClr val="8CC640"/>
            </a:solidFill>
            <a:ln>
              <a:noFill/>
              <a:extLst>
                <a:ext uri="{C807C97D-BFC1-408E-A445-0C87EB9F89A2}">
                  <ask:lineSketchStyleProps xmlns:ask="http://schemas.microsoft.com/office/drawing/2018/sketchyshapes" sd="4136459613">
                    <a:prstGeom prst="doubleWave">
                      <a:avLst/>
                    </a:prstGeom>
                    <ask:type>
                      <ask:lineSketchCurve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endParaRPr>
            </a:p>
          </p:txBody>
        </p:sp>
        <p:sp>
          <p:nvSpPr>
            <p:cNvPr id="35" name="CasellaDiTesto 34">
              <a:extLst>
                <a:ext uri="{FF2B5EF4-FFF2-40B4-BE49-F238E27FC236}">
                  <a16:creationId xmlns:a16="http://schemas.microsoft.com/office/drawing/2014/main" id="{34BE4A3B-D32B-9CE2-42FC-5A1F4CBD21CE}"/>
                </a:ext>
              </a:extLst>
            </p:cNvPr>
            <p:cNvSpPr txBox="1"/>
            <p:nvPr/>
          </p:nvSpPr>
          <p:spPr>
            <a:xfrm>
              <a:off x="1166725" y="4952677"/>
              <a:ext cx="5345496" cy="442674"/>
            </a:xfrm>
            <a:custGeom>
              <a:avLst/>
              <a:gdLst>
                <a:gd name="connsiteX0" fmla="*/ 0 w 5345496"/>
                <a:gd name="connsiteY0" fmla="*/ 73780 h 442674"/>
                <a:gd name="connsiteX1" fmla="*/ 73780 w 5345496"/>
                <a:gd name="connsiteY1" fmla="*/ 0 h 442674"/>
                <a:gd name="connsiteX2" fmla="*/ 671543 w 5345496"/>
                <a:gd name="connsiteY2" fmla="*/ 0 h 442674"/>
                <a:gd name="connsiteX3" fmla="*/ 1269305 w 5345496"/>
                <a:gd name="connsiteY3" fmla="*/ 0 h 442674"/>
                <a:gd name="connsiteX4" fmla="*/ 2023006 w 5345496"/>
                <a:gd name="connsiteY4" fmla="*/ 0 h 442674"/>
                <a:gd name="connsiteX5" fmla="*/ 2724727 w 5345496"/>
                <a:gd name="connsiteY5" fmla="*/ 0 h 442674"/>
                <a:gd name="connsiteX6" fmla="*/ 3270511 w 5345496"/>
                <a:gd name="connsiteY6" fmla="*/ 0 h 442674"/>
                <a:gd name="connsiteX7" fmla="*/ 4024211 w 5345496"/>
                <a:gd name="connsiteY7" fmla="*/ 0 h 442674"/>
                <a:gd name="connsiteX8" fmla="*/ 4621974 w 5345496"/>
                <a:gd name="connsiteY8" fmla="*/ 0 h 442674"/>
                <a:gd name="connsiteX9" fmla="*/ 5271716 w 5345496"/>
                <a:gd name="connsiteY9" fmla="*/ 0 h 442674"/>
                <a:gd name="connsiteX10" fmla="*/ 5345496 w 5345496"/>
                <a:gd name="connsiteY10" fmla="*/ 73780 h 442674"/>
                <a:gd name="connsiteX11" fmla="*/ 5345496 w 5345496"/>
                <a:gd name="connsiteY11" fmla="*/ 368894 h 442674"/>
                <a:gd name="connsiteX12" fmla="*/ 5271716 w 5345496"/>
                <a:gd name="connsiteY12" fmla="*/ 442674 h 442674"/>
                <a:gd name="connsiteX13" fmla="*/ 4777912 w 5345496"/>
                <a:gd name="connsiteY13" fmla="*/ 442674 h 442674"/>
                <a:gd name="connsiteX14" fmla="*/ 4180149 w 5345496"/>
                <a:gd name="connsiteY14" fmla="*/ 442674 h 442674"/>
                <a:gd name="connsiteX15" fmla="*/ 3426449 w 5345496"/>
                <a:gd name="connsiteY15" fmla="*/ 442674 h 442674"/>
                <a:gd name="connsiteX16" fmla="*/ 2932645 w 5345496"/>
                <a:gd name="connsiteY16" fmla="*/ 442674 h 442674"/>
                <a:gd name="connsiteX17" fmla="*/ 2386862 w 5345496"/>
                <a:gd name="connsiteY17" fmla="*/ 442674 h 442674"/>
                <a:gd name="connsiteX18" fmla="*/ 1789099 w 5345496"/>
                <a:gd name="connsiteY18" fmla="*/ 442674 h 442674"/>
                <a:gd name="connsiteX19" fmla="*/ 1243316 w 5345496"/>
                <a:gd name="connsiteY19" fmla="*/ 442674 h 442674"/>
                <a:gd name="connsiteX20" fmla="*/ 697532 w 5345496"/>
                <a:gd name="connsiteY20" fmla="*/ 442674 h 442674"/>
                <a:gd name="connsiteX21" fmla="*/ 73780 w 5345496"/>
                <a:gd name="connsiteY21" fmla="*/ 442674 h 442674"/>
                <a:gd name="connsiteX22" fmla="*/ 0 w 5345496"/>
                <a:gd name="connsiteY22" fmla="*/ 368894 h 442674"/>
                <a:gd name="connsiteX23" fmla="*/ 0 w 5345496"/>
                <a:gd name="connsiteY23" fmla="*/ 73780 h 442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45496" h="442674" fill="none" extrusionOk="0">
                  <a:moveTo>
                    <a:pt x="0" y="73780"/>
                  </a:moveTo>
                  <a:cubicBezTo>
                    <a:pt x="5207" y="30620"/>
                    <a:pt x="35019" y="331"/>
                    <a:pt x="73780" y="0"/>
                  </a:cubicBezTo>
                  <a:cubicBezTo>
                    <a:pt x="295105" y="13985"/>
                    <a:pt x="549299" y="28017"/>
                    <a:pt x="671543" y="0"/>
                  </a:cubicBezTo>
                  <a:cubicBezTo>
                    <a:pt x="793787" y="-28017"/>
                    <a:pt x="1050007" y="-8830"/>
                    <a:pt x="1269305" y="0"/>
                  </a:cubicBezTo>
                  <a:cubicBezTo>
                    <a:pt x="1488603" y="8830"/>
                    <a:pt x="1717929" y="-2098"/>
                    <a:pt x="2023006" y="0"/>
                  </a:cubicBezTo>
                  <a:cubicBezTo>
                    <a:pt x="2328083" y="2098"/>
                    <a:pt x="2577671" y="-24928"/>
                    <a:pt x="2724727" y="0"/>
                  </a:cubicBezTo>
                  <a:cubicBezTo>
                    <a:pt x="2871783" y="24928"/>
                    <a:pt x="3118092" y="25854"/>
                    <a:pt x="3270511" y="0"/>
                  </a:cubicBezTo>
                  <a:cubicBezTo>
                    <a:pt x="3422930" y="-25854"/>
                    <a:pt x="3750297" y="30314"/>
                    <a:pt x="4024211" y="0"/>
                  </a:cubicBezTo>
                  <a:cubicBezTo>
                    <a:pt x="4298125" y="-30314"/>
                    <a:pt x="4402104" y="28852"/>
                    <a:pt x="4621974" y="0"/>
                  </a:cubicBezTo>
                  <a:cubicBezTo>
                    <a:pt x="4841844" y="-28852"/>
                    <a:pt x="5040046" y="12982"/>
                    <a:pt x="5271716" y="0"/>
                  </a:cubicBezTo>
                  <a:cubicBezTo>
                    <a:pt x="5313603" y="-1595"/>
                    <a:pt x="5351757" y="35647"/>
                    <a:pt x="5345496" y="73780"/>
                  </a:cubicBezTo>
                  <a:cubicBezTo>
                    <a:pt x="5350180" y="142015"/>
                    <a:pt x="5359844" y="245125"/>
                    <a:pt x="5345496" y="368894"/>
                  </a:cubicBezTo>
                  <a:cubicBezTo>
                    <a:pt x="5342602" y="415153"/>
                    <a:pt x="5311496" y="442775"/>
                    <a:pt x="5271716" y="442674"/>
                  </a:cubicBezTo>
                  <a:cubicBezTo>
                    <a:pt x="5107608" y="453184"/>
                    <a:pt x="4985372" y="449884"/>
                    <a:pt x="4777912" y="442674"/>
                  </a:cubicBezTo>
                  <a:cubicBezTo>
                    <a:pt x="4570452" y="435464"/>
                    <a:pt x="4476786" y="460336"/>
                    <a:pt x="4180149" y="442674"/>
                  </a:cubicBezTo>
                  <a:cubicBezTo>
                    <a:pt x="3883512" y="425012"/>
                    <a:pt x="3592939" y="457264"/>
                    <a:pt x="3426449" y="442674"/>
                  </a:cubicBezTo>
                  <a:cubicBezTo>
                    <a:pt x="3259959" y="428084"/>
                    <a:pt x="3091368" y="460600"/>
                    <a:pt x="2932645" y="442674"/>
                  </a:cubicBezTo>
                  <a:cubicBezTo>
                    <a:pt x="2773922" y="424748"/>
                    <a:pt x="2567158" y="420363"/>
                    <a:pt x="2386862" y="442674"/>
                  </a:cubicBezTo>
                  <a:cubicBezTo>
                    <a:pt x="2206566" y="464985"/>
                    <a:pt x="1953312" y="463939"/>
                    <a:pt x="1789099" y="442674"/>
                  </a:cubicBezTo>
                  <a:cubicBezTo>
                    <a:pt x="1624886" y="421409"/>
                    <a:pt x="1417326" y="440593"/>
                    <a:pt x="1243316" y="442674"/>
                  </a:cubicBezTo>
                  <a:cubicBezTo>
                    <a:pt x="1069306" y="444755"/>
                    <a:pt x="879932" y="436357"/>
                    <a:pt x="697532" y="442674"/>
                  </a:cubicBezTo>
                  <a:cubicBezTo>
                    <a:pt x="515132" y="448991"/>
                    <a:pt x="229537" y="432361"/>
                    <a:pt x="73780" y="442674"/>
                  </a:cubicBezTo>
                  <a:cubicBezTo>
                    <a:pt x="31595" y="436042"/>
                    <a:pt x="-7462" y="403681"/>
                    <a:pt x="0" y="368894"/>
                  </a:cubicBezTo>
                  <a:cubicBezTo>
                    <a:pt x="-1559" y="245586"/>
                    <a:pt x="-1794" y="157939"/>
                    <a:pt x="0" y="73780"/>
                  </a:cubicBezTo>
                  <a:close/>
                </a:path>
                <a:path w="5345496" h="442674" stroke="0" extrusionOk="0">
                  <a:moveTo>
                    <a:pt x="0" y="73780"/>
                  </a:moveTo>
                  <a:cubicBezTo>
                    <a:pt x="-7489" y="35179"/>
                    <a:pt x="32454" y="-5085"/>
                    <a:pt x="73780" y="0"/>
                  </a:cubicBezTo>
                  <a:cubicBezTo>
                    <a:pt x="298118" y="-18283"/>
                    <a:pt x="392659" y="-15948"/>
                    <a:pt x="619563" y="0"/>
                  </a:cubicBezTo>
                  <a:cubicBezTo>
                    <a:pt x="846467" y="15948"/>
                    <a:pt x="1120463" y="-1913"/>
                    <a:pt x="1321285" y="0"/>
                  </a:cubicBezTo>
                  <a:cubicBezTo>
                    <a:pt x="1522107" y="1913"/>
                    <a:pt x="1747350" y="25588"/>
                    <a:pt x="1867068" y="0"/>
                  </a:cubicBezTo>
                  <a:cubicBezTo>
                    <a:pt x="1986786" y="-25588"/>
                    <a:pt x="2371306" y="5384"/>
                    <a:pt x="2620769" y="0"/>
                  </a:cubicBezTo>
                  <a:cubicBezTo>
                    <a:pt x="2870232" y="-5384"/>
                    <a:pt x="2964018" y="3142"/>
                    <a:pt x="3166552" y="0"/>
                  </a:cubicBezTo>
                  <a:cubicBezTo>
                    <a:pt x="3369086" y="-3142"/>
                    <a:pt x="3673577" y="-9431"/>
                    <a:pt x="3816294" y="0"/>
                  </a:cubicBezTo>
                  <a:cubicBezTo>
                    <a:pt x="3959011" y="9431"/>
                    <a:pt x="4366744" y="28594"/>
                    <a:pt x="4569995" y="0"/>
                  </a:cubicBezTo>
                  <a:cubicBezTo>
                    <a:pt x="4773246" y="-28594"/>
                    <a:pt x="5033468" y="5781"/>
                    <a:pt x="5271716" y="0"/>
                  </a:cubicBezTo>
                  <a:cubicBezTo>
                    <a:pt x="5310507" y="-1008"/>
                    <a:pt x="5351152" y="34061"/>
                    <a:pt x="5345496" y="73780"/>
                  </a:cubicBezTo>
                  <a:cubicBezTo>
                    <a:pt x="5333755" y="208267"/>
                    <a:pt x="5355204" y="247418"/>
                    <a:pt x="5345496" y="368894"/>
                  </a:cubicBezTo>
                  <a:cubicBezTo>
                    <a:pt x="5346105" y="407373"/>
                    <a:pt x="5307031" y="446515"/>
                    <a:pt x="5271716" y="442674"/>
                  </a:cubicBezTo>
                  <a:cubicBezTo>
                    <a:pt x="5044620" y="446934"/>
                    <a:pt x="4852197" y="450342"/>
                    <a:pt x="4621974" y="442674"/>
                  </a:cubicBezTo>
                  <a:cubicBezTo>
                    <a:pt x="4391751" y="435006"/>
                    <a:pt x="4155205" y="419677"/>
                    <a:pt x="3972232" y="442674"/>
                  </a:cubicBezTo>
                  <a:cubicBezTo>
                    <a:pt x="3789259" y="465671"/>
                    <a:pt x="3416052" y="472135"/>
                    <a:pt x="3218531" y="442674"/>
                  </a:cubicBezTo>
                  <a:cubicBezTo>
                    <a:pt x="3021010" y="413213"/>
                    <a:pt x="2859466" y="467211"/>
                    <a:pt x="2620769" y="442674"/>
                  </a:cubicBezTo>
                  <a:cubicBezTo>
                    <a:pt x="2382072" y="418137"/>
                    <a:pt x="2213244" y="473832"/>
                    <a:pt x="1919047" y="442674"/>
                  </a:cubicBezTo>
                  <a:cubicBezTo>
                    <a:pt x="1624850" y="411516"/>
                    <a:pt x="1596977" y="427503"/>
                    <a:pt x="1425243" y="442674"/>
                  </a:cubicBezTo>
                  <a:cubicBezTo>
                    <a:pt x="1253509" y="457845"/>
                    <a:pt x="1041876" y="414883"/>
                    <a:pt x="671543" y="442674"/>
                  </a:cubicBezTo>
                  <a:cubicBezTo>
                    <a:pt x="301210" y="470465"/>
                    <a:pt x="324648" y="429043"/>
                    <a:pt x="73780" y="442674"/>
                  </a:cubicBezTo>
                  <a:cubicBezTo>
                    <a:pt x="32072" y="451526"/>
                    <a:pt x="5534" y="405327"/>
                    <a:pt x="0" y="368894"/>
                  </a:cubicBezTo>
                  <a:cubicBezTo>
                    <a:pt x="-10421" y="260838"/>
                    <a:pt x="-5557" y="178238"/>
                    <a:pt x="0" y="73780"/>
                  </a:cubicBezTo>
                  <a:close/>
                </a:path>
              </a:pathLst>
            </a:custGeom>
            <a:solidFill>
              <a:srgbClr val="FFC000"/>
            </a:solidFill>
            <a:ln>
              <a:noFill/>
              <a:extLst>
                <a:ext uri="{C807C97D-BFC1-408E-A445-0C87EB9F89A2}">
                  <ask:lineSketchStyleProps xmlns:ask="http://schemas.microsoft.com/office/drawing/2018/sketchyshapes" sd="461915284">
                    <a:prstGeom prst="roundRect">
                      <a:avLst/>
                    </a:prstGeom>
                    <ask:type>
                      <ask:lineSketchFreehan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(Plants, fungi, bacteria, algae, insects, ...) </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CasellaDiTesto 35">
              <a:extLst>
                <a:ext uri="{FF2B5EF4-FFF2-40B4-BE49-F238E27FC236}">
                  <a16:creationId xmlns:a16="http://schemas.microsoft.com/office/drawing/2014/main" id="{7D322C5C-1C06-C780-2E7F-D321DE018EAA}"/>
                </a:ext>
              </a:extLst>
            </p:cNvPr>
            <p:cNvSpPr txBox="1"/>
            <p:nvPr/>
          </p:nvSpPr>
          <p:spPr>
            <a:xfrm>
              <a:off x="698126" y="3744571"/>
              <a:ext cx="6328517" cy="1015663"/>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rPr>
                <a:t>Shift towards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rPr>
                <a:t>ALTERNATIVE PROTEINS</a:t>
              </a:r>
              <a:endParaRPr kumimoji="0" lang="en-GB" sz="28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endParaRPr>
            </a:p>
          </p:txBody>
        </p:sp>
      </p:grpSp>
      <p:sp>
        <p:nvSpPr>
          <p:cNvPr id="4" name="CasellaDiTesto 3">
            <a:extLst>
              <a:ext uri="{FF2B5EF4-FFF2-40B4-BE49-F238E27FC236}">
                <a16:creationId xmlns:a16="http://schemas.microsoft.com/office/drawing/2014/main" id="{2037415A-0B2B-5BA9-ED1F-B9922FBC648C}"/>
              </a:ext>
            </a:extLst>
          </p:cNvPr>
          <p:cNvSpPr txBox="1"/>
          <p:nvPr/>
        </p:nvSpPr>
        <p:spPr>
          <a:xfrm>
            <a:off x="2161563" y="1785200"/>
            <a:ext cx="1914774" cy="400110"/>
          </a:xfrm>
          <a:prstGeom prst="rect">
            <a:avLst/>
          </a:prstGeom>
          <a:noFill/>
          <a:ln>
            <a:noFill/>
          </a:ln>
        </p:spPr>
        <p:txBody>
          <a:bodyPr wrap="square">
            <a:spAutoFit/>
          </a:bodyPr>
          <a:lstStyle/>
          <a:p>
            <a:pPr lvl="0" algn="ctr"/>
            <a:r>
              <a:rPr lang="en-US" sz="2000" dirty="0">
                <a:solidFill>
                  <a:srgbClr val="000000"/>
                </a:solidFill>
              </a:rPr>
              <a:t>Immune system</a:t>
            </a: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 name="CasellaDiTesto 6">
            <a:extLst>
              <a:ext uri="{FF2B5EF4-FFF2-40B4-BE49-F238E27FC236}">
                <a16:creationId xmlns:a16="http://schemas.microsoft.com/office/drawing/2014/main" id="{785B4A8D-A2DC-1464-2D84-06AF316A2447}"/>
              </a:ext>
            </a:extLst>
          </p:cNvPr>
          <p:cNvSpPr txBox="1"/>
          <p:nvPr/>
        </p:nvSpPr>
        <p:spPr>
          <a:xfrm>
            <a:off x="7408209" y="734920"/>
            <a:ext cx="3314430" cy="510778"/>
          </a:xfrm>
          <a:custGeom>
            <a:avLst/>
            <a:gdLst>
              <a:gd name="connsiteX0" fmla="*/ 0 w 3314430"/>
              <a:gd name="connsiteY0" fmla="*/ 85131 h 510778"/>
              <a:gd name="connsiteX1" fmla="*/ 85131 w 3314430"/>
              <a:gd name="connsiteY1" fmla="*/ 0 h 510778"/>
              <a:gd name="connsiteX2" fmla="*/ 3229299 w 3314430"/>
              <a:gd name="connsiteY2" fmla="*/ 0 h 510778"/>
              <a:gd name="connsiteX3" fmla="*/ 3314430 w 3314430"/>
              <a:gd name="connsiteY3" fmla="*/ 85131 h 510778"/>
              <a:gd name="connsiteX4" fmla="*/ 3314430 w 3314430"/>
              <a:gd name="connsiteY4" fmla="*/ 425647 h 510778"/>
              <a:gd name="connsiteX5" fmla="*/ 3229299 w 3314430"/>
              <a:gd name="connsiteY5" fmla="*/ 510778 h 510778"/>
              <a:gd name="connsiteX6" fmla="*/ 85131 w 3314430"/>
              <a:gd name="connsiteY6" fmla="*/ 510778 h 510778"/>
              <a:gd name="connsiteX7" fmla="*/ 0 w 3314430"/>
              <a:gd name="connsiteY7" fmla="*/ 425647 h 510778"/>
              <a:gd name="connsiteX8" fmla="*/ 0 w 3314430"/>
              <a:gd name="connsiteY8"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4430" h="510778" fill="none" extrusionOk="0">
                <a:moveTo>
                  <a:pt x="0" y="85131"/>
                </a:moveTo>
                <a:cubicBezTo>
                  <a:pt x="217" y="37106"/>
                  <a:pt x="42138" y="5759"/>
                  <a:pt x="85131" y="0"/>
                </a:cubicBezTo>
                <a:cubicBezTo>
                  <a:pt x="1001062" y="45206"/>
                  <a:pt x="1902303" y="-101492"/>
                  <a:pt x="3229299" y="0"/>
                </a:cubicBezTo>
                <a:cubicBezTo>
                  <a:pt x="3278541" y="-3393"/>
                  <a:pt x="3311187" y="36844"/>
                  <a:pt x="3314430" y="85131"/>
                </a:cubicBezTo>
                <a:cubicBezTo>
                  <a:pt x="3337241" y="144634"/>
                  <a:pt x="3311021" y="314121"/>
                  <a:pt x="3314430" y="425647"/>
                </a:cubicBezTo>
                <a:cubicBezTo>
                  <a:pt x="3312920" y="479021"/>
                  <a:pt x="3278157" y="507869"/>
                  <a:pt x="3229299" y="510778"/>
                </a:cubicBezTo>
                <a:cubicBezTo>
                  <a:pt x="2456216" y="600346"/>
                  <a:pt x="702617" y="451847"/>
                  <a:pt x="85131" y="510778"/>
                </a:cubicBezTo>
                <a:cubicBezTo>
                  <a:pt x="31917" y="509339"/>
                  <a:pt x="6436" y="474975"/>
                  <a:pt x="0" y="425647"/>
                </a:cubicBezTo>
                <a:cubicBezTo>
                  <a:pt x="19586" y="292059"/>
                  <a:pt x="25546" y="249519"/>
                  <a:pt x="0" y="85131"/>
                </a:cubicBezTo>
                <a:close/>
              </a:path>
              <a:path w="3314430" h="510778" stroke="0" extrusionOk="0">
                <a:moveTo>
                  <a:pt x="0" y="85131"/>
                </a:moveTo>
                <a:cubicBezTo>
                  <a:pt x="7509" y="35232"/>
                  <a:pt x="37355" y="-6512"/>
                  <a:pt x="85131" y="0"/>
                </a:cubicBezTo>
                <a:cubicBezTo>
                  <a:pt x="518513" y="-140314"/>
                  <a:pt x="2048608" y="72494"/>
                  <a:pt x="3229299" y="0"/>
                </a:cubicBezTo>
                <a:cubicBezTo>
                  <a:pt x="3277895" y="1495"/>
                  <a:pt x="3312606" y="39010"/>
                  <a:pt x="3314430" y="85131"/>
                </a:cubicBezTo>
                <a:cubicBezTo>
                  <a:pt x="3344375" y="161322"/>
                  <a:pt x="3304073" y="296869"/>
                  <a:pt x="3314430" y="425647"/>
                </a:cubicBezTo>
                <a:cubicBezTo>
                  <a:pt x="3310083" y="474611"/>
                  <a:pt x="3275573" y="511229"/>
                  <a:pt x="3229299" y="510778"/>
                </a:cubicBezTo>
                <a:cubicBezTo>
                  <a:pt x="2085968" y="634387"/>
                  <a:pt x="443551" y="361872"/>
                  <a:pt x="85131" y="510778"/>
                </a:cubicBezTo>
                <a:cubicBezTo>
                  <a:pt x="39093" y="520114"/>
                  <a:pt x="-3123" y="475004"/>
                  <a:pt x="0" y="425647"/>
                </a:cubicBezTo>
                <a:cubicBezTo>
                  <a:pt x="-28090" y="276855"/>
                  <a:pt x="11031" y="227952"/>
                  <a:pt x="0" y="85131"/>
                </a:cubicBezTo>
                <a:close/>
              </a:path>
            </a:pathLst>
          </a:custGeom>
          <a:solidFill>
            <a:srgbClr val="FFC000"/>
          </a:solidFill>
          <a:ln>
            <a:noFill/>
            <a:extLst>
              <a:ext uri="{C807C97D-BFC1-408E-A445-0C87EB9F89A2}">
                <ask:lineSketchStyleProps xmlns:ask="http://schemas.microsoft.com/office/drawing/2018/sketchyshapes" sd="2448976505">
                  <a:prstGeom prst="round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6600">
                  <a:solidFill>
                    <a:srgbClr val="ED7D31">
                      <a:lumMod val="50000"/>
                    </a:srgbClr>
                  </a:solidFill>
                  <a:prstDash val="solid"/>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PROTEIN DEFICIENCY</a:t>
            </a:r>
          </a:p>
        </p:txBody>
      </p:sp>
      <p:pic>
        <p:nvPicPr>
          <p:cNvPr id="37" name="Elemento grafico 36" descr="Freccia: leggera curva con riempimento a tinta unita">
            <a:extLst>
              <a:ext uri="{FF2B5EF4-FFF2-40B4-BE49-F238E27FC236}">
                <a16:creationId xmlns:a16="http://schemas.microsoft.com/office/drawing/2014/main" id="{F3B2D332-EEE7-57B2-F493-83405DDB6B1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313423" flipH="1">
            <a:off x="5870427" y="4304876"/>
            <a:ext cx="1633830" cy="1206752"/>
          </a:xfrm>
          <a:prstGeom prst="rect">
            <a:avLst/>
          </a:prstGeom>
        </p:spPr>
      </p:pic>
      <p:pic>
        <p:nvPicPr>
          <p:cNvPr id="9" name="Elemento grafico 8" descr="Freccia: leggera curva con riempimento a tinta unita">
            <a:extLst>
              <a:ext uri="{FF2B5EF4-FFF2-40B4-BE49-F238E27FC236}">
                <a16:creationId xmlns:a16="http://schemas.microsoft.com/office/drawing/2014/main" id="{3D13269D-F20D-853E-4202-F9A551A0BB6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8939027" flipH="1">
            <a:off x="10202277" y="3478859"/>
            <a:ext cx="1566905" cy="1012694"/>
          </a:xfrm>
          <a:prstGeom prst="rect">
            <a:avLst/>
          </a:prstGeom>
        </p:spPr>
      </p:pic>
      <p:sp>
        <p:nvSpPr>
          <p:cNvPr id="12" name="CasellaDiTesto 11">
            <a:extLst>
              <a:ext uri="{FF2B5EF4-FFF2-40B4-BE49-F238E27FC236}">
                <a16:creationId xmlns:a16="http://schemas.microsoft.com/office/drawing/2014/main" id="{AE4D4146-9924-D4A0-2C0C-91E19837F564}"/>
              </a:ext>
            </a:extLst>
          </p:cNvPr>
          <p:cNvSpPr txBox="1"/>
          <p:nvPr/>
        </p:nvSpPr>
        <p:spPr>
          <a:xfrm>
            <a:off x="9084" y="5577554"/>
            <a:ext cx="12007335" cy="430887"/>
          </a:xfrm>
          <a:prstGeom prst="rect">
            <a:avLst/>
          </a:prstGeom>
          <a:noFill/>
        </p:spPr>
        <p:txBody>
          <a:bodyPr wrap="square">
            <a:spAutoFit/>
          </a:bodyPr>
          <a:lstStyle/>
          <a:p>
            <a:r>
              <a:rPr lang="en-GB" sz="1100" b="0" i="0" u="none" strike="noStrike" baseline="0" dirty="0">
                <a:solidFill>
                  <a:srgbClr val="000000"/>
                </a:solidFill>
              </a:rPr>
              <a:t>1) European Parliament (2024) </a:t>
            </a:r>
            <a:r>
              <a:rPr lang="en-GB" sz="1100" b="0" i="0" u="none" strike="noStrike" baseline="0" dirty="0">
                <a:solidFill>
                  <a:srgbClr val="000000"/>
                </a:solidFill>
                <a:hlinkClick r:id="rId7"/>
              </a:rPr>
              <a:t>https://data.europa.eu/doi/10.2861/999488</a:t>
            </a:r>
            <a:r>
              <a:rPr lang="en-GB" sz="1100" b="0" i="0" u="none" strike="noStrike" baseline="0" dirty="0">
                <a:solidFill>
                  <a:srgbClr val="000000"/>
                </a:solidFill>
              </a:rPr>
              <a:t>  </a:t>
            </a:r>
          </a:p>
          <a:p>
            <a:r>
              <a:rPr lang="en-GB" sz="1100" b="0" i="0" u="none" strike="noStrike" baseline="0" dirty="0">
                <a:solidFill>
                  <a:srgbClr val="000000"/>
                </a:solidFill>
              </a:rPr>
              <a:t>2) M. Henchion et al. (2017) </a:t>
            </a:r>
            <a:r>
              <a:rPr lang="en-GB" sz="1100" b="0" i="0" u="none" strike="noStrike" baseline="0" dirty="0">
                <a:solidFill>
                  <a:srgbClr val="000000"/>
                </a:solidFill>
                <a:hlinkClick r:id="rId8"/>
              </a:rPr>
              <a:t>https://doi.org/10.3390/foods6070053</a:t>
            </a:r>
            <a:r>
              <a:rPr lang="en-GB" sz="1100" b="0" i="0" u="none" strike="noStrike" baseline="0" dirty="0">
                <a:solidFill>
                  <a:srgbClr val="000000"/>
                </a:solidFill>
              </a:rPr>
              <a:t> </a:t>
            </a:r>
            <a:endParaRPr lang="en-GB" sz="1100" dirty="0"/>
          </a:p>
        </p:txBody>
      </p:sp>
      <p:pic>
        <p:nvPicPr>
          <p:cNvPr id="29" name="Immagine 28" descr="Immagine che contiene testo, edificio, casa, cielo&#10;&#10;Il contenuto generato dall'IA potrebbe non essere corretto.">
            <a:extLst>
              <a:ext uri="{FF2B5EF4-FFF2-40B4-BE49-F238E27FC236}">
                <a16:creationId xmlns:a16="http://schemas.microsoft.com/office/drawing/2014/main" id="{E67016DF-1891-9ADC-5AE2-A931D61C9174}"/>
              </a:ext>
            </a:extLst>
          </p:cNvPr>
          <p:cNvPicPr>
            <a:picLocks noChangeAspect="1"/>
          </p:cNvPicPr>
          <p:nvPr/>
        </p:nvPicPr>
        <p:blipFill>
          <a:blip r:embed="rId9">
            <a:extLst>
              <a:ext uri="{28A0092B-C50C-407E-A947-70E740481C1C}">
                <a14:useLocalDpi xmlns:a14="http://schemas.microsoft.com/office/drawing/2010/main" val="0"/>
              </a:ext>
            </a:extLst>
          </a:blip>
          <a:srcRect l="1815" t="4613" r="23777" b="74293"/>
          <a:stretch>
            <a:fillRect/>
          </a:stretch>
        </p:blipFill>
        <p:spPr>
          <a:xfrm>
            <a:off x="83284" y="71145"/>
            <a:ext cx="2534425" cy="376006"/>
          </a:xfrm>
          <a:prstGeom prst="rect">
            <a:avLst/>
          </a:prstGeom>
        </p:spPr>
      </p:pic>
      <p:cxnSp>
        <p:nvCxnSpPr>
          <p:cNvPr id="41" name="Connettore diritto 40">
            <a:extLst>
              <a:ext uri="{FF2B5EF4-FFF2-40B4-BE49-F238E27FC236}">
                <a16:creationId xmlns:a16="http://schemas.microsoft.com/office/drawing/2014/main" id="{24411169-6D6B-03C2-E2D3-1C9788EA73DF}"/>
              </a:ext>
            </a:extLst>
          </p:cNvPr>
          <p:cNvCxnSpPr/>
          <p:nvPr/>
        </p:nvCxnSpPr>
        <p:spPr>
          <a:xfrm>
            <a:off x="-1" y="520571"/>
            <a:ext cx="12192000" cy="0"/>
          </a:xfrm>
          <a:prstGeom prst="line">
            <a:avLst/>
          </a:prstGeom>
          <a:ln w="57150">
            <a:solidFill>
              <a:srgbClr val="008DA4"/>
            </a:solidFill>
          </a:ln>
        </p:spPr>
        <p:style>
          <a:lnRef idx="2">
            <a:schemeClr val="accent1"/>
          </a:lnRef>
          <a:fillRef idx="0">
            <a:schemeClr val="accent1"/>
          </a:fillRef>
          <a:effectRef idx="1">
            <a:schemeClr val="accent1"/>
          </a:effectRef>
          <a:fontRef idx="minor">
            <a:schemeClr val="tx1"/>
          </a:fontRef>
        </p:style>
      </p:cxnSp>
      <p:pic>
        <p:nvPicPr>
          <p:cNvPr id="45" name="Graphic 16">
            <a:extLst>
              <a:ext uri="{FF2B5EF4-FFF2-40B4-BE49-F238E27FC236}">
                <a16:creationId xmlns:a16="http://schemas.microsoft.com/office/drawing/2014/main" id="{C31E3EE6-543A-C65B-8EF9-0723E5FDA94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0" y="5946897"/>
            <a:ext cx="12192000" cy="898014"/>
          </a:xfrm>
          <a:prstGeom prst="rect">
            <a:avLst/>
          </a:prstGeom>
        </p:spPr>
      </p:pic>
      <p:pic>
        <p:nvPicPr>
          <p:cNvPr id="46" name="Picture 12" descr="Logo&#10;&#10;Description automatically generated">
            <a:extLst>
              <a:ext uri="{FF2B5EF4-FFF2-40B4-BE49-F238E27FC236}">
                <a16:creationId xmlns:a16="http://schemas.microsoft.com/office/drawing/2014/main" id="{E6ACCDA4-6255-7D3E-12A9-F538869D9C48}"/>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5221989" y="6218438"/>
            <a:ext cx="1887294" cy="486003"/>
          </a:xfrm>
          <a:prstGeom prst="rect">
            <a:avLst/>
          </a:prstGeom>
        </p:spPr>
      </p:pic>
      <p:pic>
        <p:nvPicPr>
          <p:cNvPr id="47" name="Picture 13" descr="Logo&#10;&#10;Description automatically generated">
            <a:extLst>
              <a:ext uri="{FF2B5EF4-FFF2-40B4-BE49-F238E27FC236}">
                <a16:creationId xmlns:a16="http://schemas.microsoft.com/office/drawing/2014/main" id="{5408BD96-EC2B-1522-6DB2-5CECFB461D2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07816" y="6232783"/>
            <a:ext cx="1472737" cy="486003"/>
          </a:xfrm>
          <a:prstGeom prst="rect">
            <a:avLst/>
          </a:prstGeom>
        </p:spPr>
      </p:pic>
      <p:pic>
        <p:nvPicPr>
          <p:cNvPr id="48" name="Graphic 14">
            <a:extLst>
              <a:ext uri="{FF2B5EF4-FFF2-40B4-BE49-F238E27FC236}">
                <a16:creationId xmlns:a16="http://schemas.microsoft.com/office/drawing/2014/main" id="{3D539B0D-CB48-3CF2-150A-69B278E4049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00511" y="6186653"/>
            <a:ext cx="892646" cy="607292"/>
          </a:xfrm>
          <a:prstGeom prst="rect">
            <a:avLst/>
          </a:prstGeom>
        </p:spPr>
      </p:pic>
      <p:sp>
        <p:nvSpPr>
          <p:cNvPr id="49" name="TextBox 15">
            <a:extLst>
              <a:ext uri="{FF2B5EF4-FFF2-40B4-BE49-F238E27FC236}">
                <a16:creationId xmlns:a16="http://schemas.microsoft.com/office/drawing/2014/main" id="{E563EEDF-9CFF-3CCF-45B4-1FCC89C003D7}"/>
              </a:ext>
            </a:extLst>
          </p:cNvPr>
          <p:cNvSpPr txBox="1"/>
          <p:nvPr/>
        </p:nvSpPr>
        <p:spPr>
          <a:xfrm>
            <a:off x="1277659" y="6197976"/>
            <a:ext cx="188729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PRIMA programme is supported under Horizon 2020, the European Union’s Framework Programme for Research and Innovation</a:t>
            </a:r>
            <a:r>
              <a:rPr kumimoji="0" lang="it-IT"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0" name="Picture 2" descr="logo-unipr-square - Cipack">
            <a:extLst>
              <a:ext uri="{FF2B5EF4-FFF2-40B4-BE49-F238E27FC236}">
                <a16:creationId xmlns:a16="http://schemas.microsoft.com/office/drawing/2014/main" id="{FB9CC949-4292-F121-F56B-FF30BFAE095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641969" y="6002150"/>
            <a:ext cx="890030" cy="890030"/>
          </a:xfrm>
          <a:prstGeom prst="rect">
            <a:avLst/>
          </a:prstGeom>
          <a:noFill/>
          <a:extLst>
            <a:ext uri="{909E8E84-426E-40DD-AFC4-6F175D3DCCD1}">
              <a14:hiddenFill xmlns:a14="http://schemas.microsoft.com/office/drawing/2010/main">
                <a:solidFill>
                  <a:srgbClr val="FFFFFF"/>
                </a:solidFill>
              </a14:hiddenFill>
            </a:ext>
          </a:extLst>
        </p:spPr>
      </p:pic>
      <p:pic>
        <p:nvPicPr>
          <p:cNvPr id="51" name="Immagine 50" descr="Immagine che contiene testo, Carattere, pianta, design&#10;&#10;Descrizione generata automaticamente">
            <a:extLst>
              <a:ext uri="{FF2B5EF4-FFF2-40B4-BE49-F238E27FC236}">
                <a16:creationId xmlns:a16="http://schemas.microsoft.com/office/drawing/2014/main" id="{560B34FF-746D-E5D0-08D1-267F27A80526}"/>
              </a:ext>
            </a:extLst>
          </p:cNvPr>
          <p:cNvPicPr>
            <a:picLocks noChangeAspect="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62458" y="6140598"/>
            <a:ext cx="890030" cy="642161"/>
          </a:xfrm>
          <a:prstGeom prst="rect">
            <a:avLst/>
          </a:prstGeom>
        </p:spPr>
      </p:pic>
      <p:sp>
        <p:nvSpPr>
          <p:cNvPr id="2" name="CasellaDiTesto 1">
            <a:extLst>
              <a:ext uri="{FF2B5EF4-FFF2-40B4-BE49-F238E27FC236}">
                <a16:creationId xmlns:a16="http://schemas.microsoft.com/office/drawing/2014/main" id="{006FF74D-CC1C-70E9-58AC-9A299C1C82FC}"/>
              </a:ext>
            </a:extLst>
          </p:cNvPr>
          <p:cNvSpPr txBox="1"/>
          <p:nvPr/>
        </p:nvSpPr>
        <p:spPr>
          <a:xfrm>
            <a:off x="10853492" y="29028"/>
            <a:ext cx="1338508" cy="461665"/>
          </a:xfrm>
          <a:prstGeom prst="rect">
            <a:avLst/>
          </a:prstGeom>
          <a:noFill/>
        </p:spPr>
        <p:txBody>
          <a:bodyPr wrap="none" rtlCol="0">
            <a:spAutoFit/>
          </a:bodyPr>
          <a:lstStyle/>
          <a:p>
            <a:pPr algn="r"/>
            <a:r>
              <a:rPr lang="en-US" sz="1200" dirty="0">
                <a:latin typeface="Aptos" panose="020B0004020202020204" pitchFamily="34" charset="0"/>
                <a:ea typeface="Aptos" panose="020B0004020202020204" pitchFamily="34" charset="0"/>
                <a:cs typeface="Aptos" panose="020B0004020202020204" pitchFamily="34" charset="0"/>
              </a:rPr>
              <a:t>CIPCA 2025</a:t>
            </a:r>
          </a:p>
          <a:p>
            <a:pPr algn="r"/>
            <a:r>
              <a:rPr lang="en-US" sz="1200" dirty="0">
                <a:latin typeface="Aptos" panose="020B0004020202020204" pitchFamily="34" charset="0"/>
                <a:ea typeface="Aptos" panose="020B0004020202020204" pitchFamily="34" charset="0"/>
                <a:cs typeface="Aptos" panose="020B0004020202020204" pitchFamily="34" charset="0"/>
              </a:rPr>
              <a:t>16-18</a:t>
            </a:r>
            <a:r>
              <a:rPr lang="en-US" sz="1200" baseline="30000" dirty="0">
                <a:latin typeface="Aptos" panose="020B0004020202020204" pitchFamily="34" charset="0"/>
                <a:ea typeface="Aptos" panose="020B0004020202020204" pitchFamily="34" charset="0"/>
                <a:cs typeface="Aptos" panose="020B0004020202020204" pitchFamily="34" charset="0"/>
              </a:rPr>
              <a:t>th</a:t>
            </a:r>
            <a:r>
              <a:rPr lang="en-US" sz="1200" dirty="0">
                <a:effectLst/>
                <a:latin typeface="Aptos" panose="020B0004020202020204" pitchFamily="34" charset="0"/>
                <a:ea typeface="Aptos" panose="020B0004020202020204" pitchFamily="34" charset="0"/>
                <a:cs typeface="Aptos" panose="020B0004020202020204" pitchFamily="34" charset="0"/>
              </a:rPr>
              <a:t> June 2025</a:t>
            </a:r>
            <a:endParaRPr lang="it-IT" sz="1200" dirty="0">
              <a:effectLst/>
              <a:latin typeface="Aptos" panose="020B0004020202020204" pitchFamily="34" charset="0"/>
              <a:ea typeface="Aptos" panose="020B0004020202020204" pitchFamily="34" charset="0"/>
              <a:cs typeface="Aptos" panose="020B0004020202020204" pitchFamily="34" charset="0"/>
            </a:endParaRPr>
          </a:p>
        </p:txBody>
      </p:sp>
      <p:sp>
        <p:nvSpPr>
          <p:cNvPr id="3" name="CasellaDiTesto 2">
            <a:extLst>
              <a:ext uri="{FF2B5EF4-FFF2-40B4-BE49-F238E27FC236}">
                <a16:creationId xmlns:a16="http://schemas.microsoft.com/office/drawing/2014/main" id="{1FCA3C95-DCF6-B71F-A769-28F6CAEFFC96}"/>
              </a:ext>
            </a:extLst>
          </p:cNvPr>
          <p:cNvSpPr txBox="1"/>
          <p:nvPr/>
        </p:nvSpPr>
        <p:spPr>
          <a:xfrm>
            <a:off x="3404380" y="28315"/>
            <a:ext cx="5522512" cy="461665"/>
          </a:xfrm>
          <a:prstGeom prst="rect">
            <a:avLst/>
          </a:prstGeom>
          <a:noFill/>
        </p:spPr>
        <p:txBody>
          <a:bodyPr wrap="square" rtlCol="0">
            <a:spAutoFit/>
          </a:bodyPr>
          <a:lstStyle/>
          <a:p>
            <a:pPr algn="ctr"/>
            <a:r>
              <a:rPr lang="it-IT" sz="2400" b="1" dirty="0"/>
              <a:t> INTRODUCTION</a:t>
            </a:r>
          </a:p>
        </p:txBody>
      </p:sp>
    </p:spTree>
    <p:extLst>
      <p:ext uri="{BB962C8B-B14F-4D97-AF65-F5344CB8AC3E}">
        <p14:creationId xmlns:p14="http://schemas.microsoft.com/office/powerpoint/2010/main" val="475884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8A368E-5B25-87FF-4520-DC2D5F38ECC8}"/>
            </a:ext>
          </a:extLst>
        </p:cNvPr>
        <p:cNvGrpSpPr/>
        <p:nvPr/>
      </p:nvGrpSpPr>
      <p:grpSpPr>
        <a:xfrm>
          <a:off x="0" y="0"/>
          <a:ext cx="0" cy="0"/>
          <a:chOff x="0" y="0"/>
          <a:chExt cx="0" cy="0"/>
        </a:xfrm>
      </p:grpSpPr>
      <p:pic>
        <p:nvPicPr>
          <p:cNvPr id="10" name="Graphic 9">
            <a:extLst>
              <a:ext uri="{FF2B5EF4-FFF2-40B4-BE49-F238E27FC236}">
                <a16:creationId xmlns:a16="http://schemas.microsoft.com/office/drawing/2014/main" id="{9646D9A7-F579-A10B-16DF-AD85284F26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3776" y="3429000"/>
            <a:ext cx="3553143" cy="3584448"/>
          </a:xfrm>
          <a:prstGeom prst="rect">
            <a:avLst/>
          </a:prstGeom>
        </p:spPr>
      </p:pic>
      <p:sp>
        <p:nvSpPr>
          <p:cNvPr id="45" name="Figura a mano libera: forma 44">
            <a:extLst>
              <a:ext uri="{FF2B5EF4-FFF2-40B4-BE49-F238E27FC236}">
                <a16:creationId xmlns:a16="http://schemas.microsoft.com/office/drawing/2014/main" id="{DA31C64A-83BC-DF96-2B0C-E5952672B685}"/>
              </a:ext>
            </a:extLst>
          </p:cNvPr>
          <p:cNvSpPr/>
          <p:nvPr/>
        </p:nvSpPr>
        <p:spPr>
          <a:xfrm>
            <a:off x="4783454" y="921496"/>
            <a:ext cx="2845018" cy="1818048"/>
          </a:xfrm>
          <a:custGeom>
            <a:avLst/>
            <a:gdLst>
              <a:gd name="connsiteX0" fmla="*/ 0 w 2845018"/>
              <a:gd name="connsiteY0" fmla="*/ 909024 h 1818048"/>
              <a:gd name="connsiteX1" fmla="*/ 1422509 w 2845018"/>
              <a:gd name="connsiteY1" fmla="*/ 0 h 1818048"/>
              <a:gd name="connsiteX2" fmla="*/ 2845019 w 2845018"/>
              <a:gd name="connsiteY2" fmla="*/ 909024 h 1818048"/>
              <a:gd name="connsiteX3" fmla="*/ 1422509 w 2845018"/>
              <a:gd name="connsiteY3" fmla="*/ 1818048 h 1818048"/>
              <a:gd name="connsiteX4" fmla="*/ 0 w 2845018"/>
              <a:gd name="connsiteY4" fmla="*/ 909024 h 1818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5018" h="1818048" fill="none" extrusionOk="0">
                <a:moveTo>
                  <a:pt x="0" y="909024"/>
                </a:moveTo>
                <a:cubicBezTo>
                  <a:pt x="10705" y="437813"/>
                  <a:pt x="674782" y="123106"/>
                  <a:pt x="1422509" y="0"/>
                </a:cubicBezTo>
                <a:cubicBezTo>
                  <a:pt x="2200026" y="7693"/>
                  <a:pt x="2884996" y="483937"/>
                  <a:pt x="2845019" y="909024"/>
                </a:cubicBezTo>
                <a:cubicBezTo>
                  <a:pt x="2868133" y="1318354"/>
                  <a:pt x="2235219" y="1884747"/>
                  <a:pt x="1422509" y="1818048"/>
                </a:cubicBezTo>
                <a:cubicBezTo>
                  <a:pt x="655272" y="1819743"/>
                  <a:pt x="-7794" y="1315186"/>
                  <a:pt x="0" y="909024"/>
                </a:cubicBezTo>
                <a:close/>
              </a:path>
              <a:path w="2845018" h="1818048" stroke="0" extrusionOk="0">
                <a:moveTo>
                  <a:pt x="0" y="909024"/>
                </a:moveTo>
                <a:cubicBezTo>
                  <a:pt x="91399" y="349001"/>
                  <a:pt x="590786" y="-7112"/>
                  <a:pt x="1422509" y="0"/>
                </a:cubicBezTo>
                <a:cubicBezTo>
                  <a:pt x="2220585" y="-89530"/>
                  <a:pt x="2859654" y="407293"/>
                  <a:pt x="2845019" y="909024"/>
                </a:cubicBezTo>
                <a:cubicBezTo>
                  <a:pt x="2798348" y="1360028"/>
                  <a:pt x="2207395" y="1829380"/>
                  <a:pt x="1422509" y="1818048"/>
                </a:cubicBezTo>
                <a:cubicBezTo>
                  <a:pt x="599142" y="1733953"/>
                  <a:pt x="-6768" y="1375782"/>
                  <a:pt x="0" y="909024"/>
                </a:cubicBezTo>
                <a:close/>
              </a:path>
            </a:pathLst>
          </a:custGeom>
          <a:solidFill>
            <a:srgbClr val="70AD47">
              <a:alpha val="49804"/>
            </a:srgbClr>
          </a:solidFill>
          <a:ln w="12700">
            <a:noFill/>
            <a:extLst>
              <a:ext uri="{C807C97D-BFC1-408E-A445-0C87EB9F89A2}">
                <ask:lineSketchStyleProps xmlns:ask="http://schemas.microsoft.com/office/drawing/2018/sketchyshapes" sd="3715770725">
                  <a:custGeom>
                    <a:avLst/>
                    <a:gdLst>
                      <a:gd name="connsiteX0" fmla="*/ 0 w 2581269"/>
                      <a:gd name="connsiteY0" fmla="*/ 1063054 h 2126107"/>
                      <a:gd name="connsiteX1" fmla="*/ 1290635 w 2581269"/>
                      <a:gd name="connsiteY1" fmla="*/ 0 h 2126107"/>
                      <a:gd name="connsiteX2" fmla="*/ 2581270 w 2581269"/>
                      <a:gd name="connsiteY2" fmla="*/ 1063054 h 2126107"/>
                      <a:gd name="connsiteX3" fmla="*/ 1290635 w 2581269"/>
                      <a:gd name="connsiteY3" fmla="*/ 2126108 h 2126107"/>
                      <a:gd name="connsiteX4" fmla="*/ 0 w 2581269"/>
                      <a:gd name="connsiteY4" fmla="*/ 1063054 h 2126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1269" h="2126107">
                        <a:moveTo>
                          <a:pt x="0" y="1063054"/>
                        </a:moveTo>
                        <a:cubicBezTo>
                          <a:pt x="0" y="475945"/>
                          <a:pt x="577837" y="0"/>
                          <a:pt x="1290635" y="0"/>
                        </a:cubicBezTo>
                        <a:cubicBezTo>
                          <a:pt x="2003433" y="0"/>
                          <a:pt x="2581270" y="475945"/>
                          <a:pt x="2581270" y="1063054"/>
                        </a:cubicBezTo>
                        <a:cubicBezTo>
                          <a:pt x="2581270" y="1650163"/>
                          <a:pt x="2003433" y="2126108"/>
                          <a:pt x="1290635" y="2126108"/>
                        </a:cubicBezTo>
                        <a:cubicBezTo>
                          <a:pt x="577837" y="2126108"/>
                          <a:pt x="0" y="1650163"/>
                          <a:pt x="0" y="1063054"/>
                        </a:cubicBezTo>
                        <a:close/>
                      </a:path>
                    </a:pathLst>
                  </a:custGeom>
                  <ask:type>
                    <ask:lineSketchCurved/>
                  </ask:type>
                </ask:lineSketchStyleProps>
              </a:ext>
            </a:extLst>
          </a:ln>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2">
              <a:alpha val="50000"/>
              <a:hueOff val="0"/>
              <a:satOff val="0"/>
              <a:lumOff val="0"/>
              <a:alphaOff val="0"/>
            </a:schemeClr>
          </a:fillRef>
          <a:effectRef idx="0">
            <a:scrgbClr r="0" g="0" b="0"/>
          </a:effectRef>
          <a:fontRef idx="minor">
            <a:schemeClr val="tx1"/>
          </a:fontRef>
        </p:style>
        <p:txBody>
          <a:bodyPr spcFirstLastPara="0" vert="horz" wrap="square" lIns="344169" tIns="372069" rIns="344169" bIns="797290"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effectLst/>
                <a:uLnTx/>
                <a:uFillTx/>
                <a:latin typeface="Calibri" panose="020F0502020204030204"/>
                <a:ea typeface="+mn-ea"/>
                <a:cs typeface="+mn-cs"/>
              </a:rPr>
              <a:t>Traditional alternative sources </a:t>
            </a:r>
            <a:endParaRPr kumimoji="0" lang="en-GB" sz="2000" b="1" i="0" u="none" strike="noStrike" kern="1200" cap="none" spc="0" normalizeH="0" baseline="0" noProof="0" dirty="0">
              <a:ln>
                <a:noFill/>
              </a:ln>
              <a:effectLst/>
              <a:uLnTx/>
              <a:uFillTx/>
              <a:latin typeface="Calibri" panose="020F0502020204030204"/>
              <a:ea typeface="+mn-ea"/>
              <a:cs typeface="+mn-cs"/>
            </a:endParaRPr>
          </a:p>
        </p:txBody>
      </p:sp>
      <p:sp>
        <p:nvSpPr>
          <p:cNvPr id="49" name="Freccia circolare in giù 48">
            <a:extLst>
              <a:ext uri="{FF2B5EF4-FFF2-40B4-BE49-F238E27FC236}">
                <a16:creationId xmlns:a16="http://schemas.microsoft.com/office/drawing/2014/main" id="{A5C5C7A5-B63B-1974-782C-833170F70F1E}"/>
              </a:ext>
            </a:extLst>
          </p:cNvPr>
          <p:cNvSpPr/>
          <p:nvPr/>
        </p:nvSpPr>
        <p:spPr>
          <a:xfrm rot="4724765">
            <a:off x="9797582" y="2809895"/>
            <a:ext cx="2321222" cy="803517"/>
          </a:xfrm>
          <a:prstGeom prst="curvedDownArrow">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CasellaDiTesto 49">
            <a:extLst>
              <a:ext uri="{FF2B5EF4-FFF2-40B4-BE49-F238E27FC236}">
                <a16:creationId xmlns:a16="http://schemas.microsoft.com/office/drawing/2014/main" id="{12A6D91B-5CEA-CBE6-7031-FE583E554CE0}"/>
              </a:ext>
            </a:extLst>
          </p:cNvPr>
          <p:cNvSpPr txBox="1"/>
          <p:nvPr/>
        </p:nvSpPr>
        <p:spPr>
          <a:xfrm flipH="1">
            <a:off x="8483954" y="4292498"/>
            <a:ext cx="2215866" cy="646331"/>
          </a:xfrm>
          <a:custGeom>
            <a:avLst/>
            <a:gdLst>
              <a:gd name="connsiteX0" fmla="*/ 0 w 2215866"/>
              <a:gd name="connsiteY0" fmla="*/ 0 h 646331"/>
              <a:gd name="connsiteX1" fmla="*/ 593046 w 2215866"/>
              <a:gd name="connsiteY1" fmla="*/ 0 h 646331"/>
              <a:gd name="connsiteX2" fmla="*/ 1186093 w 2215866"/>
              <a:gd name="connsiteY2" fmla="*/ 0 h 646331"/>
              <a:gd name="connsiteX3" fmla="*/ 1892701 w 2215866"/>
              <a:gd name="connsiteY3" fmla="*/ 0 h 646331"/>
              <a:gd name="connsiteX4" fmla="*/ 2215866 w 2215866"/>
              <a:gd name="connsiteY4" fmla="*/ 323166 h 646331"/>
              <a:gd name="connsiteX5" fmla="*/ 1892701 w 2215866"/>
              <a:gd name="connsiteY5" fmla="*/ 646331 h 646331"/>
              <a:gd name="connsiteX6" fmla="*/ 1299655 w 2215866"/>
              <a:gd name="connsiteY6" fmla="*/ 646331 h 646331"/>
              <a:gd name="connsiteX7" fmla="*/ 725535 w 2215866"/>
              <a:gd name="connsiteY7" fmla="*/ 646331 h 646331"/>
              <a:gd name="connsiteX8" fmla="*/ 0 w 2215866"/>
              <a:gd name="connsiteY8" fmla="*/ 646331 h 646331"/>
              <a:gd name="connsiteX9" fmla="*/ 0 w 2215866"/>
              <a:gd name="connsiteY9"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15866" h="646331" fill="none" extrusionOk="0">
                <a:moveTo>
                  <a:pt x="0" y="0"/>
                </a:moveTo>
                <a:cubicBezTo>
                  <a:pt x="271967" y="-6354"/>
                  <a:pt x="318193" y="-5771"/>
                  <a:pt x="593046" y="0"/>
                </a:cubicBezTo>
                <a:cubicBezTo>
                  <a:pt x="867899" y="5771"/>
                  <a:pt x="967605" y="-23346"/>
                  <a:pt x="1186093" y="0"/>
                </a:cubicBezTo>
                <a:cubicBezTo>
                  <a:pt x="1404581" y="23346"/>
                  <a:pt x="1601818" y="12583"/>
                  <a:pt x="1892701" y="0"/>
                </a:cubicBezTo>
                <a:cubicBezTo>
                  <a:pt x="1996571" y="76268"/>
                  <a:pt x="2160732" y="247079"/>
                  <a:pt x="2215866" y="323166"/>
                </a:cubicBezTo>
                <a:cubicBezTo>
                  <a:pt x="2098577" y="424606"/>
                  <a:pt x="1983060" y="572947"/>
                  <a:pt x="1892701" y="646331"/>
                </a:cubicBezTo>
                <a:cubicBezTo>
                  <a:pt x="1633340" y="620841"/>
                  <a:pt x="1431369" y="628298"/>
                  <a:pt x="1299655" y="646331"/>
                </a:cubicBezTo>
                <a:cubicBezTo>
                  <a:pt x="1167941" y="664364"/>
                  <a:pt x="969280" y="672704"/>
                  <a:pt x="725535" y="646331"/>
                </a:cubicBezTo>
                <a:cubicBezTo>
                  <a:pt x="481790" y="619958"/>
                  <a:pt x="299340" y="651993"/>
                  <a:pt x="0" y="646331"/>
                </a:cubicBezTo>
                <a:cubicBezTo>
                  <a:pt x="16217" y="360239"/>
                  <a:pt x="11079" y="181183"/>
                  <a:pt x="0" y="0"/>
                </a:cubicBezTo>
                <a:close/>
              </a:path>
              <a:path w="2215866" h="646331" stroke="0" extrusionOk="0">
                <a:moveTo>
                  <a:pt x="0" y="0"/>
                </a:moveTo>
                <a:cubicBezTo>
                  <a:pt x="238835" y="-18638"/>
                  <a:pt x="458563" y="-19350"/>
                  <a:pt x="593046" y="0"/>
                </a:cubicBezTo>
                <a:cubicBezTo>
                  <a:pt x="727529" y="19350"/>
                  <a:pt x="1077899" y="26874"/>
                  <a:pt x="1261801" y="0"/>
                </a:cubicBezTo>
                <a:cubicBezTo>
                  <a:pt x="1445703" y="-26874"/>
                  <a:pt x="1700518" y="-28844"/>
                  <a:pt x="1892701" y="0"/>
                </a:cubicBezTo>
                <a:cubicBezTo>
                  <a:pt x="2014225" y="144085"/>
                  <a:pt x="2099312" y="234144"/>
                  <a:pt x="2215866" y="323166"/>
                </a:cubicBezTo>
                <a:cubicBezTo>
                  <a:pt x="2131132" y="410344"/>
                  <a:pt x="2038053" y="469977"/>
                  <a:pt x="1892701" y="646331"/>
                </a:cubicBezTo>
                <a:cubicBezTo>
                  <a:pt x="1718237" y="632332"/>
                  <a:pt x="1472775" y="664175"/>
                  <a:pt x="1223947" y="646331"/>
                </a:cubicBezTo>
                <a:cubicBezTo>
                  <a:pt x="975119" y="628487"/>
                  <a:pt x="773978" y="648681"/>
                  <a:pt x="555192" y="646331"/>
                </a:cubicBezTo>
                <a:cubicBezTo>
                  <a:pt x="336407" y="643981"/>
                  <a:pt x="153012" y="638651"/>
                  <a:pt x="0" y="646331"/>
                </a:cubicBezTo>
                <a:cubicBezTo>
                  <a:pt x="-10599" y="386273"/>
                  <a:pt x="-24565" y="288195"/>
                  <a:pt x="0" y="0"/>
                </a:cubicBezTo>
                <a:close/>
              </a:path>
            </a:pathLst>
          </a:custGeom>
          <a:solidFill>
            <a:srgbClr val="FFC000"/>
          </a:solidFill>
          <a:ln>
            <a:noFill/>
            <a:extLst>
              <a:ext uri="{C807C97D-BFC1-408E-A445-0C87EB9F89A2}">
                <ask:lineSketchStyleProps xmlns:ask="http://schemas.microsoft.com/office/drawing/2018/sketchyshapes" sd="2863741219">
                  <a:prstGeom prst="homePlate">
                    <a:avLst/>
                  </a:prstGeom>
                  <ask:type>
                    <ask:lineSketchFreehand/>
                  </ask:type>
                </ask:lineSketchStyleProps>
              </a:ext>
            </a:extLst>
          </a:ln>
        </p:spPr>
        <p:txBody>
          <a:bodyPr wrap="square" rtlCol="0">
            <a:spAutoFit/>
          </a:bodyPr>
          <a:lstStyle>
            <a:defPPr>
              <a:defRPr lang="it-IT"/>
            </a:defPPr>
            <a:lvl1pPr algn="ctr">
              <a:defRPr b="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Calibri" panose="020F0502020204030204"/>
                <a:ea typeface="+mn-ea"/>
                <a:cs typeface="+mn-cs"/>
              </a:rPr>
              <a:t>Regulated by European Food </a:t>
            </a:r>
            <a:r>
              <a:rPr lang="it-IT" b="1" dirty="0">
                <a:solidFill>
                  <a:prstClr val="black"/>
                </a:solidFill>
                <a:latin typeface="Calibri" panose="020F0502020204030204"/>
              </a:rPr>
              <a:t>L</a:t>
            </a:r>
            <a:r>
              <a:rPr kumimoji="0" lang="it-IT" sz="1800" b="1" i="0" u="none" strike="noStrike" kern="1200" cap="none" spc="0" normalizeH="0" baseline="0" noProof="0" dirty="0" err="1">
                <a:ln>
                  <a:noFill/>
                </a:ln>
                <a:solidFill>
                  <a:prstClr val="black"/>
                </a:solidFill>
                <a:effectLst/>
                <a:uLnTx/>
                <a:uFillTx/>
                <a:latin typeface="Calibri" panose="020F0502020204030204"/>
                <a:ea typeface="+mn-ea"/>
                <a:cs typeface="+mn-cs"/>
              </a:rPr>
              <a:t>aw</a:t>
            </a: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51" name="Gruppo 50">
            <a:extLst>
              <a:ext uri="{FF2B5EF4-FFF2-40B4-BE49-F238E27FC236}">
                <a16:creationId xmlns:a16="http://schemas.microsoft.com/office/drawing/2014/main" id="{E078533B-4AF1-0AB7-13BE-D6FA95A554CE}"/>
              </a:ext>
            </a:extLst>
          </p:cNvPr>
          <p:cNvGrpSpPr/>
          <p:nvPr/>
        </p:nvGrpSpPr>
        <p:grpSpPr>
          <a:xfrm>
            <a:off x="1477817" y="3599302"/>
            <a:ext cx="7056336" cy="2181616"/>
            <a:chOff x="-425425" y="3281449"/>
            <a:chExt cx="7056336" cy="2181616"/>
          </a:xfrm>
        </p:grpSpPr>
        <p:sp>
          <p:nvSpPr>
            <p:cNvPr id="52" name="CasellaDiTesto 51">
              <a:extLst>
                <a:ext uri="{FF2B5EF4-FFF2-40B4-BE49-F238E27FC236}">
                  <a16:creationId xmlns:a16="http://schemas.microsoft.com/office/drawing/2014/main" id="{F6237E55-6901-D89C-D6DC-120E85447620}"/>
                </a:ext>
              </a:extLst>
            </p:cNvPr>
            <p:cNvSpPr txBox="1"/>
            <p:nvPr/>
          </p:nvSpPr>
          <p:spPr>
            <a:xfrm>
              <a:off x="-307113" y="3281449"/>
              <a:ext cx="6772247" cy="2085796"/>
            </a:xfrm>
            <a:custGeom>
              <a:avLst/>
              <a:gdLst>
                <a:gd name="connsiteX0" fmla="*/ 0 w 6772247"/>
                <a:gd name="connsiteY0" fmla="*/ 130362 h 2085796"/>
                <a:gd name="connsiteX1" fmla="*/ 3386124 w 6772247"/>
                <a:gd name="connsiteY1" fmla="*/ 130362 h 2085796"/>
                <a:gd name="connsiteX2" fmla="*/ 6772247 w 6772247"/>
                <a:gd name="connsiteY2" fmla="*/ 130362 h 2085796"/>
                <a:gd name="connsiteX3" fmla="*/ 6772247 w 6772247"/>
                <a:gd name="connsiteY3" fmla="*/ 1955434 h 2085796"/>
                <a:gd name="connsiteX4" fmla="*/ 3386124 w 6772247"/>
                <a:gd name="connsiteY4" fmla="*/ 1955434 h 2085796"/>
                <a:gd name="connsiteX5" fmla="*/ 0 w 6772247"/>
                <a:gd name="connsiteY5" fmla="*/ 1955434 h 2085796"/>
                <a:gd name="connsiteX6" fmla="*/ 0 w 6772247"/>
                <a:gd name="connsiteY6" fmla="*/ 130362 h 2085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72247" h="2085796" fill="none" extrusionOk="0">
                  <a:moveTo>
                    <a:pt x="0" y="130362"/>
                  </a:moveTo>
                  <a:cubicBezTo>
                    <a:pt x="1049152" y="-208827"/>
                    <a:pt x="2377333" y="607270"/>
                    <a:pt x="3386124" y="130362"/>
                  </a:cubicBezTo>
                  <a:cubicBezTo>
                    <a:pt x="4564984" y="-379202"/>
                    <a:pt x="5641216" y="582024"/>
                    <a:pt x="6772247" y="130362"/>
                  </a:cubicBezTo>
                  <a:cubicBezTo>
                    <a:pt x="6824790" y="867846"/>
                    <a:pt x="6619360" y="1375540"/>
                    <a:pt x="6772247" y="1955434"/>
                  </a:cubicBezTo>
                  <a:cubicBezTo>
                    <a:pt x="5592544" y="2272961"/>
                    <a:pt x="4556468" y="1469517"/>
                    <a:pt x="3386124" y="1955434"/>
                  </a:cubicBezTo>
                  <a:cubicBezTo>
                    <a:pt x="2269375" y="2149128"/>
                    <a:pt x="1110137" y="1549781"/>
                    <a:pt x="0" y="1955434"/>
                  </a:cubicBezTo>
                  <a:cubicBezTo>
                    <a:pt x="-117815" y="1180032"/>
                    <a:pt x="-77207" y="730507"/>
                    <a:pt x="0" y="130362"/>
                  </a:cubicBezTo>
                  <a:close/>
                </a:path>
                <a:path w="6772247" h="2085796" stroke="0" extrusionOk="0">
                  <a:moveTo>
                    <a:pt x="0" y="130362"/>
                  </a:moveTo>
                  <a:cubicBezTo>
                    <a:pt x="1160841" y="-140687"/>
                    <a:pt x="2109755" y="552030"/>
                    <a:pt x="3386124" y="130362"/>
                  </a:cubicBezTo>
                  <a:cubicBezTo>
                    <a:pt x="4459707" y="-384290"/>
                    <a:pt x="5615439" y="391101"/>
                    <a:pt x="6772247" y="130362"/>
                  </a:cubicBezTo>
                  <a:cubicBezTo>
                    <a:pt x="6772408" y="586258"/>
                    <a:pt x="6875684" y="1463965"/>
                    <a:pt x="6772247" y="1955434"/>
                  </a:cubicBezTo>
                  <a:cubicBezTo>
                    <a:pt x="5631252" y="2274874"/>
                    <a:pt x="4496958" y="1493987"/>
                    <a:pt x="3386124" y="1955434"/>
                  </a:cubicBezTo>
                  <a:cubicBezTo>
                    <a:pt x="2126141" y="2246417"/>
                    <a:pt x="1090537" y="1493529"/>
                    <a:pt x="0" y="1955434"/>
                  </a:cubicBezTo>
                  <a:cubicBezTo>
                    <a:pt x="101265" y="1146826"/>
                    <a:pt x="21391" y="884226"/>
                    <a:pt x="0" y="130362"/>
                  </a:cubicBezTo>
                  <a:close/>
                </a:path>
              </a:pathLst>
            </a:custGeom>
            <a:solidFill>
              <a:srgbClr val="8CC640"/>
            </a:solidFill>
            <a:ln>
              <a:noFill/>
              <a:extLst>
                <a:ext uri="{C807C97D-BFC1-408E-A445-0C87EB9F89A2}">
                  <ask:lineSketchStyleProps xmlns:ask="http://schemas.microsoft.com/office/drawing/2018/sketchyshapes" sd="4136459613">
                    <a:prstGeom prst="doubleWave">
                      <a:avLst/>
                    </a:prstGeom>
                    <ask:type>
                      <ask:lineSketchCurve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endParaRPr>
            </a:p>
          </p:txBody>
        </p:sp>
        <p:sp>
          <p:nvSpPr>
            <p:cNvPr id="53" name="CasellaDiTesto 52">
              <a:extLst>
                <a:ext uri="{FF2B5EF4-FFF2-40B4-BE49-F238E27FC236}">
                  <a16:creationId xmlns:a16="http://schemas.microsoft.com/office/drawing/2014/main" id="{F170A1A7-AD47-83F3-ADC8-29FC8889B174}"/>
                </a:ext>
              </a:extLst>
            </p:cNvPr>
            <p:cNvSpPr txBox="1"/>
            <p:nvPr/>
          </p:nvSpPr>
          <p:spPr>
            <a:xfrm>
              <a:off x="-425425" y="5054442"/>
              <a:ext cx="6995223" cy="408623"/>
            </a:xfrm>
            <a:custGeom>
              <a:avLst/>
              <a:gdLst>
                <a:gd name="connsiteX0" fmla="*/ 0 w 6995223"/>
                <a:gd name="connsiteY0" fmla="*/ 68105 h 408623"/>
                <a:gd name="connsiteX1" fmla="*/ 68105 w 6995223"/>
                <a:gd name="connsiteY1" fmla="*/ 0 h 408623"/>
                <a:gd name="connsiteX2" fmla="*/ 548236 w 6995223"/>
                <a:gd name="connsiteY2" fmla="*/ 0 h 408623"/>
                <a:gd name="connsiteX3" fmla="*/ 1165547 w 6995223"/>
                <a:gd name="connsiteY3" fmla="*/ 0 h 408623"/>
                <a:gd name="connsiteX4" fmla="*/ 1782858 w 6995223"/>
                <a:gd name="connsiteY4" fmla="*/ 0 h 408623"/>
                <a:gd name="connsiteX5" fmla="*/ 2331579 w 6995223"/>
                <a:gd name="connsiteY5" fmla="*/ 0 h 408623"/>
                <a:gd name="connsiteX6" fmla="*/ 3086071 w 6995223"/>
                <a:gd name="connsiteY6" fmla="*/ 0 h 408623"/>
                <a:gd name="connsiteX7" fmla="*/ 3771972 w 6995223"/>
                <a:gd name="connsiteY7" fmla="*/ 0 h 408623"/>
                <a:gd name="connsiteX8" fmla="*/ 4595054 w 6995223"/>
                <a:gd name="connsiteY8" fmla="*/ 0 h 408623"/>
                <a:gd name="connsiteX9" fmla="*/ 5349545 w 6995223"/>
                <a:gd name="connsiteY9" fmla="*/ 0 h 408623"/>
                <a:gd name="connsiteX10" fmla="*/ 6035446 w 6995223"/>
                <a:gd name="connsiteY10" fmla="*/ 0 h 408623"/>
                <a:gd name="connsiteX11" fmla="*/ 6927118 w 6995223"/>
                <a:gd name="connsiteY11" fmla="*/ 0 h 408623"/>
                <a:gd name="connsiteX12" fmla="*/ 6995223 w 6995223"/>
                <a:gd name="connsiteY12" fmla="*/ 68105 h 408623"/>
                <a:gd name="connsiteX13" fmla="*/ 6995223 w 6995223"/>
                <a:gd name="connsiteY13" fmla="*/ 340518 h 408623"/>
                <a:gd name="connsiteX14" fmla="*/ 6927118 w 6995223"/>
                <a:gd name="connsiteY14" fmla="*/ 408623 h 408623"/>
                <a:gd name="connsiteX15" fmla="*/ 6172627 w 6995223"/>
                <a:gd name="connsiteY15" fmla="*/ 408623 h 408623"/>
                <a:gd name="connsiteX16" fmla="*/ 5555315 w 6995223"/>
                <a:gd name="connsiteY16" fmla="*/ 408623 h 408623"/>
                <a:gd name="connsiteX17" fmla="*/ 4732234 w 6995223"/>
                <a:gd name="connsiteY17" fmla="*/ 408623 h 408623"/>
                <a:gd name="connsiteX18" fmla="*/ 3977742 w 6995223"/>
                <a:gd name="connsiteY18" fmla="*/ 408623 h 408623"/>
                <a:gd name="connsiteX19" fmla="*/ 3497612 w 6995223"/>
                <a:gd name="connsiteY19" fmla="*/ 408623 h 408623"/>
                <a:gd name="connsiteX20" fmla="*/ 2811710 w 6995223"/>
                <a:gd name="connsiteY20" fmla="*/ 408623 h 408623"/>
                <a:gd name="connsiteX21" fmla="*/ 1988629 w 6995223"/>
                <a:gd name="connsiteY21" fmla="*/ 408623 h 408623"/>
                <a:gd name="connsiteX22" fmla="*/ 1508498 w 6995223"/>
                <a:gd name="connsiteY22" fmla="*/ 408623 h 408623"/>
                <a:gd name="connsiteX23" fmla="*/ 1028367 w 6995223"/>
                <a:gd name="connsiteY23" fmla="*/ 408623 h 408623"/>
                <a:gd name="connsiteX24" fmla="*/ 68105 w 6995223"/>
                <a:gd name="connsiteY24" fmla="*/ 408623 h 408623"/>
                <a:gd name="connsiteX25" fmla="*/ 0 w 6995223"/>
                <a:gd name="connsiteY25" fmla="*/ 340518 h 408623"/>
                <a:gd name="connsiteX26" fmla="*/ 0 w 6995223"/>
                <a:gd name="connsiteY26" fmla="*/ 68105 h 40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995223" h="408623" fill="none" extrusionOk="0">
                  <a:moveTo>
                    <a:pt x="0" y="68105"/>
                  </a:moveTo>
                  <a:cubicBezTo>
                    <a:pt x="-3487" y="26147"/>
                    <a:pt x="29929" y="3226"/>
                    <a:pt x="68105" y="0"/>
                  </a:cubicBezTo>
                  <a:cubicBezTo>
                    <a:pt x="260906" y="23564"/>
                    <a:pt x="340095" y="-15946"/>
                    <a:pt x="548236" y="0"/>
                  </a:cubicBezTo>
                  <a:cubicBezTo>
                    <a:pt x="756377" y="15946"/>
                    <a:pt x="1004171" y="11863"/>
                    <a:pt x="1165547" y="0"/>
                  </a:cubicBezTo>
                  <a:cubicBezTo>
                    <a:pt x="1326923" y="-11863"/>
                    <a:pt x="1526496" y="-16423"/>
                    <a:pt x="1782858" y="0"/>
                  </a:cubicBezTo>
                  <a:cubicBezTo>
                    <a:pt x="2039220" y="16423"/>
                    <a:pt x="2149520" y="-49"/>
                    <a:pt x="2331579" y="0"/>
                  </a:cubicBezTo>
                  <a:cubicBezTo>
                    <a:pt x="2513638" y="49"/>
                    <a:pt x="2903474" y="5164"/>
                    <a:pt x="3086071" y="0"/>
                  </a:cubicBezTo>
                  <a:cubicBezTo>
                    <a:pt x="3268668" y="-5164"/>
                    <a:pt x="3617990" y="12763"/>
                    <a:pt x="3771972" y="0"/>
                  </a:cubicBezTo>
                  <a:cubicBezTo>
                    <a:pt x="3925954" y="-12763"/>
                    <a:pt x="4202596" y="-24260"/>
                    <a:pt x="4595054" y="0"/>
                  </a:cubicBezTo>
                  <a:cubicBezTo>
                    <a:pt x="4987512" y="24260"/>
                    <a:pt x="5158108" y="-22793"/>
                    <a:pt x="5349545" y="0"/>
                  </a:cubicBezTo>
                  <a:cubicBezTo>
                    <a:pt x="5540982" y="22793"/>
                    <a:pt x="5841958" y="25782"/>
                    <a:pt x="6035446" y="0"/>
                  </a:cubicBezTo>
                  <a:cubicBezTo>
                    <a:pt x="6228934" y="-25782"/>
                    <a:pt x="6496972" y="-26033"/>
                    <a:pt x="6927118" y="0"/>
                  </a:cubicBezTo>
                  <a:cubicBezTo>
                    <a:pt x="6965848" y="936"/>
                    <a:pt x="6989614" y="31022"/>
                    <a:pt x="6995223" y="68105"/>
                  </a:cubicBezTo>
                  <a:cubicBezTo>
                    <a:pt x="6988627" y="176179"/>
                    <a:pt x="6983198" y="265388"/>
                    <a:pt x="6995223" y="340518"/>
                  </a:cubicBezTo>
                  <a:cubicBezTo>
                    <a:pt x="6994886" y="369880"/>
                    <a:pt x="6971157" y="402255"/>
                    <a:pt x="6927118" y="408623"/>
                  </a:cubicBezTo>
                  <a:cubicBezTo>
                    <a:pt x="6554096" y="406297"/>
                    <a:pt x="6417088" y="419882"/>
                    <a:pt x="6172627" y="408623"/>
                  </a:cubicBezTo>
                  <a:cubicBezTo>
                    <a:pt x="5928166" y="397364"/>
                    <a:pt x="5696303" y="407123"/>
                    <a:pt x="5555315" y="408623"/>
                  </a:cubicBezTo>
                  <a:cubicBezTo>
                    <a:pt x="5414327" y="410123"/>
                    <a:pt x="5113421" y="420563"/>
                    <a:pt x="4732234" y="408623"/>
                  </a:cubicBezTo>
                  <a:cubicBezTo>
                    <a:pt x="4351047" y="396683"/>
                    <a:pt x="4313558" y="440709"/>
                    <a:pt x="3977742" y="408623"/>
                  </a:cubicBezTo>
                  <a:cubicBezTo>
                    <a:pt x="3641926" y="376537"/>
                    <a:pt x="3596612" y="409074"/>
                    <a:pt x="3497612" y="408623"/>
                  </a:cubicBezTo>
                  <a:cubicBezTo>
                    <a:pt x="3398612" y="408173"/>
                    <a:pt x="2994419" y="380097"/>
                    <a:pt x="2811710" y="408623"/>
                  </a:cubicBezTo>
                  <a:cubicBezTo>
                    <a:pt x="2629001" y="437149"/>
                    <a:pt x="2218794" y="431117"/>
                    <a:pt x="1988629" y="408623"/>
                  </a:cubicBezTo>
                  <a:cubicBezTo>
                    <a:pt x="1758464" y="386129"/>
                    <a:pt x="1633934" y="387216"/>
                    <a:pt x="1508498" y="408623"/>
                  </a:cubicBezTo>
                  <a:cubicBezTo>
                    <a:pt x="1383062" y="430030"/>
                    <a:pt x="1210170" y="426092"/>
                    <a:pt x="1028367" y="408623"/>
                  </a:cubicBezTo>
                  <a:cubicBezTo>
                    <a:pt x="846564" y="391154"/>
                    <a:pt x="358465" y="402888"/>
                    <a:pt x="68105" y="408623"/>
                  </a:cubicBezTo>
                  <a:cubicBezTo>
                    <a:pt x="32409" y="414780"/>
                    <a:pt x="-8280" y="376658"/>
                    <a:pt x="0" y="340518"/>
                  </a:cubicBezTo>
                  <a:cubicBezTo>
                    <a:pt x="2380" y="262712"/>
                    <a:pt x="6809" y="194423"/>
                    <a:pt x="0" y="68105"/>
                  </a:cubicBezTo>
                  <a:close/>
                </a:path>
                <a:path w="6995223" h="408623" stroke="0" extrusionOk="0">
                  <a:moveTo>
                    <a:pt x="0" y="68105"/>
                  </a:moveTo>
                  <a:cubicBezTo>
                    <a:pt x="-8575" y="32951"/>
                    <a:pt x="29520" y="-8547"/>
                    <a:pt x="68105" y="0"/>
                  </a:cubicBezTo>
                  <a:cubicBezTo>
                    <a:pt x="186571" y="-2800"/>
                    <a:pt x="347189" y="-14851"/>
                    <a:pt x="616826" y="0"/>
                  </a:cubicBezTo>
                  <a:cubicBezTo>
                    <a:pt x="886463" y="14851"/>
                    <a:pt x="1097596" y="22428"/>
                    <a:pt x="1371317" y="0"/>
                  </a:cubicBezTo>
                  <a:cubicBezTo>
                    <a:pt x="1645038" y="-22428"/>
                    <a:pt x="1765843" y="4428"/>
                    <a:pt x="1920039" y="0"/>
                  </a:cubicBezTo>
                  <a:cubicBezTo>
                    <a:pt x="2074235" y="-4428"/>
                    <a:pt x="2559433" y="-38859"/>
                    <a:pt x="2743120" y="0"/>
                  </a:cubicBezTo>
                  <a:cubicBezTo>
                    <a:pt x="2926807" y="38859"/>
                    <a:pt x="3123806" y="24745"/>
                    <a:pt x="3291841" y="0"/>
                  </a:cubicBezTo>
                  <a:cubicBezTo>
                    <a:pt x="3459876" y="-24745"/>
                    <a:pt x="3714406" y="-5681"/>
                    <a:pt x="3977742" y="0"/>
                  </a:cubicBezTo>
                  <a:cubicBezTo>
                    <a:pt x="4241078" y="5681"/>
                    <a:pt x="4428433" y="27822"/>
                    <a:pt x="4800824" y="0"/>
                  </a:cubicBezTo>
                  <a:cubicBezTo>
                    <a:pt x="5173215" y="-27822"/>
                    <a:pt x="5155767" y="2699"/>
                    <a:pt x="5486725" y="0"/>
                  </a:cubicBezTo>
                  <a:cubicBezTo>
                    <a:pt x="5817683" y="-2699"/>
                    <a:pt x="5836364" y="-1791"/>
                    <a:pt x="6104036" y="0"/>
                  </a:cubicBezTo>
                  <a:cubicBezTo>
                    <a:pt x="6371708" y="1791"/>
                    <a:pt x="6584649" y="32891"/>
                    <a:pt x="6927118" y="0"/>
                  </a:cubicBezTo>
                  <a:cubicBezTo>
                    <a:pt x="6966837" y="-994"/>
                    <a:pt x="6988443" y="25134"/>
                    <a:pt x="6995223" y="68105"/>
                  </a:cubicBezTo>
                  <a:cubicBezTo>
                    <a:pt x="6987927" y="134324"/>
                    <a:pt x="7005227" y="213922"/>
                    <a:pt x="6995223" y="340518"/>
                  </a:cubicBezTo>
                  <a:cubicBezTo>
                    <a:pt x="6994353" y="373735"/>
                    <a:pt x="6960834" y="414625"/>
                    <a:pt x="6927118" y="408623"/>
                  </a:cubicBezTo>
                  <a:cubicBezTo>
                    <a:pt x="6758650" y="427101"/>
                    <a:pt x="6586961" y="398183"/>
                    <a:pt x="6446987" y="408623"/>
                  </a:cubicBezTo>
                  <a:cubicBezTo>
                    <a:pt x="6307013" y="419063"/>
                    <a:pt x="5975006" y="383730"/>
                    <a:pt x="5829676" y="408623"/>
                  </a:cubicBezTo>
                  <a:cubicBezTo>
                    <a:pt x="5684346" y="433516"/>
                    <a:pt x="5338245" y="428530"/>
                    <a:pt x="5075184" y="408623"/>
                  </a:cubicBezTo>
                  <a:cubicBezTo>
                    <a:pt x="4812123" y="388716"/>
                    <a:pt x="4814686" y="416425"/>
                    <a:pt x="4595054" y="408623"/>
                  </a:cubicBezTo>
                  <a:cubicBezTo>
                    <a:pt x="4375422" y="400822"/>
                    <a:pt x="3937859" y="383345"/>
                    <a:pt x="3771972" y="408623"/>
                  </a:cubicBezTo>
                  <a:cubicBezTo>
                    <a:pt x="3606085" y="433901"/>
                    <a:pt x="3358948" y="388030"/>
                    <a:pt x="3223251" y="408623"/>
                  </a:cubicBezTo>
                  <a:cubicBezTo>
                    <a:pt x="3087554" y="429216"/>
                    <a:pt x="2831348" y="409495"/>
                    <a:pt x="2674530" y="408623"/>
                  </a:cubicBezTo>
                  <a:cubicBezTo>
                    <a:pt x="2517712" y="407751"/>
                    <a:pt x="2185731" y="421480"/>
                    <a:pt x="2057219" y="408623"/>
                  </a:cubicBezTo>
                  <a:cubicBezTo>
                    <a:pt x="1928707" y="395766"/>
                    <a:pt x="1553164" y="437359"/>
                    <a:pt x="1371317" y="408623"/>
                  </a:cubicBezTo>
                  <a:cubicBezTo>
                    <a:pt x="1189470" y="379887"/>
                    <a:pt x="973963" y="409799"/>
                    <a:pt x="754006" y="408623"/>
                  </a:cubicBezTo>
                  <a:cubicBezTo>
                    <a:pt x="534049" y="407447"/>
                    <a:pt x="390157" y="391872"/>
                    <a:pt x="68105" y="408623"/>
                  </a:cubicBezTo>
                  <a:cubicBezTo>
                    <a:pt x="22711" y="405735"/>
                    <a:pt x="2076" y="376897"/>
                    <a:pt x="0" y="340518"/>
                  </a:cubicBezTo>
                  <a:cubicBezTo>
                    <a:pt x="-6647" y="282740"/>
                    <a:pt x="-2891" y="194575"/>
                    <a:pt x="0" y="68105"/>
                  </a:cubicBezTo>
                  <a:close/>
                </a:path>
              </a:pathLst>
            </a:custGeom>
            <a:solidFill>
              <a:srgbClr val="FFC000"/>
            </a:solidFill>
            <a:ln>
              <a:noFill/>
              <a:extLst>
                <a:ext uri="{C807C97D-BFC1-408E-A445-0C87EB9F89A2}">
                  <ask:lineSketchStyleProps xmlns:ask="http://schemas.microsoft.com/office/drawing/2018/sketchyshapes" sd="461915284">
                    <a:prstGeom prst="roundRect">
                      <a:avLst/>
                    </a:prstGeom>
                    <ask:type>
                      <ask:lineSketchFreehan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European Union Novel Foods Regulation (EU 2015/2283)</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 name="CasellaDiTesto 53">
              <a:extLst>
                <a:ext uri="{FF2B5EF4-FFF2-40B4-BE49-F238E27FC236}">
                  <a16:creationId xmlns:a16="http://schemas.microsoft.com/office/drawing/2014/main" id="{0EB2E95A-818D-81B1-A2C0-99FF132E5E1E}"/>
                </a:ext>
              </a:extLst>
            </p:cNvPr>
            <p:cNvSpPr txBox="1"/>
            <p:nvPr/>
          </p:nvSpPr>
          <p:spPr>
            <a:xfrm>
              <a:off x="-141335" y="3538557"/>
              <a:ext cx="6772246" cy="1477328"/>
            </a:xfrm>
            <a:prstGeom prst="rect">
              <a:avLst/>
            </a:prstGeom>
            <a:noFill/>
            <a:ln>
              <a:noFill/>
            </a:ln>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1" i="0" u="none" strike="noStrike" kern="1200" cap="none" spc="0" normalizeH="0" baseline="0" noProof="0" dirty="0">
                  <a:ln>
                    <a:noFill/>
                  </a:ln>
                  <a:solidFill>
                    <a:prstClr val="black"/>
                  </a:solidFill>
                  <a:effectLst/>
                  <a:uLnTx/>
                  <a:uFillTx/>
                  <a:ea typeface="+mn-ea"/>
                  <a:cs typeface="+mn-cs"/>
                </a:rPr>
                <a:t>Not misleading</a:t>
              </a:r>
              <a:r>
                <a:rPr kumimoji="0" lang="en-US" sz="1800" b="0" i="0" u="none" strike="noStrike" kern="1200" cap="none" spc="0" normalizeH="0" baseline="0" noProof="0" dirty="0">
                  <a:ln>
                    <a:noFill/>
                  </a:ln>
                  <a:solidFill>
                    <a:prstClr val="black"/>
                  </a:solidFill>
                  <a:effectLst/>
                  <a:uLnTx/>
                  <a:uFillTx/>
                  <a:ea typeface="+mn-ea"/>
                  <a:cs typeface="+mn-cs"/>
                </a:rPr>
                <a:t>, the labelling must be clear and not mislead the consumer;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1" i="0" u="none" strike="noStrike" kern="1200" cap="none" spc="0" normalizeH="0" baseline="0" noProof="0" dirty="0">
                  <a:ln>
                    <a:noFill/>
                  </a:ln>
                  <a:solidFill>
                    <a:prstClr val="black"/>
                  </a:solidFill>
                  <a:effectLst/>
                  <a:uLnTx/>
                  <a:uFillTx/>
                  <a:ea typeface="+mn-ea"/>
                  <a:cs typeface="+mn-cs"/>
                </a:rPr>
                <a:t>Nutritionally valid</a:t>
              </a:r>
              <a:r>
                <a:rPr kumimoji="0" lang="en-US" sz="1800" b="0" i="0" u="none" strike="noStrike" kern="1200" cap="none" spc="0" normalizeH="0" baseline="0" noProof="0" dirty="0">
                  <a:ln>
                    <a:noFill/>
                  </a:ln>
                  <a:solidFill>
                    <a:prstClr val="black"/>
                  </a:solidFill>
                  <a:effectLst/>
                  <a:uLnTx/>
                  <a:uFillTx/>
                  <a:ea typeface="+mn-ea"/>
                  <a:cs typeface="+mn-cs"/>
                </a:rPr>
                <a:t>, it must have nutritional characteristics comparable to the products it is intend to replace at every level;</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1" i="0" u="none" strike="noStrike" kern="1200" cap="none" spc="0" normalizeH="0" baseline="0" noProof="0" dirty="0">
                  <a:ln>
                    <a:noFill/>
                  </a:ln>
                  <a:solidFill>
                    <a:srgbClr val="000000"/>
                  </a:solidFill>
                  <a:effectLst/>
                  <a:uLnTx/>
                  <a:uFillTx/>
                  <a:ea typeface="+mn-ea"/>
                  <a:cs typeface="+mn-cs"/>
                </a:rPr>
                <a:t>Safe</a:t>
              </a:r>
              <a:r>
                <a:rPr kumimoji="0" lang="en-US" sz="1800" b="0" i="0" u="none" strike="noStrike" kern="1200" cap="none" spc="0" normalizeH="0" baseline="0" noProof="0" dirty="0">
                  <a:ln>
                    <a:noFill/>
                  </a:ln>
                  <a:solidFill>
                    <a:srgbClr val="000000"/>
                  </a:solidFill>
                  <a:effectLst/>
                  <a:uLnTx/>
                  <a:uFillTx/>
                  <a:ea typeface="+mn-ea"/>
                  <a:cs typeface="+mn-cs"/>
                </a:rPr>
                <a:t>, the consumer should not take any risk by eating them.</a:t>
              </a:r>
              <a:r>
                <a:rPr kumimoji="0" lang="en-US" sz="1800" b="0" i="0" u="none" strike="noStrike" kern="1200" cap="none" spc="0" normalizeH="0" baseline="0" noProof="0" dirty="0">
                  <a:ln>
                    <a:noFill/>
                  </a:ln>
                  <a:solidFill>
                    <a:prstClr val="black"/>
                  </a:solidFill>
                  <a:effectLst/>
                  <a:uLnTx/>
                  <a:uFillTx/>
                  <a:ea typeface="+mn-ea"/>
                  <a:cs typeface="+mn-cs"/>
                </a:rPr>
                <a:t> </a:t>
              </a:r>
            </a:p>
          </p:txBody>
        </p:sp>
      </p:grpSp>
      <p:sp>
        <p:nvSpPr>
          <p:cNvPr id="5" name="Figura a mano libera: forma 4">
            <a:extLst>
              <a:ext uri="{FF2B5EF4-FFF2-40B4-BE49-F238E27FC236}">
                <a16:creationId xmlns:a16="http://schemas.microsoft.com/office/drawing/2014/main" id="{853FEE1B-9114-17E6-0127-679C744C363D}"/>
              </a:ext>
            </a:extLst>
          </p:cNvPr>
          <p:cNvSpPr/>
          <p:nvPr/>
        </p:nvSpPr>
        <p:spPr>
          <a:xfrm>
            <a:off x="7575132" y="900000"/>
            <a:ext cx="2767688" cy="1818048"/>
          </a:xfrm>
          <a:custGeom>
            <a:avLst/>
            <a:gdLst>
              <a:gd name="connsiteX0" fmla="*/ 0 w 2767688"/>
              <a:gd name="connsiteY0" fmla="*/ 909024 h 1818048"/>
              <a:gd name="connsiteX1" fmla="*/ 1383844 w 2767688"/>
              <a:gd name="connsiteY1" fmla="*/ 0 h 1818048"/>
              <a:gd name="connsiteX2" fmla="*/ 2767689 w 2767688"/>
              <a:gd name="connsiteY2" fmla="*/ 909024 h 1818048"/>
              <a:gd name="connsiteX3" fmla="*/ 1383844 w 2767688"/>
              <a:gd name="connsiteY3" fmla="*/ 1818048 h 1818048"/>
              <a:gd name="connsiteX4" fmla="*/ 0 w 2767688"/>
              <a:gd name="connsiteY4" fmla="*/ 909024 h 1818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7688" h="1818048" fill="none" extrusionOk="0">
                <a:moveTo>
                  <a:pt x="0" y="909024"/>
                </a:moveTo>
                <a:cubicBezTo>
                  <a:pt x="11084" y="438904"/>
                  <a:pt x="635148" y="50603"/>
                  <a:pt x="1383844" y="0"/>
                </a:cubicBezTo>
                <a:cubicBezTo>
                  <a:pt x="2140007" y="7693"/>
                  <a:pt x="2807666" y="483937"/>
                  <a:pt x="2767689" y="909024"/>
                </a:cubicBezTo>
                <a:cubicBezTo>
                  <a:pt x="2798646" y="1286897"/>
                  <a:pt x="2163733" y="1856504"/>
                  <a:pt x="1383844" y="1818048"/>
                </a:cubicBezTo>
                <a:cubicBezTo>
                  <a:pt x="637961" y="1819743"/>
                  <a:pt x="-7794" y="1315186"/>
                  <a:pt x="0" y="909024"/>
                </a:cubicBezTo>
                <a:close/>
              </a:path>
              <a:path w="2767688" h="1818048" stroke="0" extrusionOk="0">
                <a:moveTo>
                  <a:pt x="0" y="909024"/>
                </a:moveTo>
                <a:cubicBezTo>
                  <a:pt x="10804" y="400129"/>
                  <a:pt x="491956" y="-19689"/>
                  <a:pt x="1383844" y="0"/>
                </a:cubicBezTo>
                <a:cubicBezTo>
                  <a:pt x="2160566" y="-89530"/>
                  <a:pt x="2782324" y="407293"/>
                  <a:pt x="2767689" y="909024"/>
                </a:cubicBezTo>
                <a:cubicBezTo>
                  <a:pt x="2681612" y="1316936"/>
                  <a:pt x="2143450" y="1889130"/>
                  <a:pt x="1383844" y="1818048"/>
                </a:cubicBezTo>
                <a:cubicBezTo>
                  <a:pt x="581831" y="1733953"/>
                  <a:pt x="-6768" y="1375782"/>
                  <a:pt x="0" y="909024"/>
                </a:cubicBezTo>
                <a:close/>
              </a:path>
            </a:pathLst>
          </a:custGeom>
          <a:solidFill>
            <a:srgbClr val="ABC274">
              <a:alpha val="50196"/>
            </a:srgbClr>
          </a:solidFill>
          <a:ln w="12700">
            <a:noFill/>
            <a:extLst>
              <a:ext uri="{C807C97D-BFC1-408E-A445-0C87EB9F89A2}">
                <ask:lineSketchStyleProps xmlns:ask="http://schemas.microsoft.com/office/drawing/2018/sketchyshapes" sd="3715770725">
                  <a:custGeom>
                    <a:avLst/>
                    <a:gdLst>
                      <a:gd name="connsiteX0" fmla="*/ 0 w 2581269"/>
                      <a:gd name="connsiteY0" fmla="*/ 1063054 h 2126107"/>
                      <a:gd name="connsiteX1" fmla="*/ 1290635 w 2581269"/>
                      <a:gd name="connsiteY1" fmla="*/ 0 h 2126107"/>
                      <a:gd name="connsiteX2" fmla="*/ 2581270 w 2581269"/>
                      <a:gd name="connsiteY2" fmla="*/ 1063054 h 2126107"/>
                      <a:gd name="connsiteX3" fmla="*/ 1290635 w 2581269"/>
                      <a:gd name="connsiteY3" fmla="*/ 2126108 h 2126107"/>
                      <a:gd name="connsiteX4" fmla="*/ 0 w 2581269"/>
                      <a:gd name="connsiteY4" fmla="*/ 1063054 h 2126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1269" h="2126107">
                        <a:moveTo>
                          <a:pt x="0" y="1063054"/>
                        </a:moveTo>
                        <a:cubicBezTo>
                          <a:pt x="0" y="475945"/>
                          <a:pt x="577837" y="0"/>
                          <a:pt x="1290635" y="0"/>
                        </a:cubicBezTo>
                        <a:cubicBezTo>
                          <a:pt x="2003433" y="0"/>
                          <a:pt x="2581270" y="475945"/>
                          <a:pt x="2581270" y="1063054"/>
                        </a:cubicBezTo>
                        <a:cubicBezTo>
                          <a:pt x="2581270" y="1650163"/>
                          <a:pt x="2003433" y="2126108"/>
                          <a:pt x="1290635" y="2126108"/>
                        </a:cubicBezTo>
                        <a:cubicBezTo>
                          <a:pt x="577837" y="2126108"/>
                          <a:pt x="0" y="1650163"/>
                          <a:pt x="0" y="1063054"/>
                        </a:cubicBezTo>
                        <a:close/>
                      </a:path>
                    </a:pathLst>
                  </a:custGeom>
                  <ask:type>
                    <ask:lineSketchCurved/>
                  </ask:type>
                </ask:lineSketchStyleProps>
              </a:ext>
            </a:extLst>
          </a:ln>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2">
              <a:alpha val="50000"/>
              <a:hueOff val="0"/>
              <a:satOff val="0"/>
              <a:lumOff val="0"/>
              <a:alphaOff val="0"/>
            </a:schemeClr>
          </a:fillRef>
          <a:effectRef idx="0">
            <a:scrgbClr r="0" g="0" b="0"/>
          </a:effectRef>
          <a:fontRef idx="minor">
            <a:schemeClr val="tx1"/>
          </a:fontRef>
        </p:style>
        <p:txBody>
          <a:bodyPr spcFirstLastPara="0" vert="horz" wrap="square" lIns="344169" tIns="372069" rIns="344169" bIns="797290"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lvl="0" algn="ctr" defTabSz="800100">
              <a:lnSpc>
                <a:spcPct val="90000"/>
              </a:lnSpc>
              <a:spcBef>
                <a:spcPct val="0"/>
              </a:spcBef>
              <a:spcAft>
                <a:spcPct val="35000"/>
              </a:spcAft>
            </a:pPr>
            <a:r>
              <a:rPr lang="en-US" sz="2000" b="1" dirty="0"/>
              <a:t>Sources defined as “Novel foods”</a:t>
            </a:r>
            <a:endParaRPr kumimoji="0" lang="en-GB" sz="2000" b="1" i="0" u="none" strike="noStrike" kern="1200" cap="none" spc="0" normalizeH="0" baseline="0" noProof="0" dirty="0">
              <a:ln>
                <a:noFill/>
              </a:ln>
              <a:effectLst/>
              <a:uLnTx/>
              <a:uFillTx/>
              <a:latin typeface="Calibri" panose="020F0502020204030204"/>
              <a:ea typeface="+mn-ea"/>
              <a:cs typeface="+mn-cs"/>
            </a:endParaRPr>
          </a:p>
        </p:txBody>
      </p:sp>
      <p:sp>
        <p:nvSpPr>
          <p:cNvPr id="7" name="CasellaDiTesto 6">
            <a:extLst>
              <a:ext uri="{FF2B5EF4-FFF2-40B4-BE49-F238E27FC236}">
                <a16:creationId xmlns:a16="http://schemas.microsoft.com/office/drawing/2014/main" id="{9C2433B8-5148-3916-7635-425955544894}"/>
              </a:ext>
            </a:extLst>
          </p:cNvPr>
          <p:cNvSpPr txBox="1"/>
          <p:nvPr/>
        </p:nvSpPr>
        <p:spPr>
          <a:xfrm>
            <a:off x="1466542" y="1491044"/>
            <a:ext cx="3134375" cy="646331"/>
          </a:xfrm>
          <a:custGeom>
            <a:avLst/>
            <a:gdLst>
              <a:gd name="connsiteX0" fmla="*/ 0 w 3134375"/>
              <a:gd name="connsiteY0" fmla="*/ 0 h 646331"/>
              <a:gd name="connsiteX1" fmla="*/ 534130 w 3134375"/>
              <a:gd name="connsiteY1" fmla="*/ 0 h 646331"/>
              <a:gd name="connsiteX2" fmla="*/ 1040148 w 3134375"/>
              <a:gd name="connsiteY2" fmla="*/ 0 h 646331"/>
              <a:gd name="connsiteX3" fmla="*/ 1658614 w 3134375"/>
              <a:gd name="connsiteY3" fmla="*/ 0 h 646331"/>
              <a:gd name="connsiteX4" fmla="*/ 2248968 w 3134375"/>
              <a:gd name="connsiteY4" fmla="*/ 0 h 646331"/>
              <a:gd name="connsiteX5" fmla="*/ 2811210 w 3134375"/>
              <a:gd name="connsiteY5" fmla="*/ 0 h 646331"/>
              <a:gd name="connsiteX6" fmla="*/ 3134375 w 3134375"/>
              <a:gd name="connsiteY6" fmla="*/ 323166 h 646331"/>
              <a:gd name="connsiteX7" fmla="*/ 2811210 w 3134375"/>
              <a:gd name="connsiteY7" fmla="*/ 646331 h 646331"/>
              <a:gd name="connsiteX8" fmla="*/ 2305192 w 3134375"/>
              <a:gd name="connsiteY8" fmla="*/ 646331 h 646331"/>
              <a:gd name="connsiteX9" fmla="*/ 1686726 w 3134375"/>
              <a:gd name="connsiteY9" fmla="*/ 646331 h 646331"/>
              <a:gd name="connsiteX10" fmla="*/ 1124484 w 3134375"/>
              <a:gd name="connsiteY10" fmla="*/ 646331 h 646331"/>
              <a:gd name="connsiteX11" fmla="*/ 646578 w 3134375"/>
              <a:gd name="connsiteY11" fmla="*/ 646331 h 646331"/>
              <a:gd name="connsiteX12" fmla="*/ 0 w 3134375"/>
              <a:gd name="connsiteY12" fmla="*/ 646331 h 646331"/>
              <a:gd name="connsiteX13" fmla="*/ 0 w 3134375"/>
              <a:gd name="connsiteY13"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34375" h="646331" fill="none" extrusionOk="0">
                <a:moveTo>
                  <a:pt x="0" y="0"/>
                </a:moveTo>
                <a:cubicBezTo>
                  <a:pt x="215165" y="775"/>
                  <a:pt x="280309" y="-25591"/>
                  <a:pt x="534130" y="0"/>
                </a:cubicBezTo>
                <a:cubicBezTo>
                  <a:pt x="787951" y="25591"/>
                  <a:pt x="914384" y="23677"/>
                  <a:pt x="1040148" y="0"/>
                </a:cubicBezTo>
                <a:cubicBezTo>
                  <a:pt x="1165912" y="-23677"/>
                  <a:pt x="1355492" y="10401"/>
                  <a:pt x="1658614" y="0"/>
                </a:cubicBezTo>
                <a:cubicBezTo>
                  <a:pt x="1961736" y="-10401"/>
                  <a:pt x="2128915" y="15570"/>
                  <a:pt x="2248968" y="0"/>
                </a:cubicBezTo>
                <a:cubicBezTo>
                  <a:pt x="2369021" y="-15570"/>
                  <a:pt x="2572240" y="18313"/>
                  <a:pt x="2811210" y="0"/>
                </a:cubicBezTo>
                <a:cubicBezTo>
                  <a:pt x="2942713" y="106554"/>
                  <a:pt x="3065461" y="224697"/>
                  <a:pt x="3134375" y="323166"/>
                </a:cubicBezTo>
                <a:cubicBezTo>
                  <a:pt x="3040102" y="443751"/>
                  <a:pt x="2938178" y="529775"/>
                  <a:pt x="2811210" y="646331"/>
                </a:cubicBezTo>
                <a:cubicBezTo>
                  <a:pt x="2658602" y="645706"/>
                  <a:pt x="2482813" y="628642"/>
                  <a:pt x="2305192" y="646331"/>
                </a:cubicBezTo>
                <a:cubicBezTo>
                  <a:pt x="2127571" y="664020"/>
                  <a:pt x="1822976" y="653081"/>
                  <a:pt x="1686726" y="646331"/>
                </a:cubicBezTo>
                <a:cubicBezTo>
                  <a:pt x="1550476" y="639581"/>
                  <a:pt x="1255198" y="665451"/>
                  <a:pt x="1124484" y="646331"/>
                </a:cubicBezTo>
                <a:cubicBezTo>
                  <a:pt x="993770" y="627211"/>
                  <a:pt x="743683" y="625991"/>
                  <a:pt x="646578" y="646331"/>
                </a:cubicBezTo>
                <a:cubicBezTo>
                  <a:pt x="549473" y="666671"/>
                  <a:pt x="173876" y="636824"/>
                  <a:pt x="0" y="646331"/>
                </a:cubicBezTo>
                <a:cubicBezTo>
                  <a:pt x="15631" y="455777"/>
                  <a:pt x="-27854" y="308713"/>
                  <a:pt x="0" y="0"/>
                </a:cubicBezTo>
                <a:close/>
              </a:path>
              <a:path w="3134375" h="646331" stroke="0" extrusionOk="0">
                <a:moveTo>
                  <a:pt x="0" y="0"/>
                </a:moveTo>
                <a:cubicBezTo>
                  <a:pt x="243102" y="-18729"/>
                  <a:pt x="386640" y="-13974"/>
                  <a:pt x="506018" y="0"/>
                </a:cubicBezTo>
                <a:cubicBezTo>
                  <a:pt x="625396" y="13974"/>
                  <a:pt x="899818" y="22907"/>
                  <a:pt x="1124484" y="0"/>
                </a:cubicBezTo>
                <a:cubicBezTo>
                  <a:pt x="1349150" y="-22907"/>
                  <a:pt x="1474497" y="6277"/>
                  <a:pt x="1602390" y="0"/>
                </a:cubicBezTo>
                <a:cubicBezTo>
                  <a:pt x="1730283" y="-6277"/>
                  <a:pt x="1884635" y="-2447"/>
                  <a:pt x="2080295" y="0"/>
                </a:cubicBezTo>
                <a:cubicBezTo>
                  <a:pt x="2275956" y="2447"/>
                  <a:pt x="2574875" y="-18834"/>
                  <a:pt x="2811210" y="0"/>
                </a:cubicBezTo>
                <a:cubicBezTo>
                  <a:pt x="2904136" y="88712"/>
                  <a:pt x="3073898" y="234823"/>
                  <a:pt x="3134375" y="323166"/>
                </a:cubicBezTo>
                <a:cubicBezTo>
                  <a:pt x="3019055" y="424143"/>
                  <a:pt x="2869866" y="560933"/>
                  <a:pt x="2811210" y="646331"/>
                </a:cubicBezTo>
                <a:cubicBezTo>
                  <a:pt x="2549049" y="663843"/>
                  <a:pt x="2538399" y="665933"/>
                  <a:pt x="2277080" y="646331"/>
                </a:cubicBezTo>
                <a:cubicBezTo>
                  <a:pt x="2015761" y="626730"/>
                  <a:pt x="1883764" y="667308"/>
                  <a:pt x="1771062" y="646331"/>
                </a:cubicBezTo>
                <a:cubicBezTo>
                  <a:pt x="1658360" y="625354"/>
                  <a:pt x="1502399" y="666910"/>
                  <a:pt x="1265044" y="646331"/>
                </a:cubicBezTo>
                <a:cubicBezTo>
                  <a:pt x="1027689" y="625752"/>
                  <a:pt x="922183" y="659909"/>
                  <a:pt x="730915" y="646331"/>
                </a:cubicBezTo>
                <a:cubicBezTo>
                  <a:pt x="539647" y="632753"/>
                  <a:pt x="364194" y="615759"/>
                  <a:pt x="0" y="646331"/>
                </a:cubicBezTo>
                <a:cubicBezTo>
                  <a:pt x="-24785" y="391660"/>
                  <a:pt x="7082" y="187238"/>
                  <a:pt x="0" y="0"/>
                </a:cubicBezTo>
                <a:close/>
              </a:path>
            </a:pathLst>
          </a:custGeom>
          <a:solidFill>
            <a:schemeClr val="accent2">
              <a:lumMod val="60000"/>
              <a:lumOff val="40000"/>
            </a:schemeClr>
          </a:solidFill>
          <a:ln>
            <a:noFill/>
            <a:extLst>
              <a:ext uri="{C807C97D-BFC1-408E-A445-0C87EB9F89A2}">
                <ask:lineSketchStyleProps xmlns:ask="http://schemas.microsoft.com/office/drawing/2018/sketchyshapes" sd="2863741219">
                  <a:prstGeom prst="homePlate">
                    <a:avLst/>
                  </a:prstGeom>
                  <ask:type>
                    <ask:lineSketchFreehand/>
                  </ask:type>
                </ask:lineSketchStyleProps>
              </a:ext>
            </a:extLst>
          </a:ln>
        </p:spPr>
        <p:txBody>
          <a:bodyPr wrap="square" rtlCol="0">
            <a:spAutoFit/>
          </a:bodyPr>
          <a:lstStyle>
            <a:defPPr>
              <a:defRPr lang="it-IT"/>
            </a:defPPr>
            <a:lvl1pPr algn="ctr">
              <a:defRPr b="0"/>
            </a:lvl1pPr>
          </a:lstStyle>
          <a:p>
            <a:r>
              <a:rPr lang="it-IT" b="1" dirty="0"/>
              <a:t>Sources </a:t>
            </a:r>
            <a:r>
              <a:rPr lang="it-IT" dirty="0"/>
              <a:t>of plant-based </a:t>
            </a:r>
          </a:p>
          <a:p>
            <a:r>
              <a:rPr lang="it-IT" dirty="0"/>
              <a:t>alternative proteins </a:t>
            </a:r>
          </a:p>
        </p:txBody>
      </p:sp>
      <p:pic>
        <p:nvPicPr>
          <p:cNvPr id="9" name="Immagine 8" descr="Immagine che contiene clipart, cartone animato, illustrazione, design&#10;&#10;Il contenuto generato dall'IA potrebbe non essere corretto.">
            <a:extLst>
              <a:ext uri="{FF2B5EF4-FFF2-40B4-BE49-F238E27FC236}">
                <a16:creationId xmlns:a16="http://schemas.microsoft.com/office/drawing/2014/main" id="{1245C73B-3CE5-2B0C-BE9A-E74FFC1FEC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5848" y="5004372"/>
            <a:ext cx="1664051" cy="864337"/>
          </a:xfrm>
          <a:prstGeom prst="rect">
            <a:avLst/>
          </a:prstGeom>
        </p:spPr>
      </p:pic>
      <p:pic>
        <p:nvPicPr>
          <p:cNvPr id="8" name="Immagine 7" descr="Immagine che contiene testo, edificio, casa, cielo&#10;&#10;Il contenuto generato dall'IA potrebbe non essere corretto.">
            <a:extLst>
              <a:ext uri="{FF2B5EF4-FFF2-40B4-BE49-F238E27FC236}">
                <a16:creationId xmlns:a16="http://schemas.microsoft.com/office/drawing/2014/main" id="{D84B0E54-42BB-8EE9-8CC4-1BC4E12F8BFE}"/>
              </a:ext>
            </a:extLst>
          </p:cNvPr>
          <p:cNvPicPr>
            <a:picLocks noChangeAspect="1"/>
          </p:cNvPicPr>
          <p:nvPr/>
        </p:nvPicPr>
        <p:blipFill>
          <a:blip r:embed="rId6">
            <a:extLst>
              <a:ext uri="{28A0092B-C50C-407E-A947-70E740481C1C}">
                <a14:useLocalDpi xmlns:a14="http://schemas.microsoft.com/office/drawing/2010/main" val="0"/>
              </a:ext>
            </a:extLst>
          </a:blip>
          <a:srcRect l="1815" t="4613" r="23777" b="74293"/>
          <a:stretch>
            <a:fillRect/>
          </a:stretch>
        </p:blipFill>
        <p:spPr>
          <a:xfrm>
            <a:off x="83285" y="85659"/>
            <a:ext cx="2184660" cy="324115"/>
          </a:xfrm>
          <a:prstGeom prst="rect">
            <a:avLst/>
          </a:prstGeom>
        </p:spPr>
      </p:pic>
      <p:pic>
        <p:nvPicPr>
          <p:cNvPr id="11" name="Immagine 10" descr="Immagine che contiene testo, edificio, casa, cielo&#10;&#10;Il contenuto generato dall'IA potrebbe non essere corretto.">
            <a:extLst>
              <a:ext uri="{FF2B5EF4-FFF2-40B4-BE49-F238E27FC236}">
                <a16:creationId xmlns:a16="http://schemas.microsoft.com/office/drawing/2014/main" id="{40A8E013-8EE4-2368-D231-457AFB626F78}"/>
              </a:ext>
            </a:extLst>
          </p:cNvPr>
          <p:cNvPicPr>
            <a:picLocks noChangeAspect="1"/>
          </p:cNvPicPr>
          <p:nvPr/>
        </p:nvPicPr>
        <p:blipFill>
          <a:blip r:embed="rId6">
            <a:extLst>
              <a:ext uri="{28A0092B-C50C-407E-A947-70E740481C1C}">
                <a14:useLocalDpi xmlns:a14="http://schemas.microsoft.com/office/drawing/2010/main" val="0"/>
              </a:ext>
            </a:extLst>
          </a:blip>
          <a:srcRect l="1815" t="4613" r="23777" b="74293"/>
          <a:stretch>
            <a:fillRect/>
          </a:stretch>
        </p:blipFill>
        <p:spPr>
          <a:xfrm>
            <a:off x="83284" y="71145"/>
            <a:ext cx="2534425" cy="376006"/>
          </a:xfrm>
          <a:prstGeom prst="rect">
            <a:avLst/>
          </a:prstGeom>
        </p:spPr>
      </p:pic>
      <p:cxnSp>
        <p:nvCxnSpPr>
          <p:cNvPr id="12" name="Connettore diritto 11">
            <a:extLst>
              <a:ext uri="{FF2B5EF4-FFF2-40B4-BE49-F238E27FC236}">
                <a16:creationId xmlns:a16="http://schemas.microsoft.com/office/drawing/2014/main" id="{F7A52154-E07F-D968-F1E0-700ACC8593B5}"/>
              </a:ext>
            </a:extLst>
          </p:cNvPr>
          <p:cNvCxnSpPr/>
          <p:nvPr/>
        </p:nvCxnSpPr>
        <p:spPr>
          <a:xfrm>
            <a:off x="-1" y="520571"/>
            <a:ext cx="12192000" cy="0"/>
          </a:xfrm>
          <a:prstGeom prst="line">
            <a:avLst/>
          </a:prstGeom>
          <a:ln w="57150">
            <a:solidFill>
              <a:srgbClr val="008DA4"/>
            </a:solidFill>
          </a:ln>
        </p:spPr>
        <p:style>
          <a:lnRef idx="2">
            <a:schemeClr val="accent1"/>
          </a:lnRef>
          <a:fillRef idx="0">
            <a:schemeClr val="accent1"/>
          </a:fillRef>
          <a:effectRef idx="1">
            <a:schemeClr val="accent1"/>
          </a:effectRef>
          <a:fontRef idx="minor">
            <a:schemeClr val="tx1"/>
          </a:fontRef>
        </p:style>
      </p:cxnSp>
      <p:sp>
        <p:nvSpPr>
          <p:cNvPr id="20" name="CasellaDiTesto 19">
            <a:extLst>
              <a:ext uri="{FF2B5EF4-FFF2-40B4-BE49-F238E27FC236}">
                <a16:creationId xmlns:a16="http://schemas.microsoft.com/office/drawing/2014/main" id="{BF45F60B-491C-3E79-A2D1-E49155E0A176}"/>
              </a:ext>
            </a:extLst>
          </p:cNvPr>
          <p:cNvSpPr txBox="1"/>
          <p:nvPr/>
        </p:nvSpPr>
        <p:spPr>
          <a:xfrm>
            <a:off x="10853492" y="29028"/>
            <a:ext cx="1338508" cy="461665"/>
          </a:xfrm>
          <a:prstGeom prst="rect">
            <a:avLst/>
          </a:prstGeom>
          <a:noFill/>
        </p:spPr>
        <p:txBody>
          <a:bodyPr wrap="none" rtlCol="0">
            <a:spAutoFit/>
          </a:bodyPr>
          <a:lstStyle/>
          <a:p>
            <a:pPr algn="r"/>
            <a:r>
              <a:rPr lang="en-US" sz="1200" dirty="0">
                <a:latin typeface="Aptos" panose="020B0004020202020204" pitchFamily="34" charset="0"/>
                <a:ea typeface="Aptos" panose="020B0004020202020204" pitchFamily="34" charset="0"/>
                <a:cs typeface="Aptos" panose="020B0004020202020204" pitchFamily="34" charset="0"/>
              </a:rPr>
              <a:t>CIPCA 2025</a:t>
            </a:r>
          </a:p>
          <a:p>
            <a:pPr algn="r"/>
            <a:r>
              <a:rPr lang="en-US" sz="1200" dirty="0">
                <a:latin typeface="Aptos" panose="020B0004020202020204" pitchFamily="34" charset="0"/>
                <a:ea typeface="Aptos" panose="020B0004020202020204" pitchFamily="34" charset="0"/>
                <a:cs typeface="Aptos" panose="020B0004020202020204" pitchFamily="34" charset="0"/>
              </a:rPr>
              <a:t>16-18</a:t>
            </a:r>
            <a:r>
              <a:rPr lang="en-US" sz="1200" baseline="30000" dirty="0">
                <a:latin typeface="Aptos" panose="020B0004020202020204" pitchFamily="34" charset="0"/>
                <a:ea typeface="Aptos" panose="020B0004020202020204" pitchFamily="34" charset="0"/>
                <a:cs typeface="Aptos" panose="020B0004020202020204" pitchFamily="34" charset="0"/>
              </a:rPr>
              <a:t>th</a:t>
            </a:r>
            <a:r>
              <a:rPr lang="en-US" sz="1200" dirty="0">
                <a:effectLst/>
                <a:latin typeface="Aptos" panose="020B0004020202020204" pitchFamily="34" charset="0"/>
                <a:ea typeface="Aptos" panose="020B0004020202020204" pitchFamily="34" charset="0"/>
                <a:cs typeface="Aptos" panose="020B0004020202020204" pitchFamily="34" charset="0"/>
              </a:rPr>
              <a:t> June 2025</a:t>
            </a:r>
            <a:endParaRPr lang="it-IT" sz="1200" dirty="0">
              <a:effectLst/>
              <a:latin typeface="Aptos" panose="020B0004020202020204" pitchFamily="34" charset="0"/>
              <a:ea typeface="Aptos" panose="020B0004020202020204" pitchFamily="34" charset="0"/>
              <a:cs typeface="Aptos" panose="020B0004020202020204" pitchFamily="34" charset="0"/>
            </a:endParaRPr>
          </a:p>
        </p:txBody>
      </p:sp>
      <p:pic>
        <p:nvPicPr>
          <p:cNvPr id="21" name="Graphic 16">
            <a:extLst>
              <a:ext uri="{FF2B5EF4-FFF2-40B4-BE49-F238E27FC236}">
                <a16:creationId xmlns:a16="http://schemas.microsoft.com/office/drawing/2014/main" id="{A77B013E-CD8D-3964-9F45-B5E67F8ECB5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5946897"/>
            <a:ext cx="12192000" cy="898014"/>
          </a:xfrm>
          <a:prstGeom prst="rect">
            <a:avLst/>
          </a:prstGeom>
        </p:spPr>
      </p:pic>
      <p:pic>
        <p:nvPicPr>
          <p:cNvPr id="22" name="Picture 12" descr="Logo&#10;&#10;Description automatically generated">
            <a:extLst>
              <a:ext uri="{FF2B5EF4-FFF2-40B4-BE49-F238E27FC236}">
                <a16:creationId xmlns:a16="http://schemas.microsoft.com/office/drawing/2014/main" id="{DD4274B1-DB49-9849-12F0-EA074B15373F}"/>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221989" y="6218438"/>
            <a:ext cx="1887294" cy="486003"/>
          </a:xfrm>
          <a:prstGeom prst="rect">
            <a:avLst/>
          </a:prstGeom>
        </p:spPr>
      </p:pic>
      <p:pic>
        <p:nvPicPr>
          <p:cNvPr id="23" name="Picture 13" descr="Logo&#10;&#10;Description automatically generated">
            <a:extLst>
              <a:ext uri="{FF2B5EF4-FFF2-40B4-BE49-F238E27FC236}">
                <a16:creationId xmlns:a16="http://schemas.microsoft.com/office/drawing/2014/main" id="{2CE0FA05-F0A4-49CF-F614-702045CB403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07816" y="6232783"/>
            <a:ext cx="1472737" cy="486003"/>
          </a:xfrm>
          <a:prstGeom prst="rect">
            <a:avLst/>
          </a:prstGeom>
        </p:spPr>
      </p:pic>
      <p:pic>
        <p:nvPicPr>
          <p:cNvPr id="24" name="Graphic 14">
            <a:extLst>
              <a:ext uri="{FF2B5EF4-FFF2-40B4-BE49-F238E27FC236}">
                <a16:creationId xmlns:a16="http://schemas.microsoft.com/office/drawing/2014/main" id="{2DB17401-8C35-F1A8-EA54-E7F36D559F5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00511" y="6186653"/>
            <a:ext cx="892646" cy="607292"/>
          </a:xfrm>
          <a:prstGeom prst="rect">
            <a:avLst/>
          </a:prstGeom>
        </p:spPr>
      </p:pic>
      <p:sp>
        <p:nvSpPr>
          <p:cNvPr id="25" name="TextBox 15">
            <a:extLst>
              <a:ext uri="{FF2B5EF4-FFF2-40B4-BE49-F238E27FC236}">
                <a16:creationId xmlns:a16="http://schemas.microsoft.com/office/drawing/2014/main" id="{D7C4EF1B-734A-27FA-F66C-BCF2D267846F}"/>
              </a:ext>
            </a:extLst>
          </p:cNvPr>
          <p:cNvSpPr txBox="1"/>
          <p:nvPr/>
        </p:nvSpPr>
        <p:spPr>
          <a:xfrm>
            <a:off x="1277659" y="6197976"/>
            <a:ext cx="188729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PRIMA programme is supported under Horizon 2020, the European Union’s Framework Programme for Research and Innovation</a:t>
            </a:r>
            <a:r>
              <a:rPr kumimoji="0" lang="it-IT"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6" name="Picture 2" descr="logo-unipr-square - Cipack">
            <a:extLst>
              <a:ext uri="{FF2B5EF4-FFF2-40B4-BE49-F238E27FC236}">
                <a16:creationId xmlns:a16="http://schemas.microsoft.com/office/drawing/2014/main" id="{406D23E8-900E-55D1-D835-E2710A756E3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641969" y="6002150"/>
            <a:ext cx="890030" cy="890030"/>
          </a:xfrm>
          <a:prstGeom prst="rect">
            <a:avLst/>
          </a:prstGeom>
          <a:noFill/>
          <a:extLst>
            <a:ext uri="{909E8E84-426E-40DD-AFC4-6F175D3DCCD1}">
              <a14:hiddenFill xmlns:a14="http://schemas.microsoft.com/office/drawing/2010/main">
                <a:solidFill>
                  <a:srgbClr val="FFFFFF"/>
                </a:solidFill>
              </a14:hiddenFill>
            </a:ext>
          </a:extLst>
        </p:spPr>
      </p:pic>
      <p:pic>
        <p:nvPicPr>
          <p:cNvPr id="27" name="Immagine 26" descr="Immagine che contiene testo, Carattere, pianta, design&#10;&#10;Descrizione generata automaticamente">
            <a:extLst>
              <a:ext uri="{FF2B5EF4-FFF2-40B4-BE49-F238E27FC236}">
                <a16:creationId xmlns:a16="http://schemas.microsoft.com/office/drawing/2014/main" id="{978FD598-EAD3-B121-A28E-07B3FB49473C}"/>
              </a:ext>
            </a:extLst>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62458" y="6140598"/>
            <a:ext cx="890030" cy="642161"/>
          </a:xfrm>
          <a:prstGeom prst="rect">
            <a:avLst/>
          </a:prstGeom>
        </p:spPr>
      </p:pic>
      <p:sp>
        <p:nvSpPr>
          <p:cNvPr id="2" name="CasellaDiTesto 1">
            <a:extLst>
              <a:ext uri="{FF2B5EF4-FFF2-40B4-BE49-F238E27FC236}">
                <a16:creationId xmlns:a16="http://schemas.microsoft.com/office/drawing/2014/main" id="{494B967D-0A46-91C3-7533-94C4ED3057A9}"/>
              </a:ext>
            </a:extLst>
          </p:cNvPr>
          <p:cNvSpPr txBox="1"/>
          <p:nvPr/>
        </p:nvSpPr>
        <p:spPr>
          <a:xfrm>
            <a:off x="3404380" y="28315"/>
            <a:ext cx="5522512" cy="461665"/>
          </a:xfrm>
          <a:prstGeom prst="rect">
            <a:avLst/>
          </a:prstGeom>
          <a:noFill/>
        </p:spPr>
        <p:txBody>
          <a:bodyPr wrap="square" rtlCol="0">
            <a:spAutoFit/>
          </a:bodyPr>
          <a:lstStyle/>
          <a:p>
            <a:pPr algn="ctr"/>
            <a:r>
              <a:rPr lang="it-IT" sz="2400" b="1" dirty="0"/>
              <a:t> PLANT-BASED ALTERNATIVE PROTEINS</a:t>
            </a:r>
          </a:p>
        </p:txBody>
      </p:sp>
      <p:sp>
        <p:nvSpPr>
          <p:cNvPr id="15" name="CasellaDiTesto 14">
            <a:extLst>
              <a:ext uri="{FF2B5EF4-FFF2-40B4-BE49-F238E27FC236}">
                <a16:creationId xmlns:a16="http://schemas.microsoft.com/office/drawing/2014/main" id="{9A83A2F2-97BB-1365-FC44-E02B0055D219}"/>
              </a:ext>
            </a:extLst>
          </p:cNvPr>
          <p:cNvSpPr txBox="1"/>
          <p:nvPr/>
        </p:nvSpPr>
        <p:spPr>
          <a:xfrm>
            <a:off x="4600917" y="2452235"/>
            <a:ext cx="5736740" cy="715089"/>
          </a:xfrm>
          <a:custGeom>
            <a:avLst/>
            <a:gdLst>
              <a:gd name="connsiteX0" fmla="*/ 0 w 5736740"/>
              <a:gd name="connsiteY0" fmla="*/ 119184 h 715089"/>
              <a:gd name="connsiteX1" fmla="*/ 119184 w 5736740"/>
              <a:gd name="connsiteY1" fmla="*/ 0 h 715089"/>
              <a:gd name="connsiteX2" fmla="*/ 751497 w 5736740"/>
              <a:gd name="connsiteY2" fmla="*/ 0 h 715089"/>
              <a:gd name="connsiteX3" fmla="*/ 1383810 w 5736740"/>
              <a:gd name="connsiteY3" fmla="*/ 0 h 715089"/>
              <a:gd name="connsiteX4" fmla="*/ 2181074 w 5736740"/>
              <a:gd name="connsiteY4" fmla="*/ 0 h 715089"/>
              <a:gd name="connsiteX5" fmla="*/ 2923354 w 5736740"/>
              <a:gd name="connsiteY5" fmla="*/ 0 h 715089"/>
              <a:gd name="connsiteX6" fmla="*/ 3500683 w 5736740"/>
              <a:gd name="connsiteY6" fmla="*/ 0 h 715089"/>
              <a:gd name="connsiteX7" fmla="*/ 4297947 w 5736740"/>
              <a:gd name="connsiteY7" fmla="*/ 0 h 715089"/>
              <a:gd name="connsiteX8" fmla="*/ 4930260 w 5736740"/>
              <a:gd name="connsiteY8" fmla="*/ 0 h 715089"/>
              <a:gd name="connsiteX9" fmla="*/ 5617556 w 5736740"/>
              <a:gd name="connsiteY9" fmla="*/ 0 h 715089"/>
              <a:gd name="connsiteX10" fmla="*/ 5736740 w 5736740"/>
              <a:gd name="connsiteY10" fmla="*/ 119184 h 715089"/>
              <a:gd name="connsiteX11" fmla="*/ 5736740 w 5736740"/>
              <a:gd name="connsiteY11" fmla="*/ 595905 h 715089"/>
              <a:gd name="connsiteX12" fmla="*/ 5617556 w 5736740"/>
              <a:gd name="connsiteY12" fmla="*/ 715089 h 715089"/>
              <a:gd name="connsiteX13" fmla="*/ 5095211 w 5736740"/>
              <a:gd name="connsiteY13" fmla="*/ 715089 h 715089"/>
              <a:gd name="connsiteX14" fmla="*/ 4462898 w 5736740"/>
              <a:gd name="connsiteY14" fmla="*/ 715089 h 715089"/>
              <a:gd name="connsiteX15" fmla="*/ 3665634 w 5736740"/>
              <a:gd name="connsiteY15" fmla="*/ 715089 h 715089"/>
              <a:gd name="connsiteX16" fmla="*/ 3143289 w 5736740"/>
              <a:gd name="connsiteY16" fmla="*/ 715089 h 715089"/>
              <a:gd name="connsiteX17" fmla="*/ 2565960 w 5736740"/>
              <a:gd name="connsiteY17" fmla="*/ 715089 h 715089"/>
              <a:gd name="connsiteX18" fmla="*/ 1933647 w 5736740"/>
              <a:gd name="connsiteY18" fmla="*/ 715089 h 715089"/>
              <a:gd name="connsiteX19" fmla="*/ 1356318 w 5736740"/>
              <a:gd name="connsiteY19" fmla="*/ 715089 h 715089"/>
              <a:gd name="connsiteX20" fmla="*/ 778989 w 5736740"/>
              <a:gd name="connsiteY20" fmla="*/ 715089 h 715089"/>
              <a:gd name="connsiteX21" fmla="*/ 119184 w 5736740"/>
              <a:gd name="connsiteY21" fmla="*/ 715089 h 715089"/>
              <a:gd name="connsiteX22" fmla="*/ 0 w 5736740"/>
              <a:gd name="connsiteY22" fmla="*/ 595905 h 715089"/>
              <a:gd name="connsiteX23" fmla="*/ 0 w 5736740"/>
              <a:gd name="connsiteY23" fmla="*/ 119184 h 71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36740" h="715089" fill="none" extrusionOk="0">
                <a:moveTo>
                  <a:pt x="0" y="119184"/>
                </a:moveTo>
                <a:cubicBezTo>
                  <a:pt x="6937" y="50147"/>
                  <a:pt x="62679" y="1554"/>
                  <a:pt x="119184" y="0"/>
                </a:cubicBezTo>
                <a:cubicBezTo>
                  <a:pt x="252064" y="-28542"/>
                  <a:pt x="520030" y="-21968"/>
                  <a:pt x="751497" y="0"/>
                </a:cubicBezTo>
                <a:cubicBezTo>
                  <a:pt x="982964" y="21968"/>
                  <a:pt x="1173069" y="7233"/>
                  <a:pt x="1383810" y="0"/>
                </a:cubicBezTo>
                <a:cubicBezTo>
                  <a:pt x="1594551" y="-7233"/>
                  <a:pt x="1901882" y="15554"/>
                  <a:pt x="2181074" y="0"/>
                </a:cubicBezTo>
                <a:cubicBezTo>
                  <a:pt x="2460266" y="-15554"/>
                  <a:pt x="2722886" y="28425"/>
                  <a:pt x="2923354" y="0"/>
                </a:cubicBezTo>
                <a:cubicBezTo>
                  <a:pt x="3123822" y="-28425"/>
                  <a:pt x="3247564" y="-28841"/>
                  <a:pt x="3500683" y="0"/>
                </a:cubicBezTo>
                <a:cubicBezTo>
                  <a:pt x="3753802" y="28841"/>
                  <a:pt x="4017119" y="-5263"/>
                  <a:pt x="4297947" y="0"/>
                </a:cubicBezTo>
                <a:cubicBezTo>
                  <a:pt x="4578775" y="5263"/>
                  <a:pt x="4644544" y="23535"/>
                  <a:pt x="4930260" y="0"/>
                </a:cubicBezTo>
                <a:cubicBezTo>
                  <a:pt x="5215976" y="-23535"/>
                  <a:pt x="5475165" y="-15735"/>
                  <a:pt x="5617556" y="0"/>
                </a:cubicBezTo>
                <a:cubicBezTo>
                  <a:pt x="5689324" y="-8324"/>
                  <a:pt x="5747139" y="57702"/>
                  <a:pt x="5736740" y="119184"/>
                </a:cubicBezTo>
                <a:cubicBezTo>
                  <a:pt x="5721192" y="306515"/>
                  <a:pt x="5723382" y="469083"/>
                  <a:pt x="5736740" y="595905"/>
                </a:cubicBezTo>
                <a:cubicBezTo>
                  <a:pt x="5732725" y="669376"/>
                  <a:pt x="5679609" y="715482"/>
                  <a:pt x="5617556" y="715089"/>
                </a:cubicBezTo>
                <a:cubicBezTo>
                  <a:pt x="5375958" y="717713"/>
                  <a:pt x="5286500" y="704859"/>
                  <a:pt x="5095211" y="715089"/>
                </a:cubicBezTo>
                <a:cubicBezTo>
                  <a:pt x="4903923" y="725319"/>
                  <a:pt x="4713349" y="693538"/>
                  <a:pt x="4462898" y="715089"/>
                </a:cubicBezTo>
                <a:cubicBezTo>
                  <a:pt x="4212447" y="736640"/>
                  <a:pt x="4057141" y="720649"/>
                  <a:pt x="3665634" y="715089"/>
                </a:cubicBezTo>
                <a:cubicBezTo>
                  <a:pt x="3274127" y="709529"/>
                  <a:pt x="3251424" y="727362"/>
                  <a:pt x="3143289" y="715089"/>
                </a:cubicBezTo>
                <a:cubicBezTo>
                  <a:pt x="3035155" y="702816"/>
                  <a:pt x="2705121" y="734995"/>
                  <a:pt x="2565960" y="715089"/>
                </a:cubicBezTo>
                <a:cubicBezTo>
                  <a:pt x="2426799" y="695183"/>
                  <a:pt x="2173325" y="745505"/>
                  <a:pt x="1933647" y="715089"/>
                </a:cubicBezTo>
                <a:cubicBezTo>
                  <a:pt x="1693969" y="684673"/>
                  <a:pt x="1642663" y="698082"/>
                  <a:pt x="1356318" y="715089"/>
                </a:cubicBezTo>
                <a:cubicBezTo>
                  <a:pt x="1069973" y="732096"/>
                  <a:pt x="978109" y="738846"/>
                  <a:pt x="778989" y="715089"/>
                </a:cubicBezTo>
                <a:cubicBezTo>
                  <a:pt x="579869" y="691332"/>
                  <a:pt x="299103" y="717449"/>
                  <a:pt x="119184" y="715089"/>
                </a:cubicBezTo>
                <a:cubicBezTo>
                  <a:pt x="52245" y="709945"/>
                  <a:pt x="-12408" y="651816"/>
                  <a:pt x="0" y="595905"/>
                </a:cubicBezTo>
                <a:cubicBezTo>
                  <a:pt x="-16737" y="470407"/>
                  <a:pt x="14625" y="287077"/>
                  <a:pt x="0" y="119184"/>
                </a:cubicBezTo>
                <a:close/>
              </a:path>
              <a:path w="5736740" h="715089" stroke="0" extrusionOk="0">
                <a:moveTo>
                  <a:pt x="0" y="119184"/>
                </a:moveTo>
                <a:cubicBezTo>
                  <a:pt x="-3673" y="54413"/>
                  <a:pt x="52563" y="-7008"/>
                  <a:pt x="119184" y="0"/>
                </a:cubicBezTo>
                <a:cubicBezTo>
                  <a:pt x="339097" y="3249"/>
                  <a:pt x="565531" y="5101"/>
                  <a:pt x="696513" y="0"/>
                </a:cubicBezTo>
                <a:cubicBezTo>
                  <a:pt x="827495" y="-5101"/>
                  <a:pt x="1175785" y="5821"/>
                  <a:pt x="1438793" y="0"/>
                </a:cubicBezTo>
                <a:cubicBezTo>
                  <a:pt x="1701801" y="-5821"/>
                  <a:pt x="1815315" y="1968"/>
                  <a:pt x="2016122" y="0"/>
                </a:cubicBezTo>
                <a:cubicBezTo>
                  <a:pt x="2216929" y="-1968"/>
                  <a:pt x="2449084" y="1418"/>
                  <a:pt x="2813386" y="0"/>
                </a:cubicBezTo>
                <a:cubicBezTo>
                  <a:pt x="3177688" y="-1418"/>
                  <a:pt x="3149728" y="-17607"/>
                  <a:pt x="3390715" y="0"/>
                </a:cubicBezTo>
                <a:cubicBezTo>
                  <a:pt x="3631702" y="17607"/>
                  <a:pt x="3830768" y="12719"/>
                  <a:pt x="4078012" y="0"/>
                </a:cubicBezTo>
                <a:cubicBezTo>
                  <a:pt x="4325256" y="-12719"/>
                  <a:pt x="4585643" y="-17479"/>
                  <a:pt x="4875276" y="0"/>
                </a:cubicBezTo>
                <a:cubicBezTo>
                  <a:pt x="5164909" y="17479"/>
                  <a:pt x="5248469" y="25016"/>
                  <a:pt x="5617556" y="0"/>
                </a:cubicBezTo>
                <a:cubicBezTo>
                  <a:pt x="5681159" y="-1144"/>
                  <a:pt x="5751908" y="56119"/>
                  <a:pt x="5736740" y="119184"/>
                </a:cubicBezTo>
                <a:cubicBezTo>
                  <a:pt x="5749118" y="272799"/>
                  <a:pt x="5726634" y="444661"/>
                  <a:pt x="5736740" y="595905"/>
                </a:cubicBezTo>
                <a:cubicBezTo>
                  <a:pt x="5739827" y="650223"/>
                  <a:pt x="5681488" y="716426"/>
                  <a:pt x="5617556" y="715089"/>
                </a:cubicBezTo>
                <a:cubicBezTo>
                  <a:pt x="5356374" y="724500"/>
                  <a:pt x="5127913" y="707855"/>
                  <a:pt x="4930260" y="715089"/>
                </a:cubicBezTo>
                <a:cubicBezTo>
                  <a:pt x="4732607" y="722323"/>
                  <a:pt x="4503572" y="719045"/>
                  <a:pt x="4242963" y="715089"/>
                </a:cubicBezTo>
                <a:cubicBezTo>
                  <a:pt x="3982354" y="711133"/>
                  <a:pt x="3833275" y="686054"/>
                  <a:pt x="3445699" y="715089"/>
                </a:cubicBezTo>
                <a:cubicBezTo>
                  <a:pt x="3058123" y="744124"/>
                  <a:pt x="3045337" y="720425"/>
                  <a:pt x="2813386" y="715089"/>
                </a:cubicBezTo>
                <a:cubicBezTo>
                  <a:pt x="2581435" y="709753"/>
                  <a:pt x="2424461" y="684645"/>
                  <a:pt x="2071106" y="715089"/>
                </a:cubicBezTo>
                <a:cubicBezTo>
                  <a:pt x="1717751" y="745533"/>
                  <a:pt x="1742143" y="703661"/>
                  <a:pt x="1548761" y="715089"/>
                </a:cubicBezTo>
                <a:cubicBezTo>
                  <a:pt x="1355380" y="726517"/>
                  <a:pt x="1044951" y="698051"/>
                  <a:pt x="751497" y="715089"/>
                </a:cubicBezTo>
                <a:cubicBezTo>
                  <a:pt x="458043" y="732127"/>
                  <a:pt x="378768" y="686479"/>
                  <a:pt x="119184" y="715089"/>
                </a:cubicBezTo>
                <a:cubicBezTo>
                  <a:pt x="52130" y="726427"/>
                  <a:pt x="7654" y="655760"/>
                  <a:pt x="0" y="595905"/>
                </a:cubicBezTo>
                <a:cubicBezTo>
                  <a:pt x="-4734" y="408337"/>
                  <a:pt x="-16086" y="336903"/>
                  <a:pt x="0" y="119184"/>
                </a:cubicBezTo>
                <a:close/>
              </a:path>
            </a:pathLst>
          </a:custGeom>
          <a:solidFill>
            <a:srgbClr val="8CC640"/>
          </a:solidFill>
          <a:ln>
            <a:noFill/>
            <a:extLst>
              <a:ext uri="{C807C97D-BFC1-408E-A445-0C87EB9F89A2}">
                <ask:lineSketchStyleProps xmlns:ask="http://schemas.microsoft.com/office/drawing/2018/sketchyshapes" sd="461915284">
                  <a:prstGeom prst="roundRect">
                    <a:avLst/>
                  </a:prstGeom>
                  <ask:type>
                    <ask:lineSketchFreehand/>
                  </ask:type>
                </ask:lineSketchStyleProps>
              </a:ext>
            </a:extLst>
          </a:ln>
        </p:spPr>
        <p:txBody>
          <a:bodyPr wrap="square" rtlCol="0">
            <a:spAutoFit/>
          </a:bodyPr>
          <a:lstStyle/>
          <a:p>
            <a:pPr algn="ctr"/>
            <a:r>
              <a:rPr lang="en-GB" dirty="0"/>
              <a:t>Foods traditionally consumed outside certain regions or newly developed or technologically produced proteins </a:t>
            </a:r>
            <a:endParaRPr lang="it-IT" dirty="0"/>
          </a:p>
        </p:txBody>
      </p:sp>
      <p:pic>
        <p:nvPicPr>
          <p:cNvPr id="3" name="Graphic 5">
            <a:extLst>
              <a:ext uri="{FF2B5EF4-FFF2-40B4-BE49-F238E27FC236}">
                <a16:creationId xmlns:a16="http://schemas.microsoft.com/office/drawing/2014/main" id="{3EF05FA7-E504-2FC9-E3E1-82CDB79CDB2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029541" y="1008407"/>
            <a:ext cx="4132917" cy="4764505"/>
          </a:xfrm>
          <a:prstGeom prst="rect">
            <a:avLst/>
          </a:prstGeom>
        </p:spPr>
      </p:pic>
    </p:spTree>
    <p:extLst>
      <p:ext uri="{BB962C8B-B14F-4D97-AF65-F5344CB8AC3E}">
        <p14:creationId xmlns:p14="http://schemas.microsoft.com/office/powerpoint/2010/main" val="773769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4DB3FC-F987-C037-0F9D-56BCEC6C8D6E}"/>
            </a:ext>
          </a:extLst>
        </p:cNvPr>
        <p:cNvGrpSpPr/>
        <p:nvPr/>
      </p:nvGrpSpPr>
      <p:grpSpPr>
        <a:xfrm>
          <a:off x="0" y="0"/>
          <a:ext cx="0" cy="0"/>
          <a:chOff x="0" y="0"/>
          <a:chExt cx="0" cy="0"/>
        </a:xfrm>
      </p:grpSpPr>
      <p:pic>
        <p:nvPicPr>
          <p:cNvPr id="8" name="Immagine 7" descr="Immagine che contiene testo, edificio, casa, cielo&#10;&#10;Il contenuto generato dall'IA potrebbe non essere corretto.">
            <a:extLst>
              <a:ext uri="{FF2B5EF4-FFF2-40B4-BE49-F238E27FC236}">
                <a16:creationId xmlns:a16="http://schemas.microsoft.com/office/drawing/2014/main" id="{6EA5DC08-BAAA-14B6-8BB6-01DD745AC8EA}"/>
              </a:ext>
            </a:extLst>
          </p:cNvPr>
          <p:cNvPicPr>
            <a:picLocks noChangeAspect="1"/>
          </p:cNvPicPr>
          <p:nvPr/>
        </p:nvPicPr>
        <p:blipFill>
          <a:blip r:embed="rId3">
            <a:extLst>
              <a:ext uri="{28A0092B-C50C-407E-A947-70E740481C1C}">
                <a14:useLocalDpi xmlns:a14="http://schemas.microsoft.com/office/drawing/2010/main" val="0"/>
              </a:ext>
            </a:extLst>
          </a:blip>
          <a:srcRect l="1815" t="4613" r="23777" b="74293"/>
          <a:stretch>
            <a:fillRect/>
          </a:stretch>
        </p:blipFill>
        <p:spPr>
          <a:xfrm>
            <a:off x="83284" y="71145"/>
            <a:ext cx="2534425" cy="376006"/>
          </a:xfrm>
          <a:prstGeom prst="rect">
            <a:avLst/>
          </a:prstGeom>
        </p:spPr>
      </p:pic>
      <p:pic>
        <p:nvPicPr>
          <p:cNvPr id="4" name="Immagine 3" descr="Immagine che contiene testo, Elementi grafici, grafica, Carattere&#10;&#10;Descrizione generata automaticamente">
            <a:extLst>
              <a:ext uri="{FF2B5EF4-FFF2-40B4-BE49-F238E27FC236}">
                <a16:creationId xmlns:a16="http://schemas.microsoft.com/office/drawing/2014/main" id="{FE949E71-B6F4-9473-F914-6F0E18C9B0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703" y="741108"/>
            <a:ext cx="3354226" cy="863757"/>
          </a:xfrm>
          <a:prstGeom prst="rect">
            <a:avLst/>
          </a:prstGeom>
        </p:spPr>
      </p:pic>
      <p:pic>
        <p:nvPicPr>
          <p:cNvPr id="11" name="Immagine 10" descr="Immagine che contiene testo, Carattere, logo, Elementi grafici&#10;&#10;Descrizione generata automaticamente">
            <a:extLst>
              <a:ext uri="{FF2B5EF4-FFF2-40B4-BE49-F238E27FC236}">
                <a16:creationId xmlns:a16="http://schemas.microsoft.com/office/drawing/2014/main" id="{A82821AC-7A18-DD83-B3CE-5192F8B000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1627" y="745622"/>
            <a:ext cx="2488017" cy="829339"/>
          </a:xfrm>
          <a:prstGeom prst="rect">
            <a:avLst/>
          </a:prstGeom>
        </p:spPr>
      </p:pic>
      <p:pic>
        <p:nvPicPr>
          <p:cNvPr id="12" name="Immagine 11" descr="Immagine che contiene mappa, testo, atlante&#10;&#10;Descrizione generata automaticamente">
            <a:extLst>
              <a:ext uri="{FF2B5EF4-FFF2-40B4-BE49-F238E27FC236}">
                <a16:creationId xmlns:a16="http://schemas.microsoft.com/office/drawing/2014/main" id="{422B50E9-2130-B223-2910-5B08704A26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66159" y="1628362"/>
            <a:ext cx="1247358" cy="783649"/>
          </a:xfrm>
          <a:prstGeom prst="rect">
            <a:avLst/>
          </a:prstGeom>
          <a:ln>
            <a:noFill/>
          </a:ln>
          <a:effectLst>
            <a:outerShdw blurRad="50800" dist="38100" dir="2700000" algn="tl" rotWithShape="0">
              <a:prstClr val="black">
                <a:alpha val="40000"/>
              </a:prstClr>
            </a:outerShdw>
          </a:effectLst>
        </p:spPr>
      </p:pic>
      <p:sp>
        <p:nvSpPr>
          <p:cNvPr id="18" name="CasellaDiTesto 17">
            <a:extLst>
              <a:ext uri="{FF2B5EF4-FFF2-40B4-BE49-F238E27FC236}">
                <a16:creationId xmlns:a16="http://schemas.microsoft.com/office/drawing/2014/main" id="{55FC557D-7491-C9BB-3444-5D7B4214357B}"/>
              </a:ext>
            </a:extLst>
          </p:cNvPr>
          <p:cNvSpPr txBox="1"/>
          <p:nvPr/>
        </p:nvSpPr>
        <p:spPr>
          <a:xfrm>
            <a:off x="796027" y="1865279"/>
            <a:ext cx="6804626"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1" u="none" strike="noStrike" kern="1200" cap="none" spc="0" normalizeH="0" baseline="0" noProof="0" dirty="0">
                <a:ln>
                  <a:noFill/>
                </a:ln>
                <a:solidFill>
                  <a:srgbClr val="000000"/>
                </a:solidFill>
                <a:effectLst/>
                <a:uLnTx/>
                <a:uFillTx/>
                <a:ea typeface="+mn-ea"/>
                <a:cs typeface="+mn-cs"/>
              </a:rPr>
              <a:t>“Exploration and Implementation of Products with Alternative Proteins in Mediterranean Region</a:t>
            </a:r>
            <a:r>
              <a:rPr kumimoji="0" lang="en-US" b="0" i="0" u="none" strike="noStrike" kern="1200" cap="none" spc="0" normalizeH="0" baseline="0" noProof="0" dirty="0">
                <a:ln>
                  <a:noFill/>
                </a:ln>
                <a:solidFill>
                  <a:srgbClr val="000000"/>
                </a:solidFill>
                <a:effectLst/>
                <a:uLnTx/>
                <a:uFillTx/>
                <a:ea typeface="+mn-ea"/>
                <a:cs typeface="+mn-cs"/>
              </a:rPr>
              <a:t>” </a:t>
            </a:r>
          </a:p>
        </p:txBody>
      </p:sp>
      <p:grpSp>
        <p:nvGrpSpPr>
          <p:cNvPr id="19" name="Gruppo 18">
            <a:extLst>
              <a:ext uri="{FF2B5EF4-FFF2-40B4-BE49-F238E27FC236}">
                <a16:creationId xmlns:a16="http://schemas.microsoft.com/office/drawing/2014/main" id="{B680DC86-7BF0-72B6-5D1B-9F4AF7A1D6E7}"/>
              </a:ext>
            </a:extLst>
          </p:cNvPr>
          <p:cNvGrpSpPr/>
          <p:nvPr/>
        </p:nvGrpSpPr>
        <p:grpSpPr>
          <a:xfrm>
            <a:off x="8411174" y="682528"/>
            <a:ext cx="3549140" cy="866528"/>
            <a:chOff x="8389088" y="435934"/>
            <a:chExt cx="3549140" cy="744063"/>
          </a:xfrm>
        </p:grpSpPr>
        <p:sp>
          <p:nvSpPr>
            <p:cNvPr id="20" name="Ovale 19">
              <a:extLst>
                <a:ext uri="{FF2B5EF4-FFF2-40B4-BE49-F238E27FC236}">
                  <a16:creationId xmlns:a16="http://schemas.microsoft.com/office/drawing/2014/main" id="{96BF2D34-7C10-DB01-FBC8-7CAE08A3F20C}"/>
                </a:ext>
              </a:extLst>
            </p:cNvPr>
            <p:cNvSpPr/>
            <p:nvPr/>
          </p:nvSpPr>
          <p:spPr>
            <a:xfrm>
              <a:off x="8389088" y="435934"/>
              <a:ext cx="3517182" cy="744063"/>
            </a:xfrm>
            <a:prstGeom prst="ellipse">
              <a:avLst/>
            </a:prstGeom>
            <a:solidFill>
              <a:schemeClr val="bg2"/>
            </a:solidFill>
            <a:ln>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CasellaDiTesto 20">
              <a:extLst>
                <a:ext uri="{FF2B5EF4-FFF2-40B4-BE49-F238E27FC236}">
                  <a16:creationId xmlns:a16="http://schemas.microsoft.com/office/drawing/2014/main" id="{CDDEE68D-5C6F-BC0A-849D-BF1AF661C267}"/>
                </a:ext>
              </a:extLst>
            </p:cNvPr>
            <p:cNvSpPr txBox="1"/>
            <p:nvPr/>
          </p:nvSpPr>
          <p:spPr>
            <a:xfrm>
              <a:off x="8585387" y="584972"/>
              <a:ext cx="3352841" cy="5549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ea typeface="+mn-ea"/>
                  <a:cs typeface="+mn-cs"/>
                </a:rPr>
                <a:t>17 Partners           10 Countries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ea typeface="+mn-ea"/>
                  <a:cs typeface="+mn-cs"/>
                </a:rPr>
                <a:t>8 Work packages </a:t>
              </a:r>
              <a:endParaRPr kumimoji="0" lang="en-GB" sz="1800" b="0" i="0" u="none" strike="noStrike" kern="1200" cap="none" spc="0" normalizeH="0" baseline="0" noProof="0" dirty="0">
                <a:ln>
                  <a:noFill/>
                </a:ln>
                <a:solidFill>
                  <a:prstClr val="black"/>
                </a:solidFill>
                <a:effectLst/>
                <a:uLnTx/>
                <a:uFillTx/>
                <a:ea typeface="+mn-ea"/>
                <a:cs typeface="+mn-cs"/>
              </a:endParaRPr>
            </a:p>
          </p:txBody>
        </p:sp>
      </p:grpSp>
      <p:grpSp>
        <p:nvGrpSpPr>
          <p:cNvPr id="23" name="Gruppo 22">
            <a:extLst>
              <a:ext uri="{FF2B5EF4-FFF2-40B4-BE49-F238E27FC236}">
                <a16:creationId xmlns:a16="http://schemas.microsoft.com/office/drawing/2014/main" id="{3ED863F3-DD81-46B5-BB7F-1F2D5C7F1CF6}"/>
              </a:ext>
            </a:extLst>
          </p:cNvPr>
          <p:cNvGrpSpPr/>
          <p:nvPr/>
        </p:nvGrpSpPr>
        <p:grpSpPr>
          <a:xfrm>
            <a:off x="804662" y="3058298"/>
            <a:ext cx="6374092" cy="2595273"/>
            <a:chOff x="417174" y="3798203"/>
            <a:chExt cx="7051950" cy="2639430"/>
          </a:xfrm>
        </p:grpSpPr>
        <p:grpSp>
          <p:nvGrpSpPr>
            <p:cNvPr id="24" name="Gruppo 23">
              <a:extLst>
                <a:ext uri="{FF2B5EF4-FFF2-40B4-BE49-F238E27FC236}">
                  <a16:creationId xmlns:a16="http://schemas.microsoft.com/office/drawing/2014/main" id="{8D9A36B1-635F-CDA6-D3CF-FA98471DF9F4}"/>
                </a:ext>
              </a:extLst>
            </p:cNvPr>
            <p:cNvGrpSpPr/>
            <p:nvPr/>
          </p:nvGrpSpPr>
          <p:grpSpPr>
            <a:xfrm>
              <a:off x="417174" y="3798203"/>
              <a:ext cx="7051950" cy="2639430"/>
              <a:chOff x="417174" y="3798203"/>
              <a:chExt cx="7051950" cy="2639430"/>
            </a:xfrm>
          </p:grpSpPr>
          <p:sp>
            <p:nvSpPr>
              <p:cNvPr id="26" name="Ovale 25">
                <a:extLst>
                  <a:ext uri="{FF2B5EF4-FFF2-40B4-BE49-F238E27FC236}">
                    <a16:creationId xmlns:a16="http://schemas.microsoft.com/office/drawing/2014/main" id="{C0401C30-62C5-7D29-CC6D-15C33653CF75}"/>
                  </a:ext>
                </a:extLst>
              </p:cNvPr>
              <p:cNvSpPr/>
              <p:nvPr/>
            </p:nvSpPr>
            <p:spPr>
              <a:xfrm>
                <a:off x="417174" y="3798203"/>
                <a:ext cx="5586626" cy="2639430"/>
              </a:xfrm>
              <a:custGeom>
                <a:avLst/>
                <a:gdLst>
                  <a:gd name="connsiteX0" fmla="*/ 0 w 5586626"/>
                  <a:gd name="connsiteY0" fmla="*/ 1319715 h 2639430"/>
                  <a:gd name="connsiteX1" fmla="*/ 2793313 w 5586626"/>
                  <a:gd name="connsiteY1" fmla="*/ 0 h 2639430"/>
                  <a:gd name="connsiteX2" fmla="*/ 5586626 w 5586626"/>
                  <a:gd name="connsiteY2" fmla="*/ 1319715 h 2639430"/>
                  <a:gd name="connsiteX3" fmla="*/ 2793313 w 5586626"/>
                  <a:gd name="connsiteY3" fmla="*/ 2639430 h 2639430"/>
                  <a:gd name="connsiteX4" fmla="*/ 0 w 5586626"/>
                  <a:gd name="connsiteY4" fmla="*/ 1319715 h 2639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6626" h="2639430" fill="none" extrusionOk="0">
                    <a:moveTo>
                      <a:pt x="0" y="1319715"/>
                    </a:moveTo>
                    <a:cubicBezTo>
                      <a:pt x="166728" y="569500"/>
                      <a:pt x="1500613" y="137026"/>
                      <a:pt x="2793313" y="0"/>
                    </a:cubicBezTo>
                    <a:cubicBezTo>
                      <a:pt x="4310305" y="-7091"/>
                      <a:pt x="5707894" y="618236"/>
                      <a:pt x="5586626" y="1319715"/>
                    </a:cubicBezTo>
                    <a:cubicBezTo>
                      <a:pt x="5666204" y="2040615"/>
                      <a:pt x="4301834" y="2675705"/>
                      <a:pt x="2793313" y="2639430"/>
                    </a:cubicBezTo>
                    <a:cubicBezTo>
                      <a:pt x="1259488" y="2666721"/>
                      <a:pt x="15825" y="2209971"/>
                      <a:pt x="0" y="1319715"/>
                    </a:cubicBezTo>
                    <a:close/>
                  </a:path>
                  <a:path w="5586626" h="2639430" stroke="0" extrusionOk="0">
                    <a:moveTo>
                      <a:pt x="0" y="1319715"/>
                    </a:moveTo>
                    <a:cubicBezTo>
                      <a:pt x="210026" y="402863"/>
                      <a:pt x="1140793" y="95561"/>
                      <a:pt x="2793313" y="0"/>
                    </a:cubicBezTo>
                    <a:cubicBezTo>
                      <a:pt x="4315946" y="-98721"/>
                      <a:pt x="5531182" y="659875"/>
                      <a:pt x="5586626" y="1319715"/>
                    </a:cubicBezTo>
                    <a:cubicBezTo>
                      <a:pt x="5633644" y="2157766"/>
                      <a:pt x="4344149" y="2382664"/>
                      <a:pt x="2793313" y="2639430"/>
                    </a:cubicBezTo>
                    <a:cubicBezTo>
                      <a:pt x="1236340" y="2754404"/>
                      <a:pt x="-161060" y="2005993"/>
                      <a:pt x="0" y="1319715"/>
                    </a:cubicBezTo>
                    <a:close/>
                  </a:path>
                </a:pathLst>
              </a:custGeom>
              <a:solidFill>
                <a:schemeClr val="bg1"/>
              </a:solidFill>
              <a:ln w="12700">
                <a:noFill/>
                <a:extLst>
                  <a:ext uri="{C807C97D-BFC1-408E-A445-0C87EB9F89A2}">
                    <ask:lineSketchStyleProps xmlns:ask="http://schemas.microsoft.com/office/drawing/2018/sketchyshapes" sd="2091018771">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7" name="CasellaDiTesto 26">
                <a:extLst>
                  <a:ext uri="{FF2B5EF4-FFF2-40B4-BE49-F238E27FC236}">
                    <a16:creationId xmlns:a16="http://schemas.microsoft.com/office/drawing/2014/main" id="{FC5CBB15-5B30-D224-545D-6619C0665527}"/>
                  </a:ext>
                </a:extLst>
              </p:cNvPr>
              <p:cNvSpPr txBox="1"/>
              <p:nvPr/>
            </p:nvSpPr>
            <p:spPr>
              <a:xfrm>
                <a:off x="1604368" y="5513652"/>
                <a:ext cx="2975932" cy="403422"/>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ptos Display" panose="02110004020202020204"/>
                    <a:ea typeface="+mn-ea"/>
                    <a:cs typeface="+mn-cs"/>
                  </a:rPr>
                  <a:t>Protein profile</a:t>
                </a:r>
              </a:p>
            </p:txBody>
          </p:sp>
          <p:sp>
            <p:nvSpPr>
              <p:cNvPr id="28" name="CasellaDiTesto 27">
                <a:extLst>
                  <a:ext uri="{FF2B5EF4-FFF2-40B4-BE49-F238E27FC236}">
                    <a16:creationId xmlns:a16="http://schemas.microsoft.com/office/drawing/2014/main" id="{2C3107C7-05B9-F95E-C027-E498E57879B9}"/>
                  </a:ext>
                </a:extLst>
              </p:cNvPr>
              <p:cNvSpPr txBox="1"/>
              <p:nvPr/>
            </p:nvSpPr>
            <p:spPr>
              <a:xfrm>
                <a:off x="1416595" y="4787546"/>
                <a:ext cx="6052529" cy="646331"/>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ptos Display" panose="02110004020202020204"/>
                    <a:ea typeface="+mn-ea"/>
                    <a:cs typeface="+mn-cs"/>
                  </a:rPr>
                  <a:t>Protein quality</a:t>
                </a:r>
                <a:br>
                  <a:rPr kumimoji="0" lang="en-US" sz="1800" b="1" i="0" u="none" strike="noStrike" kern="1200" cap="none" spc="0" normalizeH="0" baseline="0" noProof="0" dirty="0">
                    <a:ln>
                      <a:noFill/>
                    </a:ln>
                    <a:solidFill>
                      <a:srgbClr val="000000"/>
                    </a:solidFill>
                    <a:effectLst/>
                    <a:uLnTx/>
                    <a:uFillTx/>
                    <a:latin typeface="Aptos Display" panose="02110004020202020204"/>
                    <a:ea typeface="+mn-ea"/>
                    <a:cs typeface="+mn-cs"/>
                  </a:rPr>
                </a:br>
                <a:r>
                  <a:rPr kumimoji="0" lang="en-US" sz="1800" b="0" i="0" u="none" strike="noStrike" kern="1200" cap="none" spc="0" normalizeH="0" baseline="0" noProof="0" dirty="0">
                    <a:ln>
                      <a:noFill/>
                    </a:ln>
                    <a:solidFill>
                      <a:srgbClr val="000000"/>
                    </a:solidFill>
                    <a:effectLst/>
                    <a:uLnTx/>
                    <a:uFillTx/>
                    <a:latin typeface="Aptos Display" panose="02110004020202020204"/>
                    <a:ea typeface="+mn-ea"/>
                    <a:cs typeface="+mn-cs"/>
                  </a:rPr>
                  <a:t>(Amino acids)</a:t>
                </a:r>
              </a:p>
            </p:txBody>
          </p:sp>
          <p:sp>
            <p:nvSpPr>
              <p:cNvPr id="29" name="CasellaDiTesto 28">
                <a:extLst>
                  <a:ext uri="{FF2B5EF4-FFF2-40B4-BE49-F238E27FC236}">
                    <a16:creationId xmlns:a16="http://schemas.microsoft.com/office/drawing/2014/main" id="{C9CDD52C-0FCB-A7C6-F6EF-B07FE4FEA26E}"/>
                  </a:ext>
                </a:extLst>
              </p:cNvPr>
              <p:cNvSpPr txBox="1"/>
              <p:nvPr/>
            </p:nvSpPr>
            <p:spPr>
              <a:xfrm>
                <a:off x="682157" y="4814571"/>
                <a:ext cx="2755771" cy="319752"/>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ptos Display" panose="02110004020202020204"/>
                    <a:ea typeface="+mn-ea"/>
                    <a:cs typeface="+mn-cs"/>
                  </a:rPr>
                  <a:t>Protein content</a:t>
                </a:r>
              </a:p>
            </p:txBody>
          </p:sp>
        </p:grpSp>
        <p:sp>
          <p:nvSpPr>
            <p:cNvPr id="25" name="Segnaposto contenuto 2">
              <a:extLst>
                <a:ext uri="{FF2B5EF4-FFF2-40B4-BE49-F238E27FC236}">
                  <a16:creationId xmlns:a16="http://schemas.microsoft.com/office/drawing/2014/main" id="{553BE16B-E14D-51C2-887E-D1EA814EE603}"/>
                </a:ext>
              </a:extLst>
            </p:cNvPr>
            <p:cNvSpPr txBox="1">
              <a:spLocks/>
            </p:cNvSpPr>
            <p:nvPr/>
          </p:nvSpPr>
          <p:spPr>
            <a:xfrm>
              <a:off x="682157" y="3952191"/>
              <a:ext cx="5180391" cy="1074017"/>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w="6600">
                    <a:solidFill>
                      <a:srgbClr val="E97132"/>
                    </a:solidFill>
                    <a:prstDash val="solid"/>
                  </a:ln>
                  <a:solidFill>
                    <a:srgbClr val="FFFFFF"/>
                  </a:solidFill>
                  <a:effectLst>
                    <a:outerShdw dist="38100" dir="2700000" algn="tl" rotWithShape="0">
                      <a:srgbClr val="E97132"/>
                    </a:outerShdw>
                  </a:effectLst>
                  <a:uLnTx/>
                  <a:uFillTx/>
                  <a:latin typeface="Aptos Display" panose="02110004020202020204"/>
                  <a:ea typeface="+mn-ea"/>
                  <a:cs typeface="+mn-cs"/>
                </a:rPr>
                <a:t>PROTEIN </a:t>
              </a:r>
              <a:br>
                <a:rPr kumimoji="0" lang="en-US" sz="2400" b="1" i="0" u="none" strike="noStrike" kern="1200" cap="none" spc="0" normalizeH="0" baseline="0" noProof="0" dirty="0">
                  <a:ln w="6600">
                    <a:solidFill>
                      <a:srgbClr val="E97132"/>
                    </a:solidFill>
                    <a:prstDash val="solid"/>
                  </a:ln>
                  <a:solidFill>
                    <a:srgbClr val="FFFFFF"/>
                  </a:solidFill>
                  <a:effectLst>
                    <a:outerShdw dist="38100" dir="2700000" algn="tl" rotWithShape="0">
                      <a:srgbClr val="E97132"/>
                    </a:outerShdw>
                  </a:effectLst>
                  <a:uLnTx/>
                  <a:uFillTx/>
                  <a:latin typeface="Aptos Display" panose="02110004020202020204"/>
                  <a:ea typeface="+mn-ea"/>
                  <a:cs typeface="+mn-cs"/>
                </a:rPr>
              </a:br>
              <a:r>
                <a:rPr kumimoji="0" lang="en-US" sz="2400" b="1" i="0" u="none" strike="noStrike" kern="1200" cap="none" spc="0" normalizeH="0" baseline="0" noProof="0" dirty="0">
                  <a:ln w="6600">
                    <a:solidFill>
                      <a:srgbClr val="E97132"/>
                    </a:solidFill>
                    <a:prstDash val="solid"/>
                  </a:ln>
                  <a:solidFill>
                    <a:srgbClr val="FFFFFF"/>
                  </a:solidFill>
                  <a:effectLst>
                    <a:outerShdw dist="38100" dir="2700000" algn="tl" rotWithShape="0">
                      <a:srgbClr val="E97132"/>
                    </a:outerShdw>
                  </a:effectLst>
                  <a:uLnTx/>
                  <a:uFillTx/>
                  <a:latin typeface="Aptos Display" panose="02110004020202020204"/>
                  <a:ea typeface="+mn-ea"/>
                  <a:cs typeface="+mn-cs"/>
                </a:rPr>
                <a:t>CHARACTERIZATION </a:t>
              </a:r>
            </a:p>
          </p:txBody>
        </p:sp>
      </p:grpSp>
      <p:grpSp>
        <p:nvGrpSpPr>
          <p:cNvPr id="30" name="Gruppo 29">
            <a:extLst>
              <a:ext uri="{FF2B5EF4-FFF2-40B4-BE49-F238E27FC236}">
                <a16:creationId xmlns:a16="http://schemas.microsoft.com/office/drawing/2014/main" id="{05EFC873-0A99-7850-F9CD-CEEBF7F5D1A6}"/>
              </a:ext>
            </a:extLst>
          </p:cNvPr>
          <p:cNvGrpSpPr/>
          <p:nvPr/>
        </p:nvGrpSpPr>
        <p:grpSpPr>
          <a:xfrm>
            <a:off x="5905766" y="2856697"/>
            <a:ext cx="5420684" cy="2827915"/>
            <a:chOff x="6004300" y="3574540"/>
            <a:chExt cx="6108700" cy="3066219"/>
          </a:xfrm>
        </p:grpSpPr>
        <p:grpSp>
          <p:nvGrpSpPr>
            <p:cNvPr id="31" name="Gruppo 30">
              <a:extLst>
                <a:ext uri="{FF2B5EF4-FFF2-40B4-BE49-F238E27FC236}">
                  <a16:creationId xmlns:a16="http://schemas.microsoft.com/office/drawing/2014/main" id="{E5199E8D-9BD9-CFD3-F0DD-C54F62EA3F92}"/>
                </a:ext>
              </a:extLst>
            </p:cNvPr>
            <p:cNvGrpSpPr/>
            <p:nvPr/>
          </p:nvGrpSpPr>
          <p:grpSpPr>
            <a:xfrm>
              <a:off x="6004300" y="3574540"/>
              <a:ext cx="6108700" cy="3066219"/>
              <a:chOff x="6004300" y="3574540"/>
              <a:chExt cx="6108700" cy="3066219"/>
            </a:xfrm>
          </p:grpSpPr>
          <p:sp>
            <p:nvSpPr>
              <p:cNvPr id="33" name="Ovale 32">
                <a:extLst>
                  <a:ext uri="{FF2B5EF4-FFF2-40B4-BE49-F238E27FC236}">
                    <a16:creationId xmlns:a16="http://schemas.microsoft.com/office/drawing/2014/main" id="{54334F58-FB0C-D1CA-9C1B-9A2D855E562D}"/>
                  </a:ext>
                </a:extLst>
              </p:cNvPr>
              <p:cNvSpPr/>
              <p:nvPr/>
            </p:nvSpPr>
            <p:spPr>
              <a:xfrm>
                <a:off x="6077612" y="3574540"/>
                <a:ext cx="5454969" cy="3066219"/>
              </a:xfrm>
              <a:custGeom>
                <a:avLst/>
                <a:gdLst>
                  <a:gd name="connsiteX0" fmla="*/ 0 w 5454969"/>
                  <a:gd name="connsiteY0" fmla="*/ 1533110 h 3066219"/>
                  <a:gd name="connsiteX1" fmla="*/ 2727485 w 5454969"/>
                  <a:gd name="connsiteY1" fmla="*/ 0 h 3066219"/>
                  <a:gd name="connsiteX2" fmla="*/ 5454970 w 5454969"/>
                  <a:gd name="connsiteY2" fmla="*/ 1533110 h 3066219"/>
                  <a:gd name="connsiteX3" fmla="*/ 2727485 w 5454969"/>
                  <a:gd name="connsiteY3" fmla="*/ 3066220 h 3066219"/>
                  <a:gd name="connsiteX4" fmla="*/ 0 w 5454969"/>
                  <a:gd name="connsiteY4" fmla="*/ 1533110 h 3066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4969" h="3066219" fill="none" extrusionOk="0">
                    <a:moveTo>
                      <a:pt x="0" y="1533110"/>
                    </a:moveTo>
                    <a:cubicBezTo>
                      <a:pt x="66252" y="677911"/>
                      <a:pt x="1366490" y="79667"/>
                      <a:pt x="2727485" y="0"/>
                    </a:cubicBezTo>
                    <a:cubicBezTo>
                      <a:pt x="4144976" y="-24506"/>
                      <a:pt x="5533180" y="704055"/>
                      <a:pt x="5454970" y="1533110"/>
                    </a:cubicBezTo>
                    <a:cubicBezTo>
                      <a:pt x="5625498" y="2362770"/>
                      <a:pt x="4149002" y="3156243"/>
                      <a:pt x="2727485" y="3066220"/>
                    </a:cubicBezTo>
                    <a:cubicBezTo>
                      <a:pt x="1241393" y="3128482"/>
                      <a:pt x="8418" y="2465678"/>
                      <a:pt x="0" y="1533110"/>
                    </a:cubicBezTo>
                    <a:close/>
                  </a:path>
                  <a:path w="5454969" h="3066219" stroke="0" extrusionOk="0">
                    <a:moveTo>
                      <a:pt x="0" y="1533110"/>
                    </a:moveTo>
                    <a:cubicBezTo>
                      <a:pt x="26744" y="662458"/>
                      <a:pt x="1080603" y="122292"/>
                      <a:pt x="2727485" y="0"/>
                    </a:cubicBezTo>
                    <a:cubicBezTo>
                      <a:pt x="4198811" y="-172258"/>
                      <a:pt x="5384895" y="773627"/>
                      <a:pt x="5454970" y="1533110"/>
                    </a:cubicBezTo>
                    <a:cubicBezTo>
                      <a:pt x="5567108" y="2640248"/>
                      <a:pt x="4239183" y="2897305"/>
                      <a:pt x="2727485" y="3066220"/>
                    </a:cubicBezTo>
                    <a:cubicBezTo>
                      <a:pt x="1211256" y="3145839"/>
                      <a:pt x="-122532" y="2347429"/>
                      <a:pt x="0" y="1533110"/>
                    </a:cubicBezTo>
                    <a:close/>
                  </a:path>
                </a:pathLst>
              </a:custGeom>
              <a:solidFill>
                <a:schemeClr val="bg1"/>
              </a:solidFill>
              <a:ln w="12700">
                <a:noFill/>
                <a:extLst>
                  <a:ext uri="{C807C97D-BFC1-408E-A445-0C87EB9F89A2}">
                    <ask:lineSketchStyleProps xmlns:ask="http://schemas.microsoft.com/office/drawing/2018/sketchyshapes" sd="2091018771">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4" name="CasellaDiTesto 33">
                <a:extLst>
                  <a:ext uri="{FF2B5EF4-FFF2-40B4-BE49-F238E27FC236}">
                    <a16:creationId xmlns:a16="http://schemas.microsoft.com/office/drawing/2014/main" id="{29E32C2C-7B70-3D6F-8F40-B9819DC5F2FA}"/>
                  </a:ext>
                </a:extLst>
              </p:cNvPr>
              <p:cNvSpPr txBox="1"/>
              <p:nvPr/>
            </p:nvSpPr>
            <p:spPr>
              <a:xfrm>
                <a:off x="6004300" y="3868494"/>
                <a:ext cx="6108700" cy="830997"/>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6600">
                      <a:solidFill>
                        <a:srgbClr val="E97132"/>
                      </a:solidFill>
                      <a:prstDash val="solid"/>
                    </a:ln>
                    <a:solidFill>
                      <a:srgbClr val="FFFFFF"/>
                    </a:solidFill>
                    <a:effectLst>
                      <a:outerShdw dist="38100" dir="2700000" algn="tl" rotWithShape="0">
                        <a:srgbClr val="E97132"/>
                      </a:outerShdw>
                    </a:effectLst>
                    <a:uLnTx/>
                    <a:uFillTx/>
                    <a:latin typeface="Aptos Display" panose="02110004020202020204"/>
                    <a:ea typeface="+mn-ea"/>
                    <a:cs typeface="+mn-cs"/>
                  </a:rPr>
                  <a:t>ALLERGENICITY POTENTIAL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6600">
                      <a:solidFill>
                        <a:srgbClr val="E97132"/>
                      </a:solidFill>
                      <a:prstDash val="solid"/>
                    </a:ln>
                    <a:solidFill>
                      <a:srgbClr val="FFFFFF"/>
                    </a:solidFill>
                    <a:effectLst>
                      <a:outerShdw dist="38100" dir="2700000" algn="tl" rotWithShape="0">
                        <a:srgbClr val="E97132"/>
                      </a:outerShdw>
                    </a:effectLst>
                    <a:uLnTx/>
                    <a:uFillTx/>
                    <a:latin typeface="Aptos Display" panose="02110004020202020204"/>
                    <a:ea typeface="+mn-ea"/>
                    <a:cs typeface="+mn-cs"/>
                  </a:rPr>
                  <a:t>ASSESSMENT</a:t>
                </a:r>
              </a:p>
            </p:txBody>
          </p:sp>
        </p:grpSp>
        <p:sp>
          <p:nvSpPr>
            <p:cNvPr id="32" name="CasellaDiTesto 31">
              <a:extLst>
                <a:ext uri="{FF2B5EF4-FFF2-40B4-BE49-F238E27FC236}">
                  <a16:creationId xmlns:a16="http://schemas.microsoft.com/office/drawing/2014/main" id="{47D83759-D80E-FA00-5607-45B3993AC93E}"/>
                </a:ext>
              </a:extLst>
            </p:cNvPr>
            <p:cNvSpPr txBox="1"/>
            <p:nvPr/>
          </p:nvSpPr>
          <p:spPr>
            <a:xfrm>
              <a:off x="6899719" y="4813283"/>
              <a:ext cx="4023595" cy="1301479"/>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ptos Display" panose="02110004020202020204"/>
                  <a:ea typeface="+mn-ea"/>
                  <a:cs typeface="+mn-cs"/>
                </a:rPr>
                <a:t>Assessing the risk of adverse reactions in sensitised humans by considering both </a:t>
              </a:r>
              <a:r>
                <a:rPr kumimoji="0" lang="en-US" sz="1800" b="1" i="0" u="sng" strike="noStrike" kern="1200" cap="none" spc="0" normalizeH="0" baseline="0" noProof="0" dirty="0">
                  <a:ln>
                    <a:noFill/>
                  </a:ln>
                  <a:solidFill>
                    <a:srgbClr val="000000"/>
                  </a:solidFill>
                  <a:effectLst/>
                  <a:uLnTx/>
                  <a:uFillTx/>
                  <a:latin typeface="Aptos Display" panose="02110004020202020204"/>
                  <a:ea typeface="+mn-ea"/>
                  <a:cs typeface="+mn-cs"/>
                </a:rPr>
                <a:t>known allergens </a:t>
              </a:r>
              <a:r>
                <a:rPr kumimoji="0" lang="en-US" sz="1800" b="1" i="0" u="none" strike="noStrike" kern="1200" cap="none" spc="0" normalizeH="0" baseline="0" noProof="0" dirty="0">
                  <a:ln>
                    <a:noFill/>
                  </a:ln>
                  <a:solidFill>
                    <a:srgbClr val="000000"/>
                  </a:solidFill>
                  <a:effectLst/>
                  <a:uLnTx/>
                  <a:uFillTx/>
                  <a:latin typeface="Aptos Display" panose="02110004020202020204"/>
                  <a:ea typeface="+mn-ea"/>
                  <a:cs typeface="+mn-cs"/>
                </a:rPr>
                <a:t>and </a:t>
              </a:r>
              <a:r>
                <a:rPr lang="en-US" b="1" u="sng" dirty="0">
                  <a:solidFill>
                    <a:srgbClr val="000000"/>
                  </a:solidFill>
                  <a:latin typeface="Aptos Display" panose="02110004020202020204"/>
                </a:rPr>
                <a:t>novel alternative proteins</a:t>
              </a:r>
              <a:endParaRPr kumimoji="0" lang="en-US" sz="1800" b="0" i="0" u="none" strike="noStrike" kern="1200" cap="none" spc="0" normalizeH="0" baseline="0" noProof="0" dirty="0">
                <a:ln>
                  <a:noFill/>
                </a:ln>
                <a:solidFill>
                  <a:srgbClr val="000000"/>
                </a:solidFill>
                <a:effectLst/>
                <a:uLnTx/>
                <a:uFillTx/>
                <a:latin typeface="Aptos Display" panose="02110004020202020204"/>
                <a:ea typeface="+mn-ea"/>
                <a:cs typeface="+mn-cs"/>
              </a:endParaRPr>
            </a:p>
          </p:txBody>
        </p:sp>
      </p:grpSp>
      <p:cxnSp>
        <p:nvCxnSpPr>
          <p:cNvPr id="36" name="Connettore diritto 35">
            <a:extLst>
              <a:ext uri="{FF2B5EF4-FFF2-40B4-BE49-F238E27FC236}">
                <a16:creationId xmlns:a16="http://schemas.microsoft.com/office/drawing/2014/main" id="{BBEE1C7A-458A-2018-07D6-233E7AFD5F51}"/>
              </a:ext>
            </a:extLst>
          </p:cNvPr>
          <p:cNvCxnSpPr/>
          <p:nvPr/>
        </p:nvCxnSpPr>
        <p:spPr>
          <a:xfrm>
            <a:off x="-1" y="520571"/>
            <a:ext cx="12192000" cy="0"/>
          </a:xfrm>
          <a:prstGeom prst="line">
            <a:avLst/>
          </a:prstGeom>
          <a:ln w="57150">
            <a:solidFill>
              <a:srgbClr val="008DA4"/>
            </a:solidFill>
          </a:ln>
        </p:spPr>
        <p:style>
          <a:lnRef idx="2">
            <a:schemeClr val="accent1"/>
          </a:lnRef>
          <a:fillRef idx="0">
            <a:schemeClr val="accent1"/>
          </a:fillRef>
          <a:effectRef idx="1">
            <a:schemeClr val="accent1"/>
          </a:effectRef>
          <a:fontRef idx="minor">
            <a:schemeClr val="tx1"/>
          </a:fontRef>
        </p:style>
      </p:cxnSp>
      <p:pic>
        <p:nvPicPr>
          <p:cNvPr id="44" name="Graphic 16">
            <a:extLst>
              <a:ext uri="{FF2B5EF4-FFF2-40B4-BE49-F238E27FC236}">
                <a16:creationId xmlns:a16="http://schemas.microsoft.com/office/drawing/2014/main" id="{5996F4A0-CEB1-AF5E-1615-844B051D688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5946897"/>
            <a:ext cx="12192000" cy="898014"/>
          </a:xfrm>
          <a:prstGeom prst="rect">
            <a:avLst/>
          </a:prstGeom>
        </p:spPr>
      </p:pic>
      <p:pic>
        <p:nvPicPr>
          <p:cNvPr id="46" name="Picture 12" descr="Logo&#10;&#10;Description automatically generated">
            <a:extLst>
              <a:ext uri="{FF2B5EF4-FFF2-40B4-BE49-F238E27FC236}">
                <a16:creationId xmlns:a16="http://schemas.microsoft.com/office/drawing/2014/main" id="{F3AA0FD1-56F5-F8E4-F7B8-AD4E63E1000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221989" y="6218438"/>
            <a:ext cx="1887294" cy="486003"/>
          </a:xfrm>
          <a:prstGeom prst="rect">
            <a:avLst/>
          </a:prstGeom>
        </p:spPr>
      </p:pic>
      <p:pic>
        <p:nvPicPr>
          <p:cNvPr id="47" name="Picture 13" descr="Logo&#10;&#10;Description automatically generated">
            <a:extLst>
              <a:ext uri="{FF2B5EF4-FFF2-40B4-BE49-F238E27FC236}">
                <a16:creationId xmlns:a16="http://schemas.microsoft.com/office/drawing/2014/main" id="{970FA1FA-6609-C2F1-387C-7621EDEFD62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07816" y="6232783"/>
            <a:ext cx="1472737" cy="486003"/>
          </a:xfrm>
          <a:prstGeom prst="rect">
            <a:avLst/>
          </a:prstGeom>
        </p:spPr>
      </p:pic>
      <p:pic>
        <p:nvPicPr>
          <p:cNvPr id="55" name="Graphic 14">
            <a:extLst>
              <a:ext uri="{FF2B5EF4-FFF2-40B4-BE49-F238E27FC236}">
                <a16:creationId xmlns:a16="http://schemas.microsoft.com/office/drawing/2014/main" id="{C5482408-A412-7E37-3DCF-9608679E8C8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00511" y="6186653"/>
            <a:ext cx="892646" cy="607292"/>
          </a:xfrm>
          <a:prstGeom prst="rect">
            <a:avLst/>
          </a:prstGeom>
        </p:spPr>
      </p:pic>
      <p:sp>
        <p:nvSpPr>
          <p:cNvPr id="56" name="TextBox 15">
            <a:extLst>
              <a:ext uri="{FF2B5EF4-FFF2-40B4-BE49-F238E27FC236}">
                <a16:creationId xmlns:a16="http://schemas.microsoft.com/office/drawing/2014/main" id="{B1372226-E025-2CE8-4A61-CCA63AAE1A16}"/>
              </a:ext>
            </a:extLst>
          </p:cNvPr>
          <p:cNvSpPr txBox="1"/>
          <p:nvPr/>
        </p:nvSpPr>
        <p:spPr>
          <a:xfrm>
            <a:off x="1277659" y="6197976"/>
            <a:ext cx="188729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PRIMA programme is supported under Horizon 2020, the European Union’s Framework Programme for Research and Innovation</a:t>
            </a:r>
            <a:r>
              <a:rPr kumimoji="0" lang="it-IT"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7" name="Picture 2" descr="logo-unipr-square - Cipack">
            <a:extLst>
              <a:ext uri="{FF2B5EF4-FFF2-40B4-BE49-F238E27FC236}">
                <a16:creationId xmlns:a16="http://schemas.microsoft.com/office/drawing/2014/main" id="{16F70CE7-0CC4-98AA-1BCA-E0DF4E1BCAB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641969" y="6002150"/>
            <a:ext cx="890030" cy="890030"/>
          </a:xfrm>
          <a:prstGeom prst="rect">
            <a:avLst/>
          </a:prstGeom>
          <a:noFill/>
          <a:extLst>
            <a:ext uri="{909E8E84-426E-40DD-AFC4-6F175D3DCCD1}">
              <a14:hiddenFill xmlns:a14="http://schemas.microsoft.com/office/drawing/2010/main">
                <a:solidFill>
                  <a:srgbClr val="FFFFFF"/>
                </a:solidFill>
              </a14:hiddenFill>
            </a:ext>
          </a:extLst>
        </p:spPr>
      </p:pic>
      <p:pic>
        <p:nvPicPr>
          <p:cNvPr id="58" name="Immagine 57" descr="Immagine che contiene testo, Carattere, pianta, design&#10;&#10;Descrizione generata automaticamente">
            <a:extLst>
              <a:ext uri="{FF2B5EF4-FFF2-40B4-BE49-F238E27FC236}">
                <a16:creationId xmlns:a16="http://schemas.microsoft.com/office/drawing/2014/main" id="{4DB3104B-1D07-3D36-347F-86BB044DEF01}"/>
              </a:ext>
            </a:extLst>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62458" y="6140598"/>
            <a:ext cx="890030" cy="642161"/>
          </a:xfrm>
          <a:prstGeom prst="rect">
            <a:avLst/>
          </a:prstGeom>
        </p:spPr>
      </p:pic>
      <p:sp>
        <p:nvSpPr>
          <p:cNvPr id="2" name="CasellaDiTesto 1">
            <a:extLst>
              <a:ext uri="{FF2B5EF4-FFF2-40B4-BE49-F238E27FC236}">
                <a16:creationId xmlns:a16="http://schemas.microsoft.com/office/drawing/2014/main" id="{D0C08831-6CC7-9328-7D42-8A6CA4C59828}"/>
              </a:ext>
            </a:extLst>
          </p:cNvPr>
          <p:cNvSpPr txBox="1"/>
          <p:nvPr/>
        </p:nvSpPr>
        <p:spPr>
          <a:xfrm>
            <a:off x="10853492" y="29028"/>
            <a:ext cx="1338508" cy="461665"/>
          </a:xfrm>
          <a:prstGeom prst="rect">
            <a:avLst/>
          </a:prstGeom>
          <a:noFill/>
        </p:spPr>
        <p:txBody>
          <a:bodyPr wrap="none" rtlCol="0">
            <a:spAutoFit/>
          </a:bodyPr>
          <a:lstStyle/>
          <a:p>
            <a:pPr algn="r"/>
            <a:r>
              <a:rPr lang="en-US" sz="1200" dirty="0">
                <a:latin typeface="Aptos" panose="020B0004020202020204" pitchFamily="34" charset="0"/>
                <a:ea typeface="Aptos" panose="020B0004020202020204" pitchFamily="34" charset="0"/>
                <a:cs typeface="Aptos" panose="020B0004020202020204" pitchFamily="34" charset="0"/>
              </a:rPr>
              <a:t>CIPCA 2025</a:t>
            </a:r>
          </a:p>
          <a:p>
            <a:pPr algn="r"/>
            <a:r>
              <a:rPr lang="en-US" sz="1200" dirty="0">
                <a:latin typeface="Aptos" panose="020B0004020202020204" pitchFamily="34" charset="0"/>
                <a:ea typeface="Aptos" panose="020B0004020202020204" pitchFamily="34" charset="0"/>
                <a:cs typeface="Aptos" panose="020B0004020202020204" pitchFamily="34" charset="0"/>
              </a:rPr>
              <a:t>16-18</a:t>
            </a:r>
            <a:r>
              <a:rPr lang="en-US" sz="1200" baseline="30000" dirty="0">
                <a:latin typeface="Aptos" panose="020B0004020202020204" pitchFamily="34" charset="0"/>
                <a:ea typeface="Aptos" panose="020B0004020202020204" pitchFamily="34" charset="0"/>
                <a:cs typeface="Aptos" panose="020B0004020202020204" pitchFamily="34" charset="0"/>
              </a:rPr>
              <a:t>th</a:t>
            </a:r>
            <a:r>
              <a:rPr lang="en-US" sz="1200" dirty="0">
                <a:effectLst/>
                <a:latin typeface="Aptos" panose="020B0004020202020204" pitchFamily="34" charset="0"/>
                <a:ea typeface="Aptos" panose="020B0004020202020204" pitchFamily="34" charset="0"/>
                <a:cs typeface="Aptos" panose="020B0004020202020204" pitchFamily="34" charset="0"/>
              </a:rPr>
              <a:t> June 2025</a:t>
            </a:r>
            <a:endParaRPr lang="it-IT" sz="1200" dirty="0">
              <a:effectLst/>
              <a:latin typeface="Aptos" panose="020B0004020202020204" pitchFamily="34" charset="0"/>
              <a:ea typeface="Aptos" panose="020B0004020202020204" pitchFamily="34" charset="0"/>
              <a:cs typeface="Aptos" panose="020B0004020202020204" pitchFamily="34" charset="0"/>
            </a:endParaRPr>
          </a:p>
        </p:txBody>
      </p:sp>
      <p:sp>
        <p:nvSpPr>
          <p:cNvPr id="6" name="CasellaDiTesto 5">
            <a:extLst>
              <a:ext uri="{FF2B5EF4-FFF2-40B4-BE49-F238E27FC236}">
                <a16:creationId xmlns:a16="http://schemas.microsoft.com/office/drawing/2014/main" id="{3455A26E-A1B1-6EDD-9B9B-0069FB8FF0EA}"/>
              </a:ext>
            </a:extLst>
          </p:cNvPr>
          <p:cNvSpPr txBox="1"/>
          <p:nvPr/>
        </p:nvSpPr>
        <p:spPr>
          <a:xfrm>
            <a:off x="3404380" y="28315"/>
            <a:ext cx="5522512" cy="461665"/>
          </a:xfrm>
          <a:prstGeom prst="rect">
            <a:avLst/>
          </a:prstGeom>
          <a:noFill/>
        </p:spPr>
        <p:txBody>
          <a:bodyPr wrap="square" rtlCol="0">
            <a:spAutoFit/>
          </a:bodyPr>
          <a:lstStyle/>
          <a:p>
            <a:pPr algn="ctr"/>
            <a:r>
              <a:rPr lang="it-IT" sz="2400" b="1" dirty="0"/>
              <a:t> AIM OF THE STUDY</a:t>
            </a:r>
          </a:p>
        </p:txBody>
      </p:sp>
      <p:pic>
        <p:nvPicPr>
          <p:cNvPr id="7" name="Graphic 5">
            <a:extLst>
              <a:ext uri="{FF2B5EF4-FFF2-40B4-BE49-F238E27FC236}">
                <a16:creationId xmlns:a16="http://schemas.microsoft.com/office/drawing/2014/main" id="{54AFDD59-1C40-3954-FBC3-0F9A15D7C21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029541" y="999861"/>
            <a:ext cx="4132917" cy="4764505"/>
          </a:xfrm>
          <a:prstGeom prst="rect">
            <a:avLst/>
          </a:prstGeom>
        </p:spPr>
      </p:pic>
    </p:spTree>
    <p:extLst>
      <p:ext uri="{BB962C8B-B14F-4D97-AF65-F5344CB8AC3E}">
        <p14:creationId xmlns:p14="http://schemas.microsoft.com/office/powerpoint/2010/main" val="25119633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A7A70-7B3D-E626-7D9B-BD3A7EEB32A1}"/>
            </a:ext>
          </a:extLst>
        </p:cNvPr>
        <p:cNvGrpSpPr/>
        <p:nvPr/>
      </p:nvGrpSpPr>
      <p:grpSpPr>
        <a:xfrm>
          <a:off x="0" y="0"/>
          <a:ext cx="0" cy="0"/>
          <a:chOff x="0" y="0"/>
          <a:chExt cx="0" cy="0"/>
        </a:xfrm>
      </p:grpSpPr>
      <p:pic>
        <p:nvPicPr>
          <p:cNvPr id="12" name="Graphic 5">
            <a:extLst>
              <a:ext uri="{FF2B5EF4-FFF2-40B4-BE49-F238E27FC236}">
                <a16:creationId xmlns:a16="http://schemas.microsoft.com/office/drawing/2014/main" id="{889575D3-C463-1085-3BB5-4524B6BCB2D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29541" y="1008407"/>
            <a:ext cx="4132917" cy="4764505"/>
          </a:xfrm>
          <a:prstGeom prst="rect">
            <a:avLst/>
          </a:prstGeom>
        </p:spPr>
      </p:pic>
      <p:pic>
        <p:nvPicPr>
          <p:cNvPr id="17" name="Graphic 16">
            <a:extLst>
              <a:ext uri="{FF2B5EF4-FFF2-40B4-BE49-F238E27FC236}">
                <a16:creationId xmlns:a16="http://schemas.microsoft.com/office/drawing/2014/main" id="{90F92F8A-CB43-3C18-58A8-FE671D54E1E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5946897"/>
            <a:ext cx="12192000" cy="898014"/>
          </a:xfrm>
          <a:prstGeom prst="rect">
            <a:avLst/>
          </a:prstGeom>
        </p:spPr>
      </p:pic>
      <p:pic>
        <p:nvPicPr>
          <p:cNvPr id="13" name="Picture 12" descr="Logo&#10;&#10;Description automatically generated">
            <a:extLst>
              <a:ext uri="{FF2B5EF4-FFF2-40B4-BE49-F238E27FC236}">
                <a16:creationId xmlns:a16="http://schemas.microsoft.com/office/drawing/2014/main" id="{474C6B9C-E075-01B1-649F-F9E72A777819}"/>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221989" y="6218438"/>
            <a:ext cx="1887294" cy="486003"/>
          </a:xfrm>
          <a:prstGeom prst="rect">
            <a:avLst/>
          </a:prstGeom>
        </p:spPr>
      </p:pic>
      <p:pic>
        <p:nvPicPr>
          <p:cNvPr id="14" name="Picture 13" descr="Logo&#10;&#10;Description automatically generated">
            <a:extLst>
              <a:ext uri="{FF2B5EF4-FFF2-40B4-BE49-F238E27FC236}">
                <a16:creationId xmlns:a16="http://schemas.microsoft.com/office/drawing/2014/main" id="{11F08BC4-D957-2CCC-0821-ACF7BECFBE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07816" y="6232783"/>
            <a:ext cx="1472737" cy="486003"/>
          </a:xfrm>
          <a:prstGeom prst="rect">
            <a:avLst/>
          </a:prstGeom>
        </p:spPr>
      </p:pic>
      <p:pic>
        <p:nvPicPr>
          <p:cNvPr id="15" name="Graphic 14">
            <a:extLst>
              <a:ext uri="{FF2B5EF4-FFF2-40B4-BE49-F238E27FC236}">
                <a16:creationId xmlns:a16="http://schemas.microsoft.com/office/drawing/2014/main" id="{625150CA-843E-4EBE-541B-13BFBB9D6F9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00511" y="6186653"/>
            <a:ext cx="892646" cy="607292"/>
          </a:xfrm>
          <a:prstGeom prst="rect">
            <a:avLst/>
          </a:prstGeom>
        </p:spPr>
      </p:pic>
      <p:sp>
        <p:nvSpPr>
          <p:cNvPr id="16" name="TextBox 15">
            <a:extLst>
              <a:ext uri="{FF2B5EF4-FFF2-40B4-BE49-F238E27FC236}">
                <a16:creationId xmlns:a16="http://schemas.microsoft.com/office/drawing/2014/main" id="{263CCBE3-77A2-8FBC-99CA-1A2526FC596B}"/>
              </a:ext>
            </a:extLst>
          </p:cNvPr>
          <p:cNvSpPr txBox="1"/>
          <p:nvPr/>
        </p:nvSpPr>
        <p:spPr>
          <a:xfrm>
            <a:off x="1277659" y="6197976"/>
            <a:ext cx="188729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PRIMA programme is supported under Horizon 2020, the European Union’s Framework Programme for Research and Innovation</a:t>
            </a:r>
            <a:r>
              <a:rPr kumimoji="0" lang="it-IT"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logo-unipr-square - Cipack">
            <a:extLst>
              <a:ext uri="{FF2B5EF4-FFF2-40B4-BE49-F238E27FC236}">
                <a16:creationId xmlns:a16="http://schemas.microsoft.com/office/drawing/2014/main" id="{4E78C47F-7976-3C0F-8E03-D0D19672F7D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41969" y="6002150"/>
            <a:ext cx="890030" cy="890030"/>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descr="Immagine che contiene testo, edificio, casa, cielo&#10;&#10;Il contenuto generato dall'IA potrebbe non essere corretto.">
            <a:extLst>
              <a:ext uri="{FF2B5EF4-FFF2-40B4-BE49-F238E27FC236}">
                <a16:creationId xmlns:a16="http://schemas.microsoft.com/office/drawing/2014/main" id="{E7E3C825-732C-3480-49EC-583C58CC8C9F}"/>
              </a:ext>
            </a:extLst>
          </p:cNvPr>
          <p:cNvPicPr>
            <a:picLocks noChangeAspect="1"/>
          </p:cNvPicPr>
          <p:nvPr/>
        </p:nvPicPr>
        <p:blipFill>
          <a:blip r:embed="rId12">
            <a:extLst>
              <a:ext uri="{28A0092B-C50C-407E-A947-70E740481C1C}">
                <a14:useLocalDpi xmlns:a14="http://schemas.microsoft.com/office/drawing/2010/main" val="0"/>
              </a:ext>
            </a:extLst>
          </a:blip>
          <a:srcRect l="1815" t="4613" r="23777" b="74293"/>
          <a:stretch>
            <a:fillRect/>
          </a:stretch>
        </p:blipFill>
        <p:spPr>
          <a:xfrm>
            <a:off x="83284" y="56631"/>
            <a:ext cx="2534425" cy="376006"/>
          </a:xfrm>
          <a:prstGeom prst="rect">
            <a:avLst/>
          </a:prstGeom>
        </p:spPr>
      </p:pic>
      <p:cxnSp>
        <p:nvCxnSpPr>
          <p:cNvPr id="7" name="Connettore diritto 6">
            <a:extLst>
              <a:ext uri="{FF2B5EF4-FFF2-40B4-BE49-F238E27FC236}">
                <a16:creationId xmlns:a16="http://schemas.microsoft.com/office/drawing/2014/main" id="{C6982ABB-69B5-644D-4B60-49BCB880D938}"/>
              </a:ext>
            </a:extLst>
          </p:cNvPr>
          <p:cNvCxnSpPr/>
          <p:nvPr/>
        </p:nvCxnSpPr>
        <p:spPr>
          <a:xfrm>
            <a:off x="-1" y="506057"/>
            <a:ext cx="12192000" cy="0"/>
          </a:xfrm>
          <a:prstGeom prst="line">
            <a:avLst/>
          </a:prstGeom>
          <a:ln w="57150">
            <a:solidFill>
              <a:srgbClr val="008DA4"/>
            </a:solidFill>
          </a:ln>
        </p:spPr>
        <p:style>
          <a:lnRef idx="2">
            <a:schemeClr val="accent1"/>
          </a:lnRef>
          <a:fillRef idx="0">
            <a:schemeClr val="accent1"/>
          </a:fillRef>
          <a:effectRef idx="1">
            <a:schemeClr val="accent1"/>
          </a:effectRef>
          <a:fontRef idx="minor">
            <a:schemeClr val="tx1"/>
          </a:fontRef>
        </p:style>
      </p:cxnSp>
      <p:sp>
        <p:nvSpPr>
          <p:cNvPr id="11" name="Ovale 9">
            <a:extLst>
              <a:ext uri="{FF2B5EF4-FFF2-40B4-BE49-F238E27FC236}">
                <a16:creationId xmlns:a16="http://schemas.microsoft.com/office/drawing/2014/main" id="{00FACD2F-047A-D58E-51AD-F4A8BB4B3C2B}"/>
              </a:ext>
            </a:extLst>
          </p:cNvPr>
          <p:cNvSpPr/>
          <p:nvPr/>
        </p:nvSpPr>
        <p:spPr>
          <a:xfrm>
            <a:off x="2522513" y="876166"/>
            <a:ext cx="1660196" cy="759693"/>
          </a:xfrm>
          <a:solidFill>
            <a:srgbClr val="8CC640"/>
          </a:solidFill>
          <a:ln w="12700">
            <a:solidFill>
              <a:schemeClr val="tx1"/>
            </a:solidFill>
            <a:extLst>
              <a:ext uri="{C807C97D-BFC1-408E-A445-0C87EB9F89A2}">
                <ask:lineSketchStyleProps xmlns:ask="http://schemas.microsoft.com/office/drawing/2018/sketchyshapes" sd="3216206376">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t>SDS-PAGE</a:t>
            </a:r>
            <a:endParaRPr lang="en-GB" dirty="0"/>
          </a:p>
        </p:txBody>
      </p:sp>
      <p:pic>
        <p:nvPicPr>
          <p:cNvPr id="18" name="Immagine 17" descr="Immagine che contiene testo, Elementi grafici, grafica, Carattere&#10;&#10;Descrizione generata automaticamente">
            <a:extLst>
              <a:ext uri="{FF2B5EF4-FFF2-40B4-BE49-F238E27FC236}">
                <a16:creationId xmlns:a16="http://schemas.microsoft.com/office/drawing/2014/main" id="{EC0D603E-0303-4930-F46C-AABD1E9CEAA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82999" y="2575983"/>
            <a:ext cx="3011687" cy="775548"/>
          </a:xfrm>
          <a:prstGeom prst="rect">
            <a:avLst/>
          </a:prstGeom>
        </p:spPr>
      </p:pic>
      <p:grpSp>
        <p:nvGrpSpPr>
          <p:cNvPr id="19" name="Gruppo 18">
            <a:extLst>
              <a:ext uri="{FF2B5EF4-FFF2-40B4-BE49-F238E27FC236}">
                <a16:creationId xmlns:a16="http://schemas.microsoft.com/office/drawing/2014/main" id="{32B98EC0-6EE0-BD87-D9DB-704C1DC8B526}"/>
              </a:ext>
            </a:extLst>
          </p:cNvPr>
          <p:cNvGrpSpPr/>
          <p:nvPr/>
        </p:nvGrpSpPr>
        <p:grpSpPr>
          <a:xfrm>
            <a:off x="400511" y="4066563"/>
            <a:ext cx="3527551" cy="439927"/>
            <a:chOff x="444407" y="904518"/>
            <a:chExt cx="3531309" cy="458982"/>
          </a:xfrm>
        </p:grpSpPr>
        <p:sp>
          <p:nvSpPr>
            <p:cNvPr id="20" name="Rettangolo 19">
              <a:extLst>
                <a:ext uri="{FF2B5EF4-FFF2-40B4-BE49-F238E27FC236}">
                  <a16:creationId xmlns:a16="http://schemas.microsoft.com/office/drawing/2014/main" id="{81ED8D94-DEE3-089A-976C-4699FB3E8A9D}"/>
                </a:ext>
              </a:extLst>
            </p:cNvPr>
            <p:cNvSpPr/>
            <p:nvPr/>
          </p:nvSpPr>
          <p:spPr>
            <a:xfrm>
              <a:off x="444407" y="904518"/>
              <a:ext cx="3531309" cy="4589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Immagine 20" descr="Immagine che contiene testo, Carattere, Elementi grafici, grafica&#10;&#10;Descrizione generata automaticamente">
              <a:extLst>
                <a:ext uri="{FF2B5EF4-FFF2-40B4-BE49-F238E27FC236}">
                  <a16:creationId xmlns:a16="http://schemas.microsoft.com/office/drawing/2014/main" id="{061A58EB-63B3-5B29-75F5-0C7B7102A9C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16403" y="904518"/>
              <a:ext cx="3387315" cy="458982"/>
            </a:xfrm>
            <a:prstGeom prst="rect">
              <a:avLst/>
            </a:prstGeom>
          </p:spPr>
        </p:pic>
      </p:grpSp>
      <p:sp>
        <p:nvSpPr>
          <p:cNvPr id="24" name="CasellaDiTesto 23">
            <a:extLst>
              <a:ext uri="{FF2B5EF4-FFF2-40B4-BE49-F238E27FC236}">
                <a16:creationId xmlns:a16="http://schemas.microsoft.com/office/drawing/2014/main" id="{51CB887D-87EC-0BC3-AA21-5C8AF3EC909F}"/>
              </a:ext>
            </a:extLst>
          </p:cNvPr>
          <p:cNvSpPr txBox="1"/>
          <p:nvPr/>
        </p:nvSpPr>
        <p:spPr>
          <a:xfrm>
            <a:off x="83284" y="1409400"/>
            <a:ext cx="4018878" cy="461665"/>
          </a:xfrm>
          <a:prstGeom prst="rect">
            <a:avLst/>
          </a:prstGeom>
          <a:noFill/>
        </p:spPr>
        <p:txBody>
          <a:bodyPr wrap="square">
            <a:spAutoFit/>
          </a:bodyPr>
          <a:lstStyle/>
          <a:p>
            <a:pPr algn="ctr"/>
            <a:r>
              <a:rPr lang="en-GB" sz="2400" b="1" dirty="0">
                <a:solidFill>
                  <a:sysClr val="windowText" lastClr="000000"/>
                </a:solidFill>
              </a:rPr>
              <a:t>Protein extracts</a:t>
            </a:r>
          </a:p>
        </p:txBody>
      </p:sp>
      <p:sp>
        <p:nvSpPr>
          <p:cNvPr id="33" name="Figura a mano libera: forma 32">
            <a:extLst>
              <a:ext uri="{FF2B5EF4-FFF2-40B4-BE49-F238E27FC236}">
                <a16:creationId xmlns:a16="http://schemas.microsoft.com/office/drawing/2014/main" id="{D8E0E8AD-D7A9-5F01-B7C6-BE094DCBD636}"/>
              </a:ext>
            </a:extLst>
          </p:cNvPr>
          <p:cNvSpPr/>
          <p:nvPr/>
        </p:nvSpPr>
        <p:spPr>
          <a:xfrm>
            <a:off x="4674391" y="3657711"/>
            <a:ext cx="2767688" cy="1818048"/>
          </a:xfrm>
          <a:custGeom>
            <a:avLst/>
            <a:gdLst>
              <a:gd name="connsiteX0" fmla="*/ 0 w 2767688"/>
              <a:gd name="connsiteY0" fmla="*/ 909024 h 1818048"/>
              <a:gd name="connsiteX1" fmla="*/ 1383844 w 2767688"/>
              <a:gd name="connsiteY1" fmla="*/ 0 h 1818048"/>
              <a:gd name="connsiteX2" fmla="*/ 2767689 w 2767688"/>
              <a:gd name="connsiteY2" fmla="*/ 909024 h 1818048"/>
              <a:gd name="connsiteX3" fmla="*/ 1383844 w 2767688"/>
              <a:gd name="connsiteY3" fmla="*/ 1818048 h 1818048"/>
              <a:gd name="connsiteX4" fmla="*/ 0 w 2767688"/>
              <a:gd name="connsiteY4" fmla="*/ 909024 h 1818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7688" h="1818048" fill="none" extrusionOk="0">
                <a:moveTo>
                  <a:pt x="0" y="909024"/>
                </a:moveTo>
                <a:cubicBezTo>
                  <a:pt x="11084" y="438904"/>
                  <a:pt x="635148" y="50603"/>
                  <a:pt x="1383844" y="0"/>
                </a:cubicBezTo>
                <a:cubicBezTo>
                  <a:pt x="2140007" y="7693"/>
                  <a:pt x="2807666" y="483937"/>
                  <a:pt x="2767689" y="909024"/>
                </a:cubicBezTo>
                <a:cubicBezTo>
                  <a:pt x="2798646" y="1286897"/>
                  <a:pt x="2163733" y="1856504"/>
                  <a:pt x="1383844" y="1818048"/>
                </a:cubicBezTo>
                <a:cubicBezTo>
                  <a:pt x="637961" y="1819743"/>
                  <a:pt x="-7794" y="1315186"/>
                  <a:pt x="0" y="909024"/>
                </a:cubicBezTo>
                <a:close/>
              </a:path>
              <a:path w="2767688" h="1818048" stroke="0" extrusionOk="0">
                <a:moveTo>
                  <a:pt x="0" y="909024"/>
                </a:moveTo>
                <a:cubicBezTo>
                  <a:pt x="10804" y="400129"/>
                  <a:pt x="491956" y="-19689"/>
                  <a:pt x="1383844" y="0"/>
                </a:cubicBezTo>
                <a:cubicBezTo>
                  <a:pt x="2160566" y="-89530"/>
                  <a:pt x="2782324" y="407293"/>
                  <a:pt x="2767689" y="909024"/>
                </a:cubicBezTo>
                <a:cubicBezTo>
                  <a:pt x="2681612" y="1316936"/>
                  <a:pt x="2143450" y="1889130"/>
                  <a:pt x="1383844" y="1818048"/>
                </a:cubicBezTo>
                <a:cubicBezTo>
                  <a:pt x="581831" y="1733953"/>
                  <a:pt x="-6768" y="1375782"/>
                  <a:pt x="0" y="909024"/>
                </a:cubicBezTo>
                <a:close/>
              </a:path>
            </a:pathLst>
          </a:custGeom>
          <a:solidFill>
            <a:srgbClr val="ABC274">
              <a:alpha val="50196"/>
            </a:srgbClr>
          </a:solidFill>
          <a:ln w="12700">
            <a:noFill/>
            <a:extLst>
              <a:ext uri="{C807C97D-BFC1-408E-A445-0C87EB9F89A2}">
                <ask:lineSketchStyleProps xmlns:ask="http://schemas.microsoft.com/office/drawing/2018/sketchyshapes" sd="3715770725">
                  <a:custGeom>
                    <a:avLst/>
                    <a:gdLst>
                      <a:gd name="connsiteX0" fmla="*/ 0 w 2581269"/>
                      <a:gd name="connsiteY0" fmla="*/ 1063054 h 2126107"/>
                      <a:gd name="connsiteX1" fmla="*/ 1290635 w 2581269"/>
                      <a:gd name="connsiteY1" fmla="*/ 0 h 2126107"/>
                      <a:gd name="connsiteX2" fmla="*/ 2581270 w 2581269"/>
                      <a:gd name="connsiteY2" fmla="*/ 1063054 h 2126107"/>
                      <a:gd name="connsiteX3" fmla="*/ 1290635 w 2581269"/>
                      <a:gd name="connsiteY3" fmla="*/ 2126108 h 2126107"/>
                      <a:gd name="connsiteX4" fmla="*/ 0 w 2581269"/>
                      <a:gd name="connsiteY4" fmla="*/ 1063054 h 2126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1269" h="2126107">
                        <a:moveTo>
                          <a:pt x="0" y="1063054"/>
                        </a:moveTo>
                        <a:cubicBezTo>
                          <a:pt x="0" y="475945"/>
                          <a:pt x="577837" y="0"/>
                          <a:pt x="1290635" y="0"/>
                        </a:cubicBezTo>
                        <a:cubicBezTo>
                          <a:pt x="2003433" y="0"/>
                          <a:pt x="2581270" y="475945"/>
                          <a:pt x="2581270" y="1063054"/>
                        </a:cubicBezTo>
                        <a:cubicBezTo>
                          <a:pt x="2581270" y="1650163"/>
                          <a:pt x="2003433" y="2126108"/>
                          <a:pt x="1290635" y="2126108"/>
                        </a:cubicBezTo>
                        <a:cubicBezTo>
                          <a:pt x="577837" y="2126108"/>
                          <a:pt x="0" y="1650163"/>
                          <a:pt x="0" y="1063054"/>
                        </a:cubicBezTo>
                        <a:close/>
                      </a:path>
                    </a:pathLst>
                  </a:custGeom>
                  <ask:type>
                    <ask:lineSketchCurved/>
                  </ask:type>
                </ask:lineSketchStyleProps>
              </a:ext>
            </a:extLst>
          </a:ln>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2">
              <a:alpha val="50000"/>
              <a:hueOff val="0"/>
              <a:satOff val="0"/>
              <a:lumOff val="0"/>
              <a:alphaOff val="0"/>
            </a:schemeClr>
          </a:fillRef>
          <a:effectRef idx="0">
            <a:scrgbClr r="0" g="0" b="0"/>
          </a:effectRef>
          <a:fontRef idx="minor">
            <a:schemeClr val="tx1"/>
          </a:fontRef>
        </p:style>
        <p:txBody>
          <a:bodyPr spcFirstLastPara="0" vert="horz" wrap="square" lIns="344169" tIns="372069" rIns="344169" bIns="797290"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lvl="0" algn="ctr" defTabSz="800100">
              <a:lnSpc>
                <a:spcPct val="90000"/>
              </a:lnSpc>
              <a:spcBef>
                <a:spcPct val="0"/>
              </a:spcBef>
              <a:spcAft>
                <a:spcPct val="35000"/>
              </a:spcAft>
            </a:pPr>
            <a:r>
              <a:rPr lang="en-US" sz="2000" b="1" dirty="0"/>
              <a:t>Sources defined as “Novel foods”</a:t>
            </a:r>
            <a:endParaRPr kumimoji="0" lang="en-GB" sz="2000" i="0" u="none" strike="noStrike" kern="1200" cap="none" spc="0" normalizeH="0" baseline="0" noProof="0" dirty="0">
              <a:ln>
                <a:noFill/>
              </a:ln>
              <a:effectLst/>
              <a:uLnTx/>
              <a:uFillTx/>
              <a:latin typeface="Calibri" panose="020F0502020204030204"/>
              <a:ea typeface="+mn-ea"/>
              <a:cs typeface="+mn-cs"/>
            </a:endParaRPr>
          </a:p>
        </p:txBody>
      </p:sp>
      <p:sp>
        <p:nvSpPr>
          <p:cNvPr id="30" name="CasellaDiTesto 29">
            <a:extLst>
              <a:ext uri="{FF2B5EF4-FFF2-40B4-BE49-F238E27FC236}">
                <a16:creationId xmlns:a16="http://schemas.microsoft.com/office/drawing/2014/main" id="{7424E8B6-BFE4-94B7-CCD8-3AE7762AAD85}"/>
              </a:ext>
            </a:extLst>
          </p:cNvPr>
          <p:cNvSpPr txBox="1"/>
          <p:nvPr/>
        </p:nvSpPr>
        <p:spPr>
          <a:xfrm>
            <a:off x="4790086" y="3253994"/>
            <a:ext cx="2586817" cy="783193"/>
          </a:xfrm>
          <a:custGeom>
            <a:avLst/>
            <a:gdLst>
              <a:gd name="connsiteX0" fmla="*/ 0 w 2586817"/>
              <a:gd name="connsiteY0" fmla="*/ 130535 h 783193"/>
              <a:gd name="connsiteX1" fmla="*/ 130535 w 2586817"/>
              <a:gd name="connsiteY1" fmla="*/ 0 h 783193"/>
              <a:gd name="connsiteX2" fmla="*/ 2456282 w 2586817"/>
              <a:gd name="connsiteY2" fmla="*/ 0 h 783193"/>
              <a:gd name="connsiteX3" fmla="*/ 2586817 w 2586817"/>
              <a:gd name="connsiteY3" fmla="*/ 130535 h 783193"/>
              <a:gd name="connsiteX4" fmla="*/ 2586817 w 2586817"/>
              <a:gd name="connsiteY4" fmla="*/ 652658 h 783193"/>
              <a:gd name="connsiteX5" fmla="*/ 2456282 w 2586817"/>
              <a:gd name="connsiteY5" fmla="*/ 783193 h 783193"/>
              <a:gd name="connsiteX6" fmla="*/ 130535 w 2586817"/>
              <a:gd name="connsiteY6" fmla="*/ 783193 h 783193"/>
              <a:gd name="connsiteX7" fmla="*/ 0 w 2586817"/>
              <a:gd name="connsiteY7" fmla="*/ 652658 h 783193"/>
              <a:gd name="connsiteX8" fmla="*/ 0 w 2586817"/>
              <a:gd name="connsiteY8" fmla="*/ 130535 h 783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6817" h="783193" fill="none" extrusionOk="0">
                <a:moveTo>
                  <a:pt x="0" y="130535"/>
                </a:moveTo>
                <a:cubicBezTo>
                  <a:pt x="2124" y="48570"/>
                  <a:pt x="64323" y="8416"/>
                  <a:pt x="130535" y="0"/>
                </a:cubicBezTo>
                <a:cubicBezTo>
                  <a:pt x="901609" y="45206"/>
                  <a:pt x="1734509" y="-101492"/>
                  <a:pt x="2456282" y="0"/>
                </a:cubicBezTo>
                <a:cubicBezTo>
                  <a:pt x="2532760" y="-6689"/>
                  <a:pt x="2578823" y="55314"/>
                  <a:pt x="2586817" y="130535"/>
                </a:cubicBezTo>
                <a:cubicBezTo>
                  <a:pt x="2547770" y="314701"/>
                  <a:pt x="2570830" y="489655"/>
                  <a:pt x="2586817" y="652658"/>
                </a:cubicBezTo>
                <a:cubicBezTo>
                  <a:pt x="2583903" y="737015"/>
                  <a:pt x="2531271" y="778614"/>
                  <a:pt x="2456282" y="783193"/>
                </a:cubicBezTo>
                <a:cubicBezTo>
                  <a:pt x="1964627" y="872761"/>
                  <a:pt x="778912" y="724262"/>
                  <a:pt x="130535" y="783193"/>
                </a:cubicBezTo>
                <a:cubicBezTo>
                  <a:pt x="56066" y="782641"/>
                  <a:pt x="13301" y="729525"/>
                  <a:pt x="0" y="652658"/>
                </a:cubicBezTo>
                <a:cubicBezTo>
                  <a:pt x="-12797" y="442415"/>
                  <a:pt x="-12038" y="376384"/>
                  <a:pt x="0" y="130535"/>
                </a:cubicBezTo>
                <a:close/>
              </a:path>
              <a:path w="2586817" h="783193" stroke="0" extrusionOk="0">
                <a:moveTo>
                  <a:pt x="0" y="130535"/>
                </a:moveTo>
                <a:cubicBezTo>
                  <a:pt x="12588" y="53611"/>
                  <a:pt x="57021" y="-12207"/>
                  <a:pt x="130535" y="0"/>
                </a:cubicBezTo>
                <a:cubicBezTo>
                  <a:pt x="725276" y="-140314"/>
                  <a:pt x="1770722" y="72494"/>
                  <a:pt x="2456282" y="0"/>
                </a:cubicBezTo>
                <a:cubicBezTo>
                  <a:pt x="2534582" y="5876"/>
                  <a:pt x="2583917" y="59868"/>
                  <a:pt x="2586817" y="130535"/>
                </a:cubicBezTo>
                <a:cubicBezTo>
                  <a:pt x="2612483" y="325074"/>
                  <a:pt x="2633619" y="394565"/>
                  <a:pt x="2586817" y="652658"/>
                </a:cubicBezTo>
                <a:cubicBezTo>
                  <a:pt x="2581554" y="727107"/>
                  <a:pt x="2518938" y="788923"/>
                  <a:pt x="2456282" y="783193"/>
                </a:cubicBezTo>
                <a:cubicBezTo>
                  <a:pt x="1688046" y="906802"/>
                  <a:pt x="685095" y="634287"/>
                  <a:pt x="130535" y="783193"/>
                </a:cubicBezTo>
                <a:cubicBezTo>
                  <a:pt x="58738" y="786004"/>
                  <a:pt x="-1161" y="725620"/>
                  <a:pt x="0" y="652658"/>
                </a:cubicBezTo>
                <a:cubicBezTo>
                  <a:pt x="-6065" y="566422"/>
                  <a:pt x="-14552" y="195056"/>
                  <a:pt x="0" y="130535"/>
                </a:cubicBezTo>
                <a:close/>
              </a:path>
            </a:pathLst>
          </a:custGeom>
          <a:solidFill>
            <a:schemeClr val="accent5">
              <a:lumMod val="60000"/>
              <a:lumOff val="40000"/>
            </a:schemeClr>
          </a:solidFill>
          <a:ln>
            <a:noFill/>
            <a:extLst>
              <a:ext uri="{C807C97D-BFC1-408E-A445-0C87EB9F89A2}">
                <ask:lineSketchStyleProps xmlns:ask="http://schemas.microsoft.com/office/drawing/2018/sketchyshapes" sd="2448976505">
                  <a:prstGeom prst="round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noProof="0" dirty="0">
                <a:ln w="6600">
                  <a:solidFill>
                    <a:srgbClr val="ED7D31">
                      <a:lumMod val="50000"/>
                    </a:srgbClr>
                  </a:solidFill>
                  <a:prstDash val="solid"/>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Chia seeds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noProof="0" dirty="0">
                <a:ln w="6600">
                  <a:solidFill>
                    <a:srgbClr val="ED7D31">
                      <a:lumMod val="50000"/>
                    </a:srgbClr>
                  </a:solidFill>
                  <a:prstDash val="solid"/>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a:t>
            </a:r>
            <a:r>
              <a:rPr kumimoji="0" lang="en-US" sz="2000" b="1" i="1" u="none" strike="noStrike" kern="1200" cap="none" spc="0" normalizeH="0" noProof="0" dirty="0">
                <a:ln w="6600">
                  <a:solidFill>
                    <a:srgbClr val="ED7D31">
                      <a:lumMod val="50000"/>
                    </a:srgbClr>
                  </a:solidFill>
                  <a:prstDash val="solid"/>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Salvia hispanica</a:t>
            </a:r>
            <a:r>
              <a:rPr kumimoji="0" lang="en-US" sz="2000" b="1" i="0" u="none" strike="noStrike" kern="1200" cap="none" spc="0" normalizeH="0" noProof="0" dirty="0">
                <a:ln w="6600">
                  <a:solidFill>
                    <a:srgbClr val="ED7D31">
                      <a:lumMod val="50000"/>
                    </a:srgbClr>
                  </a:solidFill>
                  <a:prstDash val="solid"/>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a:t>
            </a:r>
            <a:r>
              <a:rPr kumimoji="0" lang="en-US" sz="2000" i="0" u="none" strike="noStrike" kern="1200" cap="none" spc="0" normalizeH="0" baseline="30000" noProof="0" dirty="0">
                <a:ln w="6600">
                  <a:solidFill>
                    <a:srgbClr val="ED7D31">
                      <a:lumMod val="50000"/>
                    </a:srgbClr>
                  </a:solidFill>
                  <a:prstDash val="solid"/>
                </a:ln>
                <a:effectLst>
                  <a:outerShdw blurRad="38100" dist="38100" dir="2700000" algn="tl">
                    <a:srgbClr val="000000">
                      <a:alpha val="43137"/>
                    </a:srgbClr>
                  </a:outerShdw>
                </a:effectLst>
                <a:uLnTx/>
                <a:uFillTx/>
                <a:latin typeface="Calibri" panose="020F0502020204030204"/>
                <a:ea typeface="+mn-ea"/>
                <a:cs typeface="+mn-cs"/>
              </a:rPr>
              <a:t>(3)</a:t>
            </a:r>
            <a:endParaRPr kumimoji="0" lang="en-US" sz="2000" i="0" u="none" strike="noStrike" kern="1200" cap="none" spc="0" normalizeH="0" noProof="0" dirty="0">
              <a:ln w="6600">
                <a:solidFill>
                  <a:srgbClr val="ED7D31">
                    <a:lumMod val="50000"/>
                  </a:srgbClr>
                </a:solidFill>
                <a:prstDash val="solid"/>
              </a:ln>
              <a:effectLst>
                <a:outerShdw blurRad="38100" dist="38100" dir="2700000" algn="tl">
                  <a:srgbClr val="000000">
                    <a:alpha val="43137"/>
                  </a:srgbClr>
                </a:outerShdw>
              </a:effectLst>
              <a:uLnTx/>
              <a:uFillTx/>
              <a:latin typeface="Calibri" panose="020F0502020204030204"/>
              <a:ea typeface="+mn-ea"/>
              <a:cs typeface="+mn-cs"/>
            </a:endParaRPr>
          </a:p>
        </p:txBody>
      </p:sp>
      <p:pic>
        <p:nvPicPr>
          <p:cNvPr id="34" name="Immagine 33" descr="Immagine che contiene testo, Carattere, pianta, design&#10;&#10;Descrizione generata automaticamente">
            <a:extLst>
              <a:ext uri="{FF2B5EF4-FFF2-40B4-BE49-F238E27FC236}">
                <a16:creationId xmlns:a16="http://schemas.microsoft.com/office/drawing/2014/main" id="{97A7F083-5D3B-FF3D-22C0-2F75C4DB2811}"/>
              </a:ext>
            </a:extLst>
          </p:cNvPr>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62458" y="6140598"/>
            <a:ext cx="890030" cy="642161"/>
          </a:xfrm>
          <a:prstGeom prst="rect">
            <a:avLst/>
          </a:prstGeom>
        </p:spPr>
      </p:pic>
      <p:sp>
        <p:nvSpPr>
          <p:cNvPr id="35" name="Figura a mano libera: forma 34">
            <a:extLst>
              <a:ext uri="{FF2B5EF4-FFF2-40B4-BE49-F238E27FC236}">
                <a16:creationId xmlns:a16="http://schemas.microsoft.com/office/drawing/2014/main" id="{C61F9188-33E7-F2F3-B697-BA7B0D53E6C7}"/>
              </a:ext>
            </a:extLst>
          </p:cNvPr>
          <p:cNvSpPr/>
          <p:nvPr/>
        </p:nvSpPr>
        <p:spPr>
          <a:xfrm>
            <a:off x="4674053" y="1049480"/>
            <a:ext cx="2845018" cy="1818048"/>
          </a:xfrm>
          <a:custGeom>
            <a:avLst/>
            <a:gdLst>
              <a:gd name="connsiteX0" fmla="*/ 0 w 2845018"/>
              <a:gd name="connsiteY0" fmla="*/ 909024 h 1818048"/>
              <a:gd name="connsiteX1" fmla="*/ 1422509 w 2845018"/>
              <a:gd name="connsiteY1" fmla="*/ 0 h 1818048"/>
              <a:gd name="connsiteX2" fmla="*/ 2845019 w 2845018"/>
              <a:gd name="connsiteY2" fmla="*/ 909024 h 1818048"/>
              <a:gd name="connsiteX3" fmla="*/ 1422509 w 2845018"/>
              <a:gd name="connsiteY3" fmla="*/ 1818048 h 1818048"/>
              <a:gd name="connsiteX4" fmla="*/ 0 w 2845018"/>
              <a:gd name="connsiteY4" fmla="*/ 909024 h 1818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5018" h="1818048" fill="none" extrusionOk="0">
                <a:moveTo>
                  <a:pt x="0" y="909024"/>
                </a:moveTo>
                <a:cubicBezTo>
                  <a:pt x="10705" y="437813"/>
                  <a:pt x="674782" y="123106"/>
                  <a:pt x="1422509" y="0"/>
                </a:cubicBezTo>
                <a:cubicBezTo>
                  <a:pt x="2200026" y="7693"/>
                  <a:pt x="2884996" y="483937"/>
                  <a:pt x="2845019" y="909024"/>
                </a:cubicBezTo>
                <a:cubicBezTo>
                  <a:pt x="2868133" y="1318354"/>
                  <a:pt x="2235219" y="1884747"/>
                  <a:pt x="1422509" y="1818048"/>
                </a:cubicBezTo>
                <a:cubicBezTo>
                  <a:pt x="655272" y="1819743"/>
                  <a:pt x="-7794" y="1315186"/>
                  <a:pt x="0" y="909024"/>
                </a:cubicBezTo>
                <a:close/>
              </a:path>
              <a:path w="2845018" h="1818048" stroke="0" extrusionOk="0">
                <a:moveTo>
                  <a:pt x="0" y="909024"/>
                </a:moveTo>
                <a:cubicBezTo>
                  <a:pt x="91399" y="349001"/>
                  <a:pt x="590786" y="-7112"/>
                  <a:pt x="1422509" y="0"/>
                </a:cubicBezTo>
                <a:cubicBezTo>
                  <a:pt x="2220585" y="-89530"/>
                  <a:pt x="2859654" y="407293"/>
                  <a:pt x="2845019" y="909024"/>
                </a:cubicBezTo>
                <a:cubicBezTo>
                  <a:pt x="2798348" y="1360028"/>
                  <a:pt x="2207395" y="1829380"/>
                  <a:pt x="1422509" y="1818048"/>
                </a:cubicBezTo>
                <a:cubicBezTo>
                  <a:pt x="599142" y="1733953"/>
                  <a:pt x="-6768" y="1375782"/>
                  <a:pt x="0" y="909024"/>
                </a:cubicBezTo>
                <a:close/>
              </a:path>
            </a:pathLst>
          </a:custGeom>
          <a:solidFill>
            <a:srgbClr val="70AD47">
              <a:alpha val="49804"/>
            </a:srgbClr>
          </a:solidFill>
          <a:ln w="12700">
            <a:noFill/>
            <a:extLst>
              <a:ext uri="{C807C97D-BFC1-408E-A445-0C87EB9F89A2}">
                <ask:lineSketchStyleProps xmlns:ask="http://schemas.microsoft.com/office/drawing/2018/sketchyshapes" sd="3715770725">
                  <a:custGeom>
                    <a:avLst/>
                    <a:gdLst>
                      <a:gd name="connsiteX0" fmla="*/ 0 w 2581269"/>
                      <a:gd name="connsiteY0" fmla="*/ 1063054 h 2126107"/>
                      <a:gd name="connsiteX1" fmla="*/ 1290635 w 2581269"/>
                      <a:gd name="connsiteY1" fmla="*/ 0 h 2126107"/>
                      <a:gd name="connsiteX2" fmla="*/ 2581270 w 2581269"/>
                      <a:gd name="connsiteY2" fmla="*/ 1063054 h 2126107"/>
                      <a:gd name="connsiteX3" fmla="*/ 1290635 w 2581269"/>
                      <a:gd name="connsiteY3" fmla="*/ 2126108 h 2126107"/>
                      <a:gd name="connsiteX4" fmla="*/ 0 w 2581269"/>
                      <a:gd name="connsiteY4" fmla="*/ 1063054 h 2126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1269" h="2126107">
                        <a:moveTo>
                          <a:pt x="0" y="1063054"/>
                        </a:moveTo>
                        <a:cubicBezTo>
                          <a:pt x="0" y="475945"/>
                          <a:pt x="577837" y="0"/>
                          <a:pt x="1290635" y="0"/>
                        </a:cubicBezTo>
                        <a:cubicBezTo>
                          <a:pt x="2003433" y="0"/>
                          <a:pt x="2581270" y="475945"/>
                          <a:pt x="2581270" y="1063054"/>
                        </a:cubicBezTo>
                        <a:cubicBezTo>
                          <a:pt x="2581270" y="1650163"/>
                          <a:pt x="2003433" y="2126108"/>
                          <a:pt x="1290635" y="2126108"/>
                        </a:cubicBezTo>
                        <a:cubicBezTo>
                          <a:pt x="577837" y="2126108"/>
                          <a:pt x="0" y="1650163"/>
                          <a:pt x="0" y="1063054"/>
                        </a:cubicBezTo>
                        <a:close/>
                      </a:path>
                    </a:pathLst>
                  </a:custGeom>
                  <ask:type>
                    <ask:lineSketchCurved/>
                  </ask:type>
                </ask:lineSketchStyleProps>
              </a:ext>
            </a:extLst>
          </a:ln>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2">
              <a:alpha val="50000"/>
              <a:hueOff val="0"/>
              <a:satOff val="0"/>
              <a:lumOff val="0"/>
              <a:alphaOff val="0"/>
            </a:schemeClr>
          </a:fillRef>
          <a:effectRef idx="0">
            <a:scrgbClr r="0" g="0" b="0"/>
          </a:effectRef>
          <a:fontRef idx="minor">
            <a:schemeClr val="tx1"/>
          </a:fontRef>
        </p:style>
        <p:txBody>
          <a:bodyPr spcFirstLastPara="0" vert="horz" wrap="square" lIns="344169" tIns="372069" rIns="344169" bIns="797290"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effectLst/>
                <a:uLnTx/>
                <a:uFillTx/>
                <a:latin typeface="Calibri" panose="020F0502020204030204"/>
                <a:ea typeface="+mn-ea"/>
                <a:cs typeface="+mn-cs"/>
              </a:rPr>
              <a:t>Traditional alternative sources </a:t>
            </a:r>
            <a:endParaRPr kumimoji="0" lang="en-GB" sz="2000" b="1" i="0" u="none" strike="noStrike" kern="1200" cap="none" spc="0" normalizeH="0" baseline="0" noProof="0" dirty="0">
              <a:ln>
                <a:noFill/>
              </a:ln>
              <a:effectLst/>
              <a:uLnTx/>
              <a:uFillTx/>
              <a:latin typeface="Calibri" panose="020F0502020204030204"/>
              <a:ea typeface="+mn-ea"/>
              <a:cs typeface="+mn-cs"/>
            </a:endParaRPr>
          </a:p>
        </p:txBody>
      </p:sp>
      <p:sp>
        <p:nvSpPr>
          <p:cNvPr id="29" name="CasellaDiTesto 28">
            <a:extLst>
              <a:ext uri="{FF2B5EF4-FFF2-40B4-BE49-F238E27FC236}">
                <a16:creationId xmlns:a16="http://schemas.microsoft.com/office/drawing/2014/main" id="{FD12E03F-E9CA-EEC1-C727-D23AF53F5935}"/>
              </a:ext>
            </a:extLst>
          </p:cNvPr>
          <p:cNvSpPr txBox="1"/>
          <p:nvPr/>
        </p:nvSpPr>
        <p:spPr>
          <a:xfrm>
            <a:off x="4803154" y="620170"/>
            <a:ext cx="2586817" cy="783193"/>
          </a:xfrm>
          <a:custGeom>
            <a:avLst/>
            <a:gdLst>
              <a:gd name="connsiteX0" fmla="*/ 0 w 2586817"/>
              <a:gd name="connsiteY0" fmla="*/ 130535 h 783193"/>
              <a:gd name="connsiteX1" fmla="*/ 130535 w 2586817"/>
              <a:gd name="connsiteY1" fmla="*/ 0 h 783193"/>
              <a:gd name="connsiteX2" fmla="*/ 2456282 w 2586817"/>
              <a:gd name="connsiteY2" fmla="*/ 0 h 783193"/>
              <a:gd name="connsiteX3" fmla="*/ 2586817 w 2586817"/>
              <a:gd name="connsiteY3" fmla="*/ 130535 h 783193"/>
              <a:gd name="connsiteX4" fmla="*/ 2586817 w 2586817"/>
              <a:gd name="connsiteY4" fmla="*/ 652658 h 783193"/>
              <a:gd name="connsiteX5" fmla="*/ 2456282 w 2586817"/>
              <a:gd name="connsiteY5" fmla="*/ 783193 h 783193"/>
              <a:gd name="connsiteX6" fmla="*/ 130535 w 2586817"/>
              <a:gd name="connsiteY6" fmla="*/ 783193 h 783193"/>
              <a:gd name="connsiteX7" fmla="*/ 0 w 2586817"/>
              <a:gd name="connsiteY7" fmla="*/ 652658 h 783193"/>
              <a:gd name="connsiteX8" fmla="*/ 0 w 2586817"/>
              <a:gd name="connsiteY8" fmla="*/ 130535 h 783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6817" h="783193" fill="none" extrusionOk="0">
                <a:moveTo>
                  <a:pt x="0" y="130535"/>
                </a:moveTo>
                <a:cubicBezTo>
                  <a:pt x="2124" y="48570"/>
                  <a:pt x="64323" y="8416"/>
                  <a:pt x="130535" y="0"/>
                </a:cubicBezTo>
                <a:cubicBezTo>
                  <a:pt x="901609" y="45206"/>
                  <a:pt x="1734509" y="-101492"/>
                  <a:pt x="2456282" y="0"/>
                </a:cubicBezTo>
                <a:cubicBezTo>
                  <a:pt x="2532760" y="-6689"/>
                  <a:pt x="2578823" y="55314"/>
                  <a:pt x="2586817" y="130535"/>
                </a:cubicBezTo>
                <a:cubicBezTo>
                  <a:pt x="2547770" y="314701"/>
                  <a:pt x="2570830" y="489655"/>
                  <a:pt x="2586817" y="652658"/>
                </a:cubicBezTo>
                <a:cubicBezTo>
                  <a:pt x="2583903" y="737015"/>
                  <a:pt x="2531271" y="778614"/>
                  <a:pt x="2456282" y="783193"/>
                </a:cubicBezTo>
                <a:cubicBezTo>
                  <a:pt x="1964627" y="872761"/>
                  <a:pt x="778912" y="724262"/>
                  <a:pt x="130535" y="783193"/>
                </a:cubicBezTo>
                <a:cubicBezTo>
                  <a:pt x="56066" y="782641"/>
                  <a:pt x="13301" y="729525"/>
                  <a:pt x="0" y="652658"/>
                </a:cubicBezTo>
                <a:cubicBezTo>
                  <a:pt x="-12797" y="442415"/>
                  <a:pt x="-12038" y="376384"/>
                  <a:pt x="0" y="130535"/>
                </a:cubicBezTo>
                <a:close/>
              </a:path>
              <a:path w="2586817" h="783193" stroke="0" extrusionOk="0">
                <a:moveTo>
                  <a:pt x="0" y="130535"/>
                </a:moveTo>
                <a:cubicBezTo>
                  <a:pt x="12588" y="53611"/>
                  <a:pt x="57021" y="-12207"/>
                  <a:pt x="130535" y="0"/>
                </a:cubicBezTo>
                <a:cubicBezTo>
                  <a:pt x="725276" y="-140314"/>
                  <a:pt x="1770722" y="72494"/>
                  <a:pt x="2456282" y="0"/>
                </a:cubicBezTo>
                <a:cubicBezTo>
                  <a:pt x="2534582" y="5876"/>
                  <a:pt x="2583917" y="59868"/>
                  <a:pt x="2586817" y="130535"/>
                </a:cubicBezTo>
                <a:cubicBezTo>
                  <a:pt x="2612483" y="325074"/>
                  <a:pt x="2633619" y="394565"/>
                  <a:pt x="2586817" y="652658"/>
                </a:cubicBezTo>
                <a:cubicBezTo>
                  <a:pt x="2581554" y="727107"/>
                  <a:pt x="2518938" y="788923"/>
                  <a:pt x="2456282" y="783193"/>
                </a:cubicBezTo>
                <a:cubicBezTo>
                  <a:pt x="1688046" y="906802"/>
                  <a:pt x="685095" y="634287"/>
                  <a:pt x="130535" y="783193"/>
                </a:cubicBezTo>
                <a:cubicBezTo>
                  <a:pt x="58738" y="786004"/>
                  <a:pt x="-1161" y="725620"/>
                  <a:pt x="0" y="652658"/>
                </a:cubicBezTo>
                <a:cubicBezTo>
                  <a:pt x="-6065" y="566422"/>
                  <a:pt x="-14552" y="195056"/>
                  <a:pt x="0" y="130535"/>
                </a:cubicBezTo>
                <a:close/>
              </a:path>
            </a:pathLst>
          </a:custGeom>
          <a:solidFill>
            <a:srgbClr val="FFC000"/>
          </a:solidFill>
          <a:ln>
            <a:noFill/>
            <a:extLst>
              <a:ext uri="{C807C97D-BFC1-408E-A445-0C87EB9F89A2}">
                <ask:lineSketchStyleProps xmlns:ask="http://schemas.microsoft.com/office/drawing/2018/sketchyshapes" sd="2448976505">
                  <a:prstGeom prst="round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6600">
                  <a:solidFill>
                    <a:srgbClr val="ED7D31">
                      <a:lumMod val="50000"/>
                    </a:srgbClr>
                  </a:solidFill>
                  <a:prstDash val="solid"/>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Yellow lentils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6600">
                  <a:solidFill>
                    <a:srgbClr val="ED7D31">
                      <a:lumMod val="50000"/>
                    </a:srgbClr>
                  </a:solidFill>
                  <a:prstDash val="solid"/>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a:t>
            </a:r>
            <a:r>
              <a:rPr kumimoji="0" lang="en-US" sz="2000" b="1" i="1" u="none" strike="noStrike" kern="1200" cap="none" spc="0" normalizeH="0" baseline="0" noProof="0" dirty="0">
                <a:ln w="6600">
                  <a:solidFill>
                    <a:srgbClr val="ED7D31">
                      <a:lumMod val="50000"/>
                    </a:srgbClr>
                  </a:solidFill>
                  <a:prstDash val="solid"/>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Lens culinaris</a:t>
            </a:r>
            <a:r>
              <a:rPr kumimoji="0" lang="en-US" sz="2000" b="1" i="0" u="none" strike="noStrike" kern="1200" cap="none" spc="0" normalizeH="0" baseline="0" noProof="0" dirty="0">
                <a:ln w="6600">
                  <a:solidFill>
                    <a:srgbClr val="ED7D31">
                      <a:lumMod val="50000"/>
                    </a:srgbClr>
                  </a:solidFill>
                  <a:prstDash val="solid"/>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a:t>
            </a:r>
          </a:p>
        </p:txBody>
      </p:sp>
      <p:pic>
        <p:nvPicPr>
          <p:cNvPr id="27" name="Immagine 26" descr="Immagine che contiene cibo, Cereale, mais, seme&#10;&#10;Il contenuto generato dall'IA potrebbe non essere corretto.">
            <a:extLst>
              <a:ext uri="{FF2B5EF4-FFF2-40B4-BE49-F238E27FC236}">
                <a16:creationId xmlns:a16="http://schemas.microsoft.com/office/drawing/2014/main" id="{82495C6F-78A4-30C8-541A-AFCF38A228D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661149" y="2282790"/>
            <a:ext cx="907401" cy="625811"/>
          </a:xfrm>
          <a:prstGeom prst="ellipse">
            <a:avLst/>
          </a:prstGeom>
          <a:ln>
            <a:solidFill>
              <a:schemeClr val="tx1"/>
            </a:solidFill>
          </a:ln>
        </p:spPr>
      </p:pic>
      <p:sp>
        <p:nvSpPr>
          <p:cNvPr id="39" name="CasellaDiTesto 38">
            <a:extLst>
              <a:ext uri="{FF2B5EF4-FFF2-40B4-BE49-F238E27FC236}">
                <a16:creationId xmlns:a16="http://schemas.microsoft.com/office/drawing/2014/main" id="{AA40FAA5-61E4-519F-482F-C6FFD01D6CB5}"/>
              </a:ext>
            </a:extLst>
          </p:cNvPr>
          <p:cNvSpPr txBox="1"/>
          <p:nvPr/>
        </p:nvSpPr>
        <p:spPr>
          <a:xfrm>
            <a:off x="19773" y="2780931"/>
            <a:ext cx="777043" cy="369332"/>
          </a:xfrm>
          <a:prstGeom prst="rect">
            <a:avLst/>
          </a:prstGeom>
          <a:noFill/>
        </p:spPr>
        <p:txBody>
          <a:bodyPr wrap="square">
            <a:spAutoFit/>
          </a:bodyPr>
          <a:lstStyle/>
          <a:p>
            <a:r>
              <a:rPr lang="en-GB" dirty="0">
                <a:solidFill>
                  <a:sysClr val="windowText" lastClr="000000"/>
                </a:solidFill>
              </a:rPr>
              <a:t> from</a:t>
            </a:r>
            <a:endParaRPr lang="it-IT" dirty="0"/>
          </a:p>
        </p:txBody>
      </p:sp>
      <p:pic>
        <p:nvPicPr>
          <p:cNvPr id="28" name="Immagine 27" descr="Immagine che contiene terreno, legno, aria aperta&#10;&#10;Il contenuto generato dall'IA potrebbe non essere corretto.">
            <a:extLst>
              <a:ext uri="{FF2B5EF4-FFF2-40B4-BE49-F238E27FC236}">
                <a16:creationId xmlns:a16="http://schemas.microsoft.com/office/drawing/2014/main" id="{482CA599-E1B9-9CB3-7A59-95076062856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661149" y="4913492"/>
            <a:ext cx="869700" cy="579981"/>
          </a:xfrm>
          <a:prstGeom prst="ellipse">
            <a:avLst/>
          </a:prstGeom>
          <a:ln>
            <a:solidFill>
              <a:schemeClr val="tx1"/>
            </a:solidFill>
          </a:ln>
        </p:spPr>
      </p:pic>
      <p:sp>
        <p:nvSpPr>
          <p:cNvPr id="40" name="CasellaDiTesto 39">
            <a:extLst>
              <a:ext uri="{FF2B5EF4-FFF2-40B4-BE49-F238E27FC236}">
                <a16:creationId xmlns:a16="http://schemas.microsoft.com/office/drawing/2014/main" id="{70BF25F3-8DF2-7F9B-25A9-B21684029982}"/>
              </a:ext>
            </a:extLst>
          </p:cNvPr>
          <p:cNvSpPr txBox="1"/>
          <p:nvPr/>
        </p:nvSpPr>
        <p:spPr>
          <a:xfrm>
            <a:off x="9084" y="5661450"/>
            <a:ext cx="12007335" cy="430887"/>
          </a:xfrm>
          <a:prstGeom prst="rect">
            <a:avLst/>
          </a:prstGeom>
          <a:noFill/>
        </p:spPr>
        <p:txBody>
          <a:bodyPr wrap="square">
            <a:spAutoFit/>
          </a:bodyPr>
          <a:lstStyle/>
          <a:p>
            <a:r>
              <a:rPr lang="da-DK" sz="1100" dirty="0">
                <a:solidFill>
                  <a:srgbClr val="000000"/>
                </a:solidFill>
              </a:rPr>
              <a:t>3) </a:t>
            </a:r>
            <a:r>
              <a:rPr lang="en-GB" sz="1100" dirty="0">
                <a:solidFill>
                  <a:srgbClr val="000000"/>
                </a:solidFill>
              </a:rPr>
              <a:t>EFSA Panel on Nutrition, Novel Foods and Food Allergens (NDA), et al. (2019). </a:t>
            </a:r>
            <a:r>
              <a:rPr lang="en-GB" sz="1100" dirty="0">
                <a:solidFill>
                  <a:srgbClr val="000000"/>
                </a:solidFill>
                <a:hlinkClick r:id="rId18"/>
              </a:rPr>
              <a:t>https://doi.org/10.2903/j.efsa.2019.5716</a:t>
            </a:r>
            <a:endParaRPr lang="en-GB" sz="1100" dirty="0">
              <a:solidFill>
                <a:srgbClr val="000000"/>
              </a:solidFill>
            </a:endParaRPr>
          </a:p>
          <a:p>
            <a:r>
              <a:rPr lang="da-DK" sz="1100" dirty="0">
                <a:solidFill>
                  <a:srgbClr val="000000"/>
                </a:solidFill>
              </a:rPr>
              <a:t>4) Boye et al. (2012). </a:t>
            </a:r>
            <a:r>
              <a:rPr lang="da-DK" sz="1100" dirty="0">
                <a:solidFill>
                  <a:srgbClr val="000000"/>
                </a:solidFill>
                <a:hlinkClick r:id="rId19"/>
              </a:rPr>
              <a:t>https://doi.org/10.1002/9781119946083.ch3</a:t>
            </a:r>
            <a:r>
              <a:rPr lang="en-GB" sz="1100" dirty="0">
                <a:solidFill>
                  <a:srgbClr val="000000"/>
                </a:solidFill>
              </a:rPr>
              <a:t> </a:t>
            </a:r>
            <a:r>
              <a:rPr lang="da-DK" sz="1100" dirty="0">
                <a:solidFill>
                  <a:srgbClr val="000000"/>
                </a:solidFill>
              </a:rPr>
              <a:t> </a:t>
            </a:r>
            <a:endParaRPr lang="en-GB" sz="1100" b="0" i="0" u="none" strike="noStrike" baseline="0" dirty="0">
              <a:solidFill>
                <a:srgbClr val="000000"/>
              </a:solidFill>
            </a:endParaRPr>
          </a:p>
        </p:txBody>
      </p:sp>
      <p:sp>
        <p:nvSpPr>
          <p:cNvPr id="6" name="CasellaDiTesto 5">
            <a:extLst>
              <a:ext uri="{FF2B5EF4-FFF2-40B4-BE49-F238E27FC236}">
                <a16:creationId xmlns:a16="http://schemas.microsoft.com/office/drawing/2014/main" id="{E6704F53-AEE5-F374-554F-3B68F2BE4553}"/>
              </a:ext>
            </a:extLst>
          </p:cNvPr>
          <p:cNvSpPr txBox="1"/>
          <p:nvPr/>
        </p:nvSpPr>
        <p:spPr>
          <a:xfrm>
            <a:off x="10853492" y="29028"/>
            <a:ext cx="1338508" cy="461665"/>
          </a:xfrm>
          <a:prstGeom prst="rect">
            <a:avLst/>
          </a:prstGeom>
          <a:noFill/>
        </p:spPr>
        <p:txBody>
          <a:bodyPr wrap="none" rtlCol="0">
            <a:spAutoFit/>
          </a:bodyPr>
          <a:lstStyle/>
          <a:p>
            <a:pPr algn="r"/>
            <a:r>
              <a:rPr lang="en-US" sz="1200" dirty="0">
                <a:latin typeface="Aptos" panose="020B0004020202020204" pitchFamily="34" charset="0"/>
                <a:ea typeface="Aptos" panose="020B0004020202020204" pitchFamily="34" charset="0"/>
                <a:cs typeface="Aptos" panose="020B0004020202020204" pitchFamily="34" charset="0"/>
              </a:rPr>
              <a:t>CIPCA 2025</a:t>
            </a:r>
          </a:p>
          <a:p>
            <a:pPr algn="r"/>
            <a:r>
              <a:rPr lang="en-US" sz="1200" dirty="0">
                <a:latin typeface="Aptos" panose="020B0004020202020204" pitchFamily="34" charset="0"/>
                <a:ea typeface="Aptos" panose="020B0004020202020204" pitchFamily="34" charset="0"/>
                <a:cs typeface="Aptos" panose="020B0004020202020204" pitchFamily="34" charset="0"/>
              </a:rPr>
              <a:t>16-18</a:t>
            </a:r>
            <a:r>
              <a:rPr lang="en-US" sz="1200" baseline="30000" dirty="0">
                <a:latin typeface="Aptos" panose="020B0004020202020204" pitchFamily="34" charset="0"/>
                <a:ea typeface="Aptos" panose="020B0004020202020204" pitchFamily="34" charset="0"/>
                <a:cs typeface="Aptos" panose="020B0004020202020204" pitchFamily="34" charset="0"/>
              </a:rPr>
              <a:t>th</a:t>
            </a:r>
            <a:r>
              <a:rPr lang="en-US" sz="1200" dirty="0">
                <a:effectLst/>
                <a:latin typeface="Aptos" panose="020B0004020202020204" pitchFamily="34" charset="0"/>
                <a:ea typeface="Aptos" panose="020B0004020202020204" pitchFamily="34" charset="0"/>
                <a:cs typeface="Aptos" panose="020B0004020202020204" pitchFamily="34" charset="0"/>
              </a:rPr>
              <a:t> June 2025</a:t>
            </a:r>
            <a:endParaRPr lang="it-IT" sz="1200" dirty="0">
              <a:effectLst/>
              <a:latin typeface="Aptos" panose="020B0004020202020204" pitchFamily="34" charset="0"/>
              <a:ea typeface="Aptos" panose="020B0004020202020204" pitchFamily="34" charset="0"/>
              <a:cs typeface="Aptos" panose="020B0004020202020204" pitchFamily="34" charset="0"/>
            </a:endParaRPr>
          </a:p>
        </p:txBody>
      </p:sp>
      <p:sp>
        <p:nvSpPr>
          <p:cNvPr id="10" name="CasellaDiTesto 9">
            <a:extLst>
              <a:ext uri="{FF2B5EF4-FFF2-40B4-BE49-F238E27FC236}">
                <a16:creationId xmlns:a16="http://schemas.microsoft.com/office/drawing/2014/main" id="{D585738A-6A63-1636-63CB-33469E7BA135}"/>
              </a:ext>
            </a:extLst>
          </p:cNvPr>
          <p:cNvSpPr txBox="1"/>
          <p:nvPr/>
        </p:nvSpPr>
        <p:spPr>
          <a:xfrm>
            <a:off x="3404380" y="28315"/>
            <a:ext cx="5522512" cy="461665"/>
          </a:xfrm>
          <a:prstGeom prst="rect">
            <a:avLst/>
          </a:prstGeom>
          <a:noFill/>
        </p:spPr>
        <p:txBody>
          <a:bodyPr wrap="square" rtlCol="0">
            <a:spAutoFit/>
          </a:bodyPr>
          <a:lstStyle/>
          <a:p>
            <a:pPr algn="ctr"/>
            <a:r>
              <a:rPr lang="it-IT" sz="2400" b="1" dirty="0"/>
              <a:t> SAMPLES</a:t>
            </a:r>
          </a:p>
        </p:txBody>
      </p:sp>
      <p:sp>
        <p:nvSpPr>
          <p:cNvPr id="2" name="Segnaposto contenuto 2">
            <a:extLst>
              <a:ext uri="{FF2B5EF4-FFF2-40B4-BE49-F238E27FC236}">
                <a16:creationId xmlns:a16="http://schemas.microsoft.com/office/drawing/2014/main" id="{3E1A5D0E-B5FF-3E1A-66A6-76905A4381A4}"/>
              </a:ext>
            </a:extLst>
          </p:cNvPr>
          <p:cNvSpPr txBox="1">
            <a:spLocks/>
          </p:cNvSpPr>
          <p:nvPr/>
        </p:nvSpPr>
        <p:spPr>
          <a:xfrm>
            <a:off x="8475314" y="930621"/>
            <a:ext cx="2916000" cy="350607"/>
          </a:xfrm>
          <a:prstGeom prst="rect">
            <a:avLst/>
          </a:prstGeom>
          <a:solidFill>
            <a:schemeClr val="bg1"/>
          </a:solidFill>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dirty="0">
                <a:solidFill>
                  <a:srgbClr val="000000"/>
                </a:solidFill>
              </a:rPr>
              <a:t>General wet extraction protocol</a:t>
            </a:r>
            <a:r>
              <a:rPr lang="en-US" sz="1400" baseline="30000" dirty="0">
                <a:solidFill>
                  <a:srgbClr val="000000"/>
                </a:solidFill>
              </a:rPr>
              <a:t>(4)</a:t>
            </a:r>
            <a:r>
              <a:rPr lang="en-US" sz="1400" dirty="0">
                <a:solidFill>
                  <a:srgbClr val="000000"/>
                </a:solidFill>
              </a:rPr>
              <a:t>:</a:t>
            </a:r>
          </a:p>
          <a:p>
            <a:pPr marL="342900" indent="-342900">
              <a:buFont typeface="Arial" panose="020B0604020202020204" pitchFamily="34" charset="0"/>
              <a:buAutoNum type="arabicPeriod"/>
            </a:pPr>
            <a:endParaRPr lang="en-US" sz="1400" dirty="0">
              <a:solidFill>
                <a:srgbClr val="000000"/>
              </a:solidFill>
            </a:endParaRPr>
          </a:p>
          <a:p>
            <a:pPr marL="0" indent="0">
              <a:buFont typeface="Arial" panose="020B0604020202020204" pitchFamily="34" charset="0"/>
              <a:buNone/>
            </a:pPr>
            <a:r>
              <a:rPr lang="en-US" sz="1800" dirty="0">
                <a:solidFill>
                  <a:srgbClr val="000000"/>
                </a:solidFill>
              </a:rPr>
              <a:t>	</a:t>
            </a:r>
            <a:endParaRPr lang="en-GB" sz="1800" dirty="0"/>
          </a:p>
        </p:txBody>
      </p:sp>
      <p:pic>
        <p:nvPicPr>
          <p:cNvPr id="8" name="Immagine 7">
            <a:extLst>
              <a:ext uri="{FF2B5EF4-FFF2-40B4-BE49-F238E27FC236}">
                <a16:creationId xmlns:a16="http://schemas.microsoft.com/office/drawing/2014/main" id="{0C63E991-2572-2B75-23A9-F61E2F92E0D6}"/>
              </a:ext>
            </a:extLst>
          </p:cNvPr>
          <p:cNvPicPr>
            <a:picLocks noChangeAspect="1"/>
          </p:cNvPicPr>
          <p:nvPr/>
        </p:nvPicPr>
        <p:blipFill>
          <a:blip r:embed="rId20"/>
          <a:srcRect l="23745" t="9225" r="19887" b="2087"/>
          <a:stretch/>
        </p:blipFill>
        <p:spPr>
          <a:xfrm>
            <a:off x="8344985" y="1395256"/>
            <a:ext cx="3183240" cy="4265221"/>
          </a:xfrm>
          <a:prstGeom prst="rect">
            <a:avLst/>
          </a:prstGeom>
          <a:ln>
            <a:noFill/>
          </a:ln>
          <a:effectLst/>
        </p:spPr>
      </p:pic>
      <p:sp>
        <p:nvSpPr>
          <p:cNvPr id="37" name="CasellaDiTesto 36">
            <a:extLst>
              <a:ext uri="{FF2B5EF4-FFF2-40B4-BE49-F238E27FC236}">
                <a16:creationId xmlns:a16="http://schemas.microsoft.com/office/drawing/2014/main" id="{C1A289B8-9A0A-7E70-17EE-4B467775102D}"/>
              </a:ext>
            </a:extLst>
          </p:cNvPr>
          <p:cNvSpPr txBox="1"/>
          <p:nvPr/>
        </p:nvSpPr>
        <p:spPr>
          <a:xfrm>
            <a:off x="3694686" y="2756365"/>
            <a:ext cx="1140549" cy="369332"/>
          </a:xfrm>
          <a:prstGeom prst="rect">
            <a:avLst/>
          </a:prstGeom>
          <a:noFill/>
        </p:spPr>
        <p:txBody>
          <a:bodyPr wrap="square">
            <a:spAutoFit/>
          </a:bodyPr>
          <a:lstStyle/>
          <a:p>
            <a:r>
              <a:rPr lang="en-GB" dirty="0">
                <a:solidFill>
                  <a:sysClr val="windowText" lastClr="000000"/>
                </a:solidFill>
              </a:rPr>
              <a:t>partner:</a:t>
            </a:r>
            <a:endParaRPr lang="it-IT" dirty="0"/>
          </a:p>
        </p:txBody>
      </p:sp>
    </p:spTree>
    <p:extLst>
      <p:ext uri="{BB962C8B-B14F-4D97-AF65-F5344CB8AC3E}">
        <p14:creationId xmlns:p14="http://schemas.microsoft.com/office/powerpoint/2010/main" val="34808971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B1C937-B707-1DD8-7ADC-A9941EC239A4}"/>
            </a:ext>
          </a:extLst>
        </p:cNvPr>
        <p:cNvGrpSpPr/>
        <p:nvPr/>
      </p:nvGrpSpPr>
      <p:grpSpPr>
        <a:xfrm>
          <a:off x="0" y="0"/>
          <a:ext cx="0" cy="0"/>
          <a:chOff x="0" y="0"/>
          <a:chExt cx="0" cy="0"/>
        </a:xfrm>
      </p:grpSpPr>
      <p:pic>
        <p:nvPicPr>
          <p:cNvPr id="34" name="Graphic 5">
            <a:extLst>
              <a:ext uri="{FF2B5EF4-FFF2-40B4-BE49-F238E27FC236}">
                <a16:creationId xmlns:a16="http://schemas.microsoft.com/office/drawing/2014/main" id="{DEADF46D-692F-FC21-9249-84C99513ECA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29541" y="1008407"/>
            <a:ext cx="4132917" cy="4764505"/>
          </a:xfrm>
          <a:prstGeom prst="rect">
            <a:avLst/>
          </a:prstGeom>
        </p:spPr>
      </p:pic>
      <p:pic>
        <p:nvPicPr>
          <p:cNvPr id="10" name="Graphic 9">
            <a:extLst>
              <a:ext uri="{FF2B5EF4-FFF2-40B4-BE49-F238E27FC236}">
                <a16:creationId xmlns:a16="http://schemas.microsoft.com/office/drawing/2014/main" id="{5AD38FBB-755B-E09D-A779-233C97CCBAC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3776" y="3429000"/>
            <a:ext cx="3553143" cy="3584448"/>
          </a:xfrm>
          <a:prstGeom prst="rect">
            <a:avLst/>
          </a:prstGeom>
        </p:spPr>
      </p:pic>
      <p:pic>
        <p:nvPicPr>
          <p:cNvPr id="8" name="Immagine 7" descr="Immagine che contiene testo, edificio, casa, cielo&#10;&#10;Il contenuto generato dall'IA potrebbe non essere corretto.">
            <a:extLst>
              <a:ext uri="{FF2B5EF4-FFF2-40B4-BE49-F238E27FC236}">
                <a16:creationId xmlns:a16="http://schemas.microsoft.com/office/drawing/2014/main" id="{A766CC4C-C4FD-B7C0-ED91-374D3A3A90B0}"/>
              </a:ext>
            </a:extLst>
          </p:cNvPr>
          <p:cNvPicPr>
            <a:picLocks noChangeAspect="1"/>
          </p:cNvPicPr>
          <p:nvPr/>
        </p:nvPicPr>
        <p:blipFill>
          <a:blip r:embed="rId7">
            <a:extLst>
              <a:ext uri="{28A0092B-C50C-407E-A947-70E740481C1C}">
                <a14:useLocalDpi xmlns:a14="http://schemas.microsoft.com/office/drawing/2010/main" val="0"/>
              </a:ext>
            </a:extLst>
          </a:blip>
          <a:srcRect l="1815" t="4613" r="23777" b="74293"/>
          <a:stretch>
            <a:fillRect/>
          </a:stretch>
        </p:blipFill>
        <p:spPr>
          <a:xfrm>
            <a:off x="83284" y="71145"/>
            <a:ext cx="2534425" cy="376006"/>
          </a:xfrm>
          <a:prstGeom prst="rect">
            <a:avLst/>
          </a:prstGeom>
        </p:spPr>
      </p:pic>
      <p:grpSp>
        <p:nvGrpSpPr>
          <p:cNvPr id="23" name="Gruppo 22">
            <a:extLst>
              <a:ext uri="{FF2B5EF4-FFF2-40B4-BE49-F238E27FC236}">
                <a16:creationId xmlns:a16="http://schemas.microsoft.com/office/drawing/2014/main" id="{3B1A02BC-1EF6-2B47-1CC3-563FFA8525E6}"/>
              </a:ext>
            </a:extLst>
          </p:cNvPr>
          <p:cNvGrpSpPr/>
          <p:nvPr/>
        </p:nvGrpSpPr>
        <p:grpSpPr>
          <a:xfrm>
            <a:off x="3569281" y="706988"/>
            <a:ext cx="6638535" cy="2595273"/>
            <a:chOff x="417174" y="3798203"/>
            <a:chExt cx="7344515" cy="2639430"/>
          </a:xfrm>
        </p:grpSpPr>
        <p:grpSp>
          <p:nvGrpSpPr>
            <p:cNvPr id="24" name="Gruppo 23">
              <a:extLst>
                <a:ext uri="{FF2B5EF4-FFF2-40B4-BE49-F238E27FC236}">
                  <a16:creationId xmlns:a16="http://schemas.microsoft.com/office/drawing/2014/main" id="{0C84ED4C-B3E9-1EA2-9FE9-A3F13A36D0B0}"/>
                </a:ext>
              </a:extLst>
            </p:cNvPr>
            <p:cNvGrpSpPr/>
            <p:nvPr/>
          </p:nvGrpSpPr>
          <p:grpSpPr>
            <a:xfrm>
              <a:off x="417174" y="3798203"/>
              <a:ext cx="7344515" cy="2639430"/>
              <a:chOff x="417174" y="3798203"/>
              <a:chExt cx="7344515" cy="2639430"/>
            </a:xfrm>
          </p:grpSpPr>
          <p:sp>
            <p:nvSpPr>
              <p:cNvPr id="26" name="Ovale 25">
                <a:extLst>
                  <a:ext uri="{FF2B5EF4-FFF2-40B4-BE49-F238E27FC236}">
                    <a16:creationId xmlns:a16="http://schemas.microsoft.com/office/drawing/2014/main" id="{F2824DBF-A29A-6BB5-E6EA-ECC2A8CB1417}"/>
                  </a:ext>
                </a:extLst>
              </p:cNvPr>
              <p:cNvSpPr/>
              <p:nvPr/>
            </p:nvSpPr>
            <p:spPr>
              <a:xfrm>
                <a:off x="417174" y="3798203"/>
                <a:ext cx="5586626" cy="2639430"/>
              </a:xfrm>
              <a:custGeom>
                <a:avLst/>
                <a:gdLst>
                  <a:gd name="connsiteX0" fmla="*/ 0 w 5586626"/>
                  <a:gd name="connsiteY0" fmla="*/ 1319715 h 2639430"/>
                  <a:gd name="connsiteX1" fmla="*/ 2793313 w 5586626"/>
                  <a:gd name="connsiteY1" fmla="*/ 0 h 2639430"/>
                  <a:gd name="connsiteX2" fmla="*/ 5586626 w 5586626"/>
                  <a:gd name="connsiteY2" fmla="*/ 1319715 h 2639430"/>
                  <a:gd name="connsiteX3" fmla="*/ 2793313 w 5586626"/>
                  <a:gd name="connsiteY3" fmla="*/ 2639430 h 2639430"/>
                  <a:gd name="connsiteX4" fmla="*/ 0 w 5586626"/>
                  <a:gd name="connsiteY4" fmla="*/ 1319715 h 2639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6626" h="2639430" fill="none" extrusionOk="0">
                    <a:moveTo>
                      <a:pt x="0" y="1319715"/>
                    </a:moveTo>
                    <a:cubicBezTo>
                      <a:pt x="166728" y="569500"/>
                      <a:pt x="1500613" y="137026"/>
                      <a:pt x="2793313" y="0"/>
                    </a:cubicBezTo>
                    <a:cubicBezTo>
                      <a:pt x="4310305" y="-7091"/>
                      <a:pt x="5707894" y="618236"/>
                      <a:pt x="5586626" y="1319715"/>
                    </a:cubicBezTo>
                    <a:cubicBezTo>
                      <a:pt x="5666204" y="2040615"/>
                      <a:pt x="4301834" y="2675705"/>
                      <a:pt x="2793313" y="2639430"/>
                    </a:cubicBezTo>
                    <a:cubicBezTo>
                      <a:pt x="1259488" y="2666721"/>
                      <a:pt x="15825" y="2209971"/>
                      <a:pt x="0" y="1319715"/>
                    </a:cubicBezTo>
                    <a:close/>
                  </a:path>
                  <a:path w="5586626" h="2639430" stroke="0" extrusionOk="0">
                    <a:moveTo>
                      <a:pt x="0" y="1319715"/>
                    </a:moveTo>
                    <a:cubicBezTo>
                      <a:pt x="210026" y="402863"/>
                      <a:pt x="1140793" y="95561"/>
                      <a:pt x="2793313" y="0"/>
                    </a:cubicBezTo>
                    <a:cubicBezTo>
                      <a:pt x="4315946" y="-98721"/>
                      <a:pt x="5531182" y="659875"/>
                      <a:pt x="5586626" y="1319715"/>
                    </a:cubicBezTo>
                    <a:cubicBezTo>
                      <a:pt x="5633644" y="2157766"/>
                      <a:pt x="4344149" y="2382664"/>
                      <a:pt x="2793313" y="2639430"/>
                    </a:cubicBezTo>
                    <a:cubicBezTo>
                      <a:pt x="1236340" y="2754404"/>
                      <a:pt x="-161060" y="2005993"/>
                      <a:pt x="0" y="1319715"/>
                    </a:cubicBezTo>
                    <a:close/>
                  </a:path>
                </a:pathLst>
              </a:custGeom>
              <a:solidFill>
                <a:schemeClr val="bg1"/>
              </a:solidFill>
              <a:ln w="12700">
                <a:noFill/>
                <a:extLst>
                  <a:ext uri="{C807C97D-BFC1-408E-A445-0C87EB9F89A2}">
                    <ask:lineSketchStyleProps xmlns:ask="http://schemas.microsoft.com/office/drawing/2018/sketchyshapes" sd="2091018771">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7" name="CasellaDiTesto 26">
                <a:extLst>
                  <a:ext uri="{FF2B5EF4-FFF2-40B4-BE49-F238E27FC236}">
                    <a16:creationId xmlns:a16="http://schemas.microsoft.com/office/drawing/2014/main" id="{2F1CE763-0811-8255-3B46-ACA51EBBDFB7}"/>
                  </a:ext>
                </a:extLst>
              </p:cNvPr>
              <p:cNvSpPr txBox="1"/>
              <p:nvPr/>
            </p:nvSpPr>
            <p:spPr>
              <a:xfrm>
                <a:off x="1801674" y="5574922"/>
                <a:ext cx="2975932" cy="403422"/>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ptos Display" panose="02110004020202020204"/>
                    <a:ea typeface="+mn-ea"/>
                    <a:cs typeface="+mn-cs"/>
                  </a:rPr>
                  <a:t>Protein profile</a:t>
                </a:r>
              </a:p>
            </p:txBody>
          </p:sp>
          <p:sp>
            <p:nvSpPr>
              <p:cNvPr id="28" name="CasellaDiTesto 27">
                <a:extLst>
                  <a:ext uri="{FF2B5EF4-FFF2-40B4-BE49-F238E27FC236}">
                    <a16:creationId xmlns:a16="http://schemas.microsoft.com/office/drawing/2014/main" id="{C6F0006E-2973-A87A-A088-B255484D2885}"/>
                  </a:ext>
                </a:extLst>
              </p:cNvPr>
              <p:cNvSpPr txBox="1"/>
              <p:nvPr/>
            </p:nvSpPr>
            <p:spPr>
              <a:xfrm>
                <a:off x="1709160" y="4833970"/>
                <a:ext cx="6052529" cy="646331"/>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ptos Display" panose="02110004020202020204"/>
                    <a:ea typeface="+mn-ea"/>
                    <a:cs typeface="+mn-cs"/>
                  </a:rPr>
                  <a:t>Protein quality</a:t>
                </a:r>
                <a:br>
                  <a:rPr kumimoji="0" lang="en-US" sz="1800" b="1" i="0" u="none" strike="noStrike" kern="1200" cap="none" spc="0" normalizeH="0" baseline="0" noProof="0" dirty="0">
                    <a:ln>
                      <a:noFill/>
                    </a:ln>
                    <a:solidFill>
                      <a:srgbClr val="000000"/>
                    </a:solidFill>
                    <a:effectLst/>
                    <a:uLnTx/>
                    <a:uFillTx/>
                    <a:latin typeface="Aptos Display" panose="02110004020202020204"/>
                    <a:ea typeface="+mn-ea"/>
                    <a:cs typeface="+mn-cs"/>
                  </a:rPr>
                </a:br>
                <a:r>
                  <a:rPr kumimoji="0" lang="en-US" sz="1800" b="0" i="0" u="none" strike="noStrike" kern="1200" cap="none" spc="0" normalizeH="0" baseline="0" noProof="0" dirty="0">
                    <a:ln>
                      <a:noFill/>
                    </a:ln>
                    <a:solidFill>
                      <a:srgbClr val="000000"/>
                    </a:solidFill>
                    <a:effectLst/>
                    <a:uLnTx/>
                    <a:uFillTx/>
                    <a:latin typeface="Aptos Display" panose="02110004020202020204"/>
                    <a:ea typeface="+mn-ea"/>
                    <a:cs typeface="+mn-cs"/>
                  </a:rPr>
                  <a:t>(Amino acids)</a:t>
                </a:r>
              </a:p>
            </p:txBody>
          </p:sp>
          <p:sp>
            <p:nvSpPr>
              <p:cNvPr id="29" name="CasellaDiTesto 28">
                <a:extLst>
                  <a:ext uri="{FF2B5EF4-FFF2-40B4-BE49-F238E27FC236}">
                    <a16:creationId xmlns:a16="http://schemas.microsoft.com/office/drawing/2014/main" id="{46E80595-7F88-81F8-D8AE-29E8545CA9C1}"/>
                  </a:ext>
                </a:extLst>
              </p:cNvPr>
              <p:cNvSpPr txBox="1"/>
              <p:nvPr/>
            </p:nvSpPr>
            <p:spPr>
              <a:xfrm>
                <a:off x="572612" y="4846321"/>
                <a:ext cx="2755771" cy="319752"/>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ptos Display" panose="02110004020202020204"/>
                    <a:ea typeface="+mn-ea"/>
                    <a:cs typeface="+mn-cs"/>
                  </a:rPr>
                  <a:t>Protein content</a:t>
                </a:r>
              </a:p>
            </p:txBody>
          </p:sp>
        </p:grpSp>
        <p:sp>
          <p:nvSpPr>
            <p:cNvPr id="25" name="Segnaposto contenuto 2">
              <a:extLst>
                <a:ext uri="{FF2B5EF4-FFF2-40B4-BE49-F238E27FC236}">
                  <a16:creationId xmlns:a16="http://schemas.microsoft.com/office/drawing/2014/main" id="{851434E7-D7B2-4AD7-181F-888B63E4EFED}"/>
                </a:ext>
              </a:extLst>
            </p:cNvPr>
            <p:cNvSpPr txBox="1">
              <a:spLocks/>
            </p:cNvSpPr>
            <p:nvPr/>
          </p:nvSpPr>
          <p:spPr>
            <a:xfrm>
              <a:off x="699444" y="3825817"/>
              <a:ext cx="5180391" cy="757476"/>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w="6600">
                    <a:solidFill>
                      <a:srgbClr val="E97132"/>
                    </a:solidFill>
                    <a:prstDash val="solid"/>
                  </a:ln>
                  <a:solidFill>
                    <a:srgbClr val="FFFFFF"/>
                  </a:solidFill>
                  <a:effectLst>
                    <a:outerShdw dist="38100" dir="2700000" algn="tl" rotWithShape="0">
                      <a:srgbClr val="E97132"/>
                    </a:outerShdw>
                  </a:effectLst>
                  <a:uLnTx/>
                  <a:uFillTx/>
                  <a:latin typeface="Aptos Display" panose="02110004020202020204"/>
                  <a:ea typeface="+mn-ea"/>
                  <a:cs typeface="+mn-cs"/>
                </a:rPr>
                <a:t>PROTEIN </a:t>
              </a:r>
              <a:br>
                <a:rPr kumimoji="0" lang="en-US" sz="2400" b="1" i="0" u="none" strike="noStrike" kern="1200" cap="none" spc="0" normalizeH="0" baseline="0" noProof="0" dirty="0">
                  <a:ln w="6600">
                    <a:solidFill>
                      <a:srgbClr val="E97132"/>
                    </a:solidFill>
                    <a:prstDash val="solid"/>
                  </a:ln>
                  <a:solidFill>
                    <a:srgbClr val="FFFFFF"/>
                  </a:solidFill>
                  <a:effectLst>
                    <a:outerShdw dist="38100" dir="2700000" algn="tl" rotWithShape="0">
                      <a:srgbClr val="E97132"/>
                    </a:outerShdw>
                  </a:effectLst>
                  <a:uLnTx/>
                  <a:uFillTx/>
                  <a:latin typeface="Aptos Display" panose="02110004020202020204"/>
                  <a:ea typeface="+mn-ea"/>
                  <a:cs typeface="+mn-cs"/>
                </a:rPr>
              </a:br>
              <a:r>
                <a:rPr kumimoji="0" lang="en-US" sz="2400" b="1" i="0" u="none" strike="noStrike" kern="1200" cap="none" spc="0" normalizeH="0" baseline="0" noProof="0" dirty="0">
                  <a:ln w="6600">
                    <a:solidFill>
                      <a:srgbClr val="E97132"/>
                    </a:solidFill>
                    <a:prstDash val="solid"/>
                  </a:ln>
                  <a:solidFill>
                    <a:srgbClr val="FFFFFF"/>
                  </a:solidFill>
                  <a:effectLst>
                    <a:outerShdw dist="38100" dir="2700000" algn="tl" rotWithShape="0">
                      <a:srgbClr val="E97132"/>
                    </a:outerShdw>
                  </a:effectLst>
                  <a:uLnTx/>
                  <a:uFillTx/>
                  <a:latin typeface="Aptos Display" panose="02110004020202020204"/>
                  <a:ea typeface="+mn-ea"/>
                  <a:cs typeface="+mn-cs"/>
                </a:rPr>
                <a:t>CHARACTERIZATION </a:t>
              </a:r>
            </a:p>
          </p:txBody>
        </p:sp>
      </p:grpSp>
      <p:cxnSp>
        <p:nvCxnSpPr>
          <p:cNvPr id="36" name="Connettore diritto 35">
            <a:extLst>
              <a:ext uri="{FF2B5EF4-FFF2-40B4-BE49-F238E27FC236}">
                <a16:creationId xmlns:a16="http://schemas.microsoft.com/office/drawing/2014/main" id="{41ACB9F3-7A8A-9DB7-ED9B-4E29E4BA23C5}"/>
              </a:ext>
            </a:extLst>
          </p:cNvPr>
          <p:cNvCxnSpPr/>
          <p:nvPr/>
        </p:nvCxnSpPr>
        <p:spPr>
          <a:xfrm>
            <a:off x="-1" y="520571"/>
            <a:ext cx="12192000" cy="0"/>
          </a:xfrm>
          <a:prstGeom prst="line">
            <a:avLst/>
          </a:prstGeom>
          <a:ln w="57150">
            <a:solidFill>
              <a:srgbClr val="008DA4"/>
            </a:solidFill>
          </a:ln>
        </p:spPr>
        <p:style>
          <a:lnRef idx="2">
            <a:schemeClr val="accent1"/>
          </a:lnRef>
          <a:fillRef idx="0">
            <a:schemeClr val="accent1"/>
          </a:fillRef>
          <a:effectRef idx="1">
            <a:schemeClr val="accent1"/>
          </a:effectRef>
          <a:fontRef idx="minor">
            <a:schemeClr val="tx1"/>
          </a:fontRef>
        </p:style>
      </p:cxnSp>
      <p:pic>
        <p:nvPicPr>
          <p:cNvPr id="44" name="Graphic 16">
            <a:extLst>
              <a:ext uri="{FF2B5EF4-FFF2-40B4-BE49-F238E27FC236}">
                <a16:creationId xmlns:a16="http://schemas.microsoft.com/office/drawing/2014/main" id="{1A059ABC-BD6D-C037-5446-A7854147FBE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0" y="5946897"/>
            <a:ext cx="12192000" cy="898014"/>
          </a:xfrm>
          <a:prstGeom prst="rect">
            <a:avLst/>
          </a:prstGeom>
        </p:spPr>
      </p:pic>
      <p:pic>
        <p:nvPicPr>
          <p:cNvPr id="46" name="Picture 12" descr="Logo&#10;&#10;Description automatically generated">
            <a:extLst>
              <a:ext uri="{FF2B5EF4-FFF2-40B4-BE49-F238E27FC236}">
                <a16:creationId xmlns:a16="http://schemas.microsoft.com/office/drawing/2014/main" id="{336E2262-2063-5399-C0EA-181FD6000DE8}"/>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5221989" y="6218438"/>
            <a:ext cx="1887294" cy="486003"/>
          </a:xfrm>
          <a:prstGeom prst="rect">
            <a:avLst/>
          </a:prstGeom>
        </p:spPr>
      </p:pic>
      <p:pic>
        <p:nvPicPr>
          <p:cNvPr id="47" name="Picture 13" descr="Logo&#10;&#10;Description automatically generated">
            <a:extLst>
              <a:ext uri="{FF2B5EF4-FFF2-40B4-BE49-F238E27FC236}">
                <a16:creationId xmlns:a16="http://schemas.microsoft.com/office/drawing/2014/main" id="{F531194E-45DD-286C-94B0-D3213A47B6B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07816" y="6232783"/>
            <a:ext cx="1472737" cy="486003"/>
          </a:xfrm>
          <a:prstGeom prst="rect">
            <a:avLst/>
          </a:prstGeom>
        </p:spPr>
      </p:pic>
      <p:pic>
        <p:nvPicPr>
          <p:cNvPr id="55" name="Graphic 14">
            <a:extLst>
              <a:ext uri="{FF2B5EF4-FFF2-40B4-BE49-F238E27FC236}">
                <a16:creationId xmlns:a16="http://schemas.microsoft.com/office/drawing/2014/main" id="{4EBE6568-023A-7D43-497D-7DF046BD16D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00511" y="6186653"/>
            <a:ext cx="892646" cy="607292"/>
          </a:xfrm>
          <a:prstGeom prst="rect">
            <a:avLst/>
          </a:prstGeom>
        </p:spPr>
      </p:pic>
      <p:sp>
        <p:nvSpPr>
          <p:cNvPr id="56" name="TextBox 15">
            <a:extLst>
              <a:ext uri="{FF2B5EF4-FFF2-40B4-BE49-F238E27FC236}">
                <a16:creationId xmlns:a16="http://schemas.microsoft.com/office/drawing/2014/main" id="{4375B13F-3877-2A1A-1E19-1E875DB4CA79}"/>
              </a:ext>
            </a:extLst>
          </p:cNvPr>
          <p:cNvSpPr txBox="1"/>
          <p:nvPr/>
        </p:nvSpPr>
        <p:spPr>
          <a:xfrm>
            <a:off x="1277659" y="6197976"/>
            <a:ext cx="188729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PRIMA programme is supported under Horizon 2020, the European Union’s Framework Programme for Research and Innovation</a:t>
            </a:r>
            <a:r>
              <a:rPr kumimoji="0" lang="it-IT"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7" name="Picture 2" descr="logo-unipr-square - Cipack">
            <a:extLst>
              <a:ext uri="{FF2B5EF4-FFF2-40B4-BE49-F238E27FC236}">
                <a16:creationId xmlns:a16="http://schemas.microsoft.com/office/drawing/2014/main" id="{DF044ADA-36A1-8B13-C1C5-CE01E4DD6F1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641969" y="6002150"/>
            <a:ext cx="890030" cy="890030"/>
          </a:xfrm>
          <a:prstGeom prst="rect">
            <a:avLst/>
          </a:prstGeom>
          <a:noFill/>
          <a:extLst>
            <a:ext uri="{909E8E84-426E-40DD-AFC4-6F175D3DCCD1}">
              <a14:hiddenFill xmlns:a14="http://schemas.microsoft.com/office/drawing/2010/main">
                <a:solidFill>
                  <a:srgbClr val="FFFFFF"/>
                </a:solidFill>
              </a14:hiddenFill>
            </a:ext>
          </a:extLst>
        </p:spPr>
      </p:pic>
      <p:pic>
        <p:nvPicPr>
          <p:cNvPr id="58" name="Immagine 57" descr="Immagine che contiene testo, Carattere, pianta, design&#10;&#10;Descrizione generata automaticamente">
            <a:extLst>
              <a:ext uri="{FF2B5EF4-FFF2-40B4-BE49-F238E27FC236}">
                <a16:creationId xmlns:a16="http://schemas.microsoft.com/office/drawing/2014/main" id="{F07F6457-4972-44E0-C576-65ABAAA6826B}"/>
              </a:ext>
            </a:extLst>
          </p:cNvPr>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62458" y="6140598"/>
            <a:ext cx="890030" cy="642161"/>
          </a:xfrm>
          <a:prstGeom prst="rect">
            <a:avLst/>
          </a:prstGeom>
        </p:spPr>
      </p:pic>
      <p:sp>
        <p:nvSpPr>
          <p:cNvPr id="2" name="CasellaDiTesto 1">
            <a:extLst>
              <a:ext uri="{FF2B5EF4-FFF2-40B4-BE49-F238E27FC236}">
                <a16:creationId xmlns:a16="http://schemas.microsoft.com/office/drawing/2014/main" id="{47F67341-DE8F-114B-1055-A284F0D4FADE}"/>
              </a:ext>
            </a:extLst>
          </p:cNvPr>
          <p:cNvSpPr txBox="1"/>
          <p:nvPr/>
        </p:nvSpPr>
        <p:spPr>
          <a:xfrm>
            <a:off x="3966680" y="4629017"/>
            <a:ext cx="2805467" cy="584775"/>
          </a:xfrm>
          <a:custGeom>
            <a:avLst/>
            <a:gdLst>
              <a:gd name="connsiteX0" fmla="*/ 0 w 2805467"/>
              <a:gd name="connsiteY0" fmla="*/ 0 h 584775"/>
              <a:gd name="connsiteX1" fmla="*/ 617203 w 2805467"/>
              <a:gd name="connsiteY1" fmla="*/ 0 h 584775"/>
              <a:gd name="connsiteX2" fmla="*/ 1094132 w 2805467"/>
              <a:gd name="connsiteY2" fmla="*/ 0 h 584775"/>
              <a:gd name="connsiteX3" fmla="*/ 1627171 w 2805467"/>
              <a:gd name="connsiteY3" fmla="*/ 0 h 584775"/>
              <a:gd name="connsiteX4" fmla="*/ 2132155 w 2805467"/>
              <a:gd name="connsiteY4" fmla="*/ 0 h 584775"/>
              <a:gd name="connsiteX5" fmla="*/ 2805467 w 2805467"/>
              <a:gd name="connsiteY5" fmla="*/ 0 h 584775"/>
              <a:gd name="connsiteX6" fmla="*/ 2805467 w 2805467"/>
              <a:gd name="connsiteY6" fmla="*/ 584775 h 584775"/>
              <a:gd name="connsiteX7" fmla="*/ 2300483 w 2805467"/>
              <a:gd name="connsiteY7" fmla="*/ 584775 h 584775"/>
              <a:gd name="connsiteX8" fmla="*/ 1823554 w 2805467"/>
              <a:gd name="connsiteY8" fmla="*/ 584775 h 584775"/>
              <a:gd name="connsiteX9" fmla="*/ 1234405 w 2805467"/>
              <a:gd name="connsiteY9" fmla="*/ 584775 h 584775"/>
              <a:gd name="connsiteX10" fmla="*/ 673312 w 2805467"/>
              <a:gd name="connsiteY10" fmla="*/ 584775 h 584775"/>
              <a:gd name="connsiteX11" fmla="*/ 0 w 2805467"/>
              <a:gd name="connsiteY11" fmla="*/ 584775 h 584775"/>
              <a:gd name="connsiteX12" fmla="*/ 0 w 2805467"/>
              <a:gd name="connsiteY12"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5467" h="584775" extrusionOk="0">
                <a:moveTo>
                  <a:pt x="0" y="0"/>
                </a:moveTo>
                <a:cubicBezTo>
                  <a:pt x="196158" y="-10353"/>
                  <a:pt x="422461" y="12419"/>
                  <a:pt x="617203" y="0"/>
                </a:cubicBezTo>
                <a:cubicBezTo>
                  <a:pt x="811945" y="-12419"/>
                  <a:pt x="888601" y="11695"/>
                  <a:pt x="1094132" y="0"/>
                </a:cubicBezTo>
                <a:cubicBezTo>
                  <a:pt x="1299663" y="-11695"/>
                  <a:pt x="1514185" y="10730"/>
                  <a:pt x="1627171" y="0"/>
                </a:cubicBezTo>
                <a:cubicBezTo>
                  <a:pt x="1740157" y="-10730"/>
                  <a:pt x="1946333" y="2936"/>
                  <a:pt x="2132155" y="0"/>
                </a:cubicBezTo>
                <a:cubicBezTo>
                  <a:pt x="2317977" y="-2936"/>
                  <a:pt x="2648076" y="-31865"/>
                  <a:pt x="2805467" y="0"/>
                </a:cubicBezTo>
                <a:cubicBezTo>
                  <a:pt x="2788742" y="120679"/>
                  <a:pt x="2821857" y="324072"/>
                  <a:pt x="2805467" y="584775"/>
                </a:cubicBezTo>
                <a:cubicBezTo>
                  <a:pt x="2576350" y="602609"/>
                  <a:pt x="2452676" y="595657"/>
                  <a:pt x="2300483" y="584775"/>
                </a:cubicBezTo>
                <a:cubicBezTo>
                  <a:pt x="2148290" y="573893"/>
                  <a:pt x="1932189" y="584566"/>
                  <a:pt x="1823554" y="584775"/>
                </a:cubicBezTo>
                <a:cubicBezTo>
                  <a:pt x="1714919" y="584984"/>
                  <a:pt x="1471405" y="587559"/>
                  <a:pt x="1234405" y="584775"/>
                </a:cubicBezTo>
                <a:cubicBezTo>
                  <a:pt x="997405" y="581991"/>
                  <a:pt x="792110" y="566802"/>
                  <a:pt x="673312" y="584775"/>
                </a:cubicBezTo>
                <a:cubicBezTo>
                  <a:pt x="554514" y="602748"/>
                  <a:pt x="188517" y="596910"/>
                  <a:pt x="0" y="584775"/>
                </a:cubicBezTo>
                <a:cubicBezTo>
                  <a:pt x="-28553" y="344215"/>
                  <a:pt x="6826" y="179019"/>
                  <a:pt x="0" y="0"/>
                </a:cubicBezTo>
                <a:close/>
              </a:path>
            </a:pathLst>
          </a:custGeom>
          <a:noFill/>
          <a:ln>
            <a:noFill/>
            <a:extLst>
              <a:ext uri="{C807C97D-BFC1-408E-A445-0C87EB9F89A2}">
                <ask:lineSketchStyleProps xmlns:ask="http://schemas.microsoft.com/office/drawing/2018/sketchyshapes" sd="86837363">
                  <a:prstGeom prst="rect">
                    <a:avLst/>
                  </a:prstGeom>
                  <ask:type>
                    <ask:lineSketchFreehand/>
                  </ask:type>
                </ask:lineSketchStyleProps>
              </a:ext>
            </a:extLst>
          </a:ln>
        </p:spPr>
        <p:txBody>
          <a:bodyPr wrap="square" rtlCol="0">
            <a:spAutoFit/>
          </a:bodyPr>
          <a:lstStyle>
            <a:defPPr>
              <a:defRPr lang="it-IT"/>
            </a:defPPr>
            <a:lvl1pPr algn="ctr"/>
          </a:lstStyle>
          <a:p>
            <a:r>
              <a:rPr lang="en-GB" sz="1600" dirty="0"/>
              <a:t>(essential amino acids and actual conversion factor) </a:t>
            </a:r>
          </a:p>
        </p:txBody>
      </p:sp>
      <p:sp>
        <p:nvSpPr>
          <p:cNvPr id="3" name="CasellaDiTesto 2">
            <a:extLst>
              <a:ext uri="{FF2B5EF4-FFF2-40B4-BE49-F238E27FC236}">
                <a16:creationId xmlns:a16="http://schemas.microsoft.com/office/drawing/2014/main" id="{F12DA1ED-68BE-4D5F-2BFA-F7A4F884AF8C}"/>
              </a:ext>
            </a:extLst>
          </p:cNvPr>
          <p:cNvSpPr txBox="1"/>
          <p:nvPr/>
        </p:nvSpPr>
        <p:spPr>
          <a:xfrm>
            <a:off x="4138503" y="4307755"/>
            <a:ext cx="2340879" cy="369332"/>
          </a:xfrm>
          <a:custGeom>
            <a:avLst/>
            <a:gdLst>
              <a:gd name="connsiteX0" fmla="*/ 0 w 2340879"/>
              <a:gd name="connsiteY0" fmla="*/ 0 h 369332"/>
              <a:gd name="connsiteX1" fmla="*/ 632037 w 2340879"/>
              <a:gd name="connsiteY1" fmla="*/ 0 h 369332"/>
              <a:gd name="connsiteX2" fmla="*/ 1147031 w 2340879"/>
              <a:gd name="connsiteY2" fmla="*/ 0 h 369332"/>
              <a:gd name="connsiteX3" fmla="*/ 1708842 w 2340879"/>
              <a:gd name="connsiteY3" fmla="*/ 0 h 369332"/>
              <a:gd name="connsiteX4" fmla="*/ 2340879 w 2340879"/>
              <a:gd name="connsiteY4" fmla="*/ 0 h 369332"/>
              <a:gd name="connsiteX5" fmla="*/ 2340879 w 2340879"/>
              <a:gd name="connsiteY5" fmla="*/ 369332 h 369332"/>
              <a:gd name="connsiteX6" fmla="*/ 1708842 w 2340879"/>
              <a:gd name="connsiteY6" fmla="*/ 369332 h 369332"/>
              <a:gd name="connsiteX7" fmla="*/ 1147031 w 2340879"/>
              <a:gd name="connsiteY7" fmla="*/ 369332 h 369332"/>
              <a:gd name="connsiteX8" fmla="*/ 632037 w 2340879"/>
              <a:gd name="connsiteY8" fmla="*/ 369332 h 369332"/>
              <a:gd name="connsiteX9" fmla="*/ 0 w 2340879"/>
              <a:gd name="connsiteY9" fmla="*/ 369332 h 369332"/>
              <a:gd name="connsiteX10" fmla="*/ 0 w 2340879"/>
              <a:gd name="connsiteY10" fmla="*/ 0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0879" h="369332" extrusionOk="0">
                <a:moveTo>
                  <a:pt x="0" y="0"/>
                </a:moveTo>
                <a:cubicBezTo>
                  <a:pt x="202129" y="-5228"/>
                  <a:pt x="477232" y="29580"/>
                  <a:pt x="632037" y="0"/>
                </a:cubicBezTo>
                <a:cubicBezTo>
                  <a:pt x="786842" y="-29580"/>
                  <a:pt x="931909" y="-19560"/>
                  <a:pt x="1147031" y="0"/>
                </a:cubicBezTo>
                <a:cubicBezTo>
                  <a:pt x="1362153" y="19560"/>
                  <a:pt x="1456681" y="-2102"/>
                  <a:pt x="1708842" y="0"/>
                </a:cubicBezTo>
                <a:cubicBezTo>
                  <a:pt x="1961003" y="2102"/>
                  <a:pt x="2143801" y="14060"/>
                  <a:pt x="2340879" y="0"/>
                </a:cubicBezTo>
                <a:cubicBezTo>
                  <a:pt x="2348978" y="154254"/>
                  <a:pt x="2358432" y="282683"/>
                  <a:pt x="2340879" y="369332"/>
                </a:cubicBezTo>
                <a:cubicBezTo>
                  <a:pt x="2058967" y="355590"/>
                  <a:pt x="1986571" y="393394"/>
                  <a:pt x="1708842" y="369332"/>
                </a:cubicBezTo>
                <a:cubicBezTo>
                  <a:pt x="1431113" y="345270"/>
                  <a:pt x="1426406" y="365123"/>
                  <a:pt x="1147031" y="369332"/>
                </a:cubicBezTo>
                <a:cubicBezTo>
                  <a:pt x="867656" y="373541"/>
                  <a:pt x="812686" y="368729"/>
                  <a:pt x="632037" y="369332"/>
                </a:cubicBezTo>
                <a:cubicBezTo>
                  <a:pt x="451388" y="369935"/>
                  <a:pt x="150208" y="367422"/>
                  <a:pt x="0" y="369332"/>
                </a:cubicBezTo>
                <a:cubicBezTo>
                  <a:pt x="-6895" y="232347"/>
                  <a:pt x="5275" y="127969"/>
                  <a:pt x="0" y="0"/>
                </a:cubicBezTo>
                <a:close/>
              </a:path>
            </a:pathLst>
          </a:custGeom>
          <a:noFill/>
          <a:ln>
            <a:noFill/>
            <a:extLst>
              <a:ext uri="{C807C97D-BFC1-408E-A445-0C87EB9F89A2}">
                <ask:lineSketchStyleProps xmlns:ask="http://schemas.microsoft.com/office/drawing/2018/sketchyshapes" sd="86837363">
                  <a:prstGeom prst="rect">
                    <a:avLst/>
                  </a:prstGeom>
                  <ask:type>
                    <ask:lineSketchFreehand/>
                  </ask:type>
                </ask:lineSketchStyleProps>
              </a:ext>
            </a:extLst>
          </a:ln>
        </p:spPr>
        <p:txBody>
          <a:bodyPr wrap="square" rtlCol="0">
            <a:spAutoFit/>
          </a:bodyPr>
          <a:lstStyle>
            <a:defPPr>
              <a:defRPr lang="it-IT"/>
            </a:defPPr>
            <a:lvl1pPr algn="ctr"/>
          </a:lstStyle>
          <a:p>
            <a:pPr algn="r"/>
            <a:r>
              <a:rPr lang="en-GB" dirty="0"/>
              <a:t>Amino acids analysis: </a:t>
            </a:r>
          </a:p>
        </p:txBody>
      </p:sp>
      <p:cxnSp>
        <p:nvCxnSpPr>
          <p:cNvPr id="5" name="Connettore diritto 4">
            <a:extLst>
              <a:ext uri="{FF2B5EF4-FFF2-40B4-BE49-F238E27FC236}">
                <a16:creationId xmlns:a16="http://schemas.microsoft.com/office/drawing/2014/main" id="{FB7EE347-ED6C-B4C5-5E8D-7D3354C84B4E}"/>
              </a:ext>
            </a:extLst>
          </p:cNvPr>
          <p:cNvCxnSpPr>
            <a:cxnSpLocks/>
          </p:cNvCxnSpPr>
          <p:nvPr/>
        </p:nvCxnSpPr>
        <p:spPr>
          <a:xfrm flipH="1">
            <a:off x="742418" y="3955356"/>
            <a:ext cx="10586704" cy="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sp>
        <p:nvSpPr>
          <p:cNvPr id="9" name="CasellaDiTesto 8">
            <a:extLst>
              <a:ext uri="{FF2B5EF4-FFF2-40B4-BE49-F238E27FC236}">
                <a16:creationId xmlns:a16="http://schemas.microsoft.com/office/drawing/2014/main" id="{5D4ED72F-09DF-DA17-30C9-1B2D3A78C515}"/>
              </a:ext>
            </a:extLst>
          </p:cNvPr>
          <p:cNvSpPr txBox="1"/>
          <p:nvPr/>
        </p:nvSpPr>
        <p:spPr>
          <a:xfrm>
            <a:off x="8440820" y="4311603"/>
            <a:ext cx="1797165" cy="646331"/>
          </a:xfrm>
          <a:custGeom>
            <a:avLst/>
            <a:gdLst>
              <a:gd name="connsiteX0" fmla="*/ 0 w 1797165"/>
              <a:gd name="connsiteY0" fmla="*/ 0 h 646331"/>
              <a:gd name="connsiteX1" fmla="*/ 634998 w 1797165"/>
              <a:gd name="connsiteY1" fmla="*/ 0 h 646331"/>
              <a:gd name="connsiteX2" fmla="*/ 1180138 w 1797165"/>
              <a:gd name="connsiteY2" fmla="*/ 0 h 646331"/>
              <a:gd name="connsiteX3" fmla="*/ 1797165 w 1797165"/>
              <a:gd name="connsiteY3" fmla="*/ 0 h 646331"/>
              <a:gd name="connsiteX4" fmla="*/ 1797165 w 1797165"/>
              <a:gd name="connsiteY4" fmla="*/ 646331 h 646331"/>
              <a:gd name="connsiteX5" fmla="*/ 1234053 w 1797165"/>
              <a:gd name="connsiteY5" fmla="*/ 646331 h 646331"/>
              <a:gd name="connsiteX6" fmla="*/ 670942 w 1797165"/>
              <a:gd name="connsiteY6" fmla="*/ 646331 h 646331"/>
              <a:gd name="connsiteX7" fmla="*/ 0 w 1797165"/>
              <a:gd name="connsiteY7" fmla="*/ 646331 h 646331"/>
              <a:gd name="connsiteX8" fmla="*/ 0 w 1797165"/>
              <a:gd name="connsiteY8"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7165" h="646331" extrusionOk="0">
                <a:moveTo>
                  <a:pt x="0" y="0"/>
                </a:moveTo>
                <a:cubicBezTo>
                  <a:pt x="243597" y="-24173"/>
                  <a:pt x="506198" y="25964"/>
                  <a:pt x="634998" y="0"/>
                </a:cubicBezTo>
                <a:cubicBezTo>
                  <a:pt x="763798" y="-25964"/>
                  <a:pt x="978880" y="2789"/>
                  <a:pt x="1180138" y="0"/>
                </a:cubicBezTo>
                <a:cubicBezTo>
                  <a:pt x="1381396" y="-2789"/>
                  <a:pt x="1495293" y="-11435"/>
                  <a:pt x="1797165" y="0"/>
                </a:cubicBezTo>
                <a:cubicBezTo>
                  <a:pt x="1780957" y="263959"/>
                  <a:pt x="1775423" y="425810"/>
                  <a:pt x="1797165" y="646331"/>
                </a:cubicBezTo>
                <a:cubicBezTo>
                  <a:pt x="1639874" y="627237"/>
                  <a:pt x="1475819" y="633471"/>
                  <a:pt x="1234053" y="646331"/>
                </a:cubicBezTo>
                <a:cubicBezTo>
                  <a:pt x="992287" y="659191"/>
                  <a:pt x="794690" y="624286"/>
                  <a:pt x="670942" y="646331"/>
                </a:cubicBezTo>
                <a:cubicBezTo>
                  <a:pt x="547194" y="668376"/>
                  <a:pt x="258906" y="644114"/>
                  <a:pt x="0" y="646331"/>
                </a:cubicBezTo>
                <a:cubicBezTo>
                  <a:pt x="-15880" y="384278"/>
                  <a:pt x="22948" y="270897"/>
                  <a:pt x="0" y="0"/>
                </a:cubicBezTo>
                <a:close/>
              </a:path>
            </a:pathLst>
          </a:custGeom>
          <a:noFill/>
          <a:ln>
            <a:noFill/>
            <a:extLst>
              <a:ext uri="{C807C97D-BFC1-408E-A445-0C87EB9F89A2}">
                <ask:lineSketchStyleProps xmlns:ask="http://schemas.microsoft.com/office/drawing/2018/sketchyshapes" sd="86837363">
                  <a:prstGeom prst="rect">
                    <a:avLst/>
                  </a:prstGeom>
                  <ask:type>
                    <ask:lineSketchFreehand/>
                  </ask:type>
                </ask:lineSketchStyleProps>
              </a:ext>
            </a:extLst>
          </a:ln>
        </p:spPr>
        <p:txBody>
          <a:bodyPr wrap="square" rtlCol="0">
            <a:spAutoFit/>
          </a:bodyPr>
          <a:lstStyle>
            <a:defPPr>
              <a:defRPr lang="it-IT"/>
            </a:defPPr>
            <a:lvl1pPr algn="ctr"/>
          </a:lstStyle>
          <a:p>
            <a:r>
              <a:rPr lang="en-GB" dirty="0"/>
              <a:t>Protein profile</a:t>
            </a:r>
          </a:p>
          <a:p>
            <a:r>
              <a:rPr lang="en-GB" dirty="0"/>
              <a:t>analysis</a:t>
            </a:r>
          </a:p>
        </p:txBody>
      </p:sp>
      <p:sp>
        <p:nvSpPr>
          <p:cNvPr id="16" name="Ovale 15">
            <a:extLst>
              <a:ext uri="{FF2B5EF4-FFF2-40B4-BE49-F238E27FC236}">
                <a16:creationId xmlns:a16="http://schemas.microsoft.com/office/drawing/2014/main" id="{8B26CE9A-1FF7-B063-6DA6-45ED8E0CFE2D}"/>
              </a:ext>
            </a:extLst>
          </p:cNvPr>
          <p:cNvSpPr/>
          <p:nvPr/>
        </p:nvSpPr>
        <p:spPr>
          <a:xfrm>
            <a:off x="371111" y="3612125"/>
            <a:ext cx="1940051" cy="646331"/>
          </a:xfrm>
          <a:custGeom>
            <a:avLst/>
            <a:gdLst>
              <a:gd name="connsiteX0" fmla="*/ 0 w 1940051"/>
              <a:gd name="connsiteY0" fmla="*/ 323166 h 646331"/>
              <a:gd name="connsiteX1" fmla="*/ 970026 w 1940051"/>
              <a:gd name="connsiteY1" fmla="*/ 0 h 646331"/>
              <a:gd name="connsiteX2" fmla="*/ 1940052 w 1940051"/>
              <a:gd name="connsiteY2" fmla="*/ 323166 h 646331"/>
              <a:gd name="connsiteX3" fmla="*/ 970026 w 1940051"/>
              <a:gd name="connsiteY3" fmla="*/ 646332 h 646331"/>
              <a:gd name="connsiteX4" fmla="*/ 0 w 1940051"/>
              <a:gd name="connsiteY4" fmla="*/ 323166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0051" h="646331" fill="none" extrusionOk="0">
                <a:moveTo>
                  <a:pt x="0" y="323166"/>
                </a:moveTo>
                <a:cubicBezTo>
                  <a:pt x="30941" y="168774"/>
                  <a:pt x="430698" y="48694"/>
                  <a:pt x="970026" y="0"/>
                </a:cubicBezTo>
                <a:cubicBezTo>
                  <a:pt x="1508728" y="-53363"/>
                  <a:pt x="1897458" y="125410"/>
                  <a:pt x="1940052" y="323166"/>
                </a:cubicBezTo>
                <a:cubicBezTo>
                  <a:pt x="2041426" y="441543"/>
                  <a:pt x="1489117" y="659956"/>
                  <a:pt x="970026" y="646332"/>
                </a:cubicBezTo>
                <a:cubicBezTo>
                  <a:pt x="408063" y="657544"/>
                  <a:pt x="15190" y="497500"/>
                  <a:pt x="0" y="323166"/>
                </a:cubicBezTo>
                <a:close/>
              </a:path>
              <a:path w="1940051" h="646331" stroke="0" extrusionOk="0">
                <a:moveTo>
                  <a:pt x="0" y="323166"/>
                </a:moveTo>
                <a:cubicBezTo>
                  <a:pt x="5236" y="168501"/>
                  <a:pt x="447828" y="-21930"/>
                  <a:pt x="970026" y="0"/>
                </a:cubicBezTo>
                <a:cubicBezTo>
                  <a:pt x="1502124" y="3094"/>
                  <a:pt x="1890775" y="133058"/>
                  <a:pt x="1940052" y="323166"/>
                </a:cubicBezTo>
                <a:cubicBezTo>
                  <a:pt x="1925831" y="521723"/>
                  <a:pt x="1510740" y="682447"/>
                  <a:pt x="970026" y="646332"/>
                </a:cubicBezTo>
                <a:cubicBezTo>
                  <a:pt x="477198" y="677365"/>
                  <a:pt x="-25778" y="519957"/>
                  <a:pt x="0" y="323166"/>
                </a:cubicBezTo>
                <a:close/>
              </a:path>
            </a:pathLst>
          </a:custGeom>
          <a:solidFill>
            <a:srgbClr val="8CC640"/>
          </a:solidFill>
          <a:ln>
            <a:noFill/>
            <a:extLst>
              <a:ext uri="{C807C97D-BFC1-408E-A445-0C87EB9F89A2}">
                <ask:lineSketchStyleProps xmlns:ask="http://schemas.microsoft.com/office/drawing/2018/sketchyshapes" sd="3237370839">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solidFill>
                  <a:schemeClr val="bg1"/>
                </a:solidFill>
              </a:rPr>
              <a:t>Kjeldahl  method</a:t>
            </a:r>
            <a:endParaRPr lang="en-GB" dirty="0">
              <a:solidFill>
                <a:schemeClr val="bg1"/>
              </a:solidFill>
            </a:endParaRPr>
          </a:p>
        </p:txBody>
      </p:sp>
      <p:sp>
        <p:nvSpPr>
          <p:cNvPr id="17" name="Ovale 16">
            <a:extLst>
              <a:ext uri="{FF2B5EF4-FFF2-40B4-BE49-F238E27FC236}">
                <a16:creationId xmlns:a16="http://schemas.microsoft.com/office/drawing/2014/main" id="{F13ED393-64E8-90C9-DA9B-45E481E16355}"/>
              </a:ext>
            </a:extLst>
          </p:cNvPr>
          <p:cNvSpPr/>
          <p:nvPr/>
        </p:nvSpPr>
        <p:spPr>
          <a:xfrm>
            <a:off x="8523057" y="3595154"/>
            <a:ext cx="1794216" cy="583486"/>
          </a:xfrm>
          <a:custGeom>
            <a:avLst/>
            <a:gdLst>
              <a:gd name="connsiteX0" fmla="*/ 0 w 1794216"/>
              <a:gd name="connsiteY0" fmla="*/ 291743 h 583486"/>
              <a:gd name="connsiteX1" fmla="*/ 897108 w 1794216"/>
              <a:gd name="connsiteY1" fmla="*/ 0 h 583486"/>
              <a:gd name="connsiteX2" fmla="*/ 1794216 w 1794216"/>
              <a:gd name="connsiteY2" fmla="*/ 291743 h 583486"/>
              <a:gd name="connsiteX3" fmla="*/ 897108 w 1794216"/>
              <a:gd name="connsiteY3" fmla="*/ 583486 h 583486"/>
              <a:gd name="connsiteX4" fmla="*/ 0 w 1794216"/>
              <a:gd name="connsiteY4" fmla="*/ 291743 h 583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4216" h="583486" fill="none" extrusionOk="0">
                <a:moveTo>
                  <a:pt x="0" y="291743"/>
                </a:moveTo>
                <a:cubicBezTo>
                  <a:pt x="-6007" y="96798"/>
                  <a:pt x="405815" y="-45443"/>
                  <a:pt x="897108" y="0"/>
                </a:cubicBezTo>
                <a:cubicBezTo>
                  <a:pt x="1373927" y="35147"/>
                  <a:pt x="1806039" y="136403"/>
                  <a:pt x="1794216" y="291743"/>
                </a:cubicBezTo>
                <a:cubicBezTo>
                  <a:pt x="1786289" y="423927"/>
                  <a:pt x="1415057" y="578829"/>
                  <a:pt x="897108" y="583486"/>
                </a:cubicBezTo>
                <a:cubicBezTo>
                  <a:pt x="402800" y="587727"/>
                  <a:pt x="21830" y="485786"/>
                  <a:pt x="0" y="291743"/>
                </a:cubicBezTo>
                <a:close/>
              </a:path>
              <a:path w="1794216" h="583486" stroke="0" extrusionOk="0">
                <a:moveTo>
                  <a:pt x="0" y="291743"/>
                </a:moveTo>
                <a:cubicBezTo>
                  <a:pt x="69717" y="177485"/>
                  <a:pt x="360052" y="-35643"/>
                  <a:pt x="897108" y="0"/>
                </a:cubicBezTo>
                <a:cubicBezTo>
                  <a:pt x="1378533" y="30206"/>
                  <a:pt x="1761547" y="119318"/>
                  <a:pt x="1794216" y="291743"/>
                </a:cubicBezTo>
                <a:cubicBezTo>
                  <a:pt x="1881866" y="475732"/>
                  <a:pt x="1382326" y="685627"/>
                  <a:pt x="897108" y="583486"/>
                </a:cubicBezTo>
                <a:cubicBezTo>
                  <a:pt x="415647" y="575164"/>
                  <a:pt x="7184" y="475081"/>
                  <a:pt x="0" y="291743"/>
                </a:cubicBezTo>
                <a:close/>
              </a:path>
            </a:pathLst>
          </a:custGeom>
          <a:solidFill>
            <a:srgbClr val="8CC640"/>
          </a:solidFill>
          <a:ln>
            <a:noFill/>
            <a:extLst>
              <a:ext uri="{C807C97D-BFC1-408E-A445-0C87EB9F89A2}">
                <ask:lineSketchStyleProps xmlns:ask="http://schemas.microsoft.com/office/drawing/2018/sketchyshapes" sd="1732829596">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solidFill>
                  <a:schemeClr val="bg1"/>
                </a:solidFill>
              </a:rPr>
              <a:t>SDS-PAGE</a:t>
            </a:r>
            <a:endParaRPr lang="en-GB" dirty="0">
              <a:solidFill>
                <a:schemeClr val="bg1"/>
              </a:solidFill>
            </a:endParaRPr>
          </a:p>
        </p:txBody>
      </p:sp>
      <p:sp>
        <p:nvSpPr>
          <p:cNvPr id="35" name="Ovale 34">
            <a:extLst>
              <a:ext uri="{FF2B5EF4-FFF2-40B4-BE49-F238E27FC236}">
                <a16:creationId xmlns:a16="http://schemas.microsoft.com/office/drawing/2014/main" id="{BA9E0A50-2019-EEE1-FB71-4C394AE083A5}"/>
              </a:ext>
            </a:extLst>
          </p:cNvPr>
          <p:cNvSpPr/>
          <p:nvPr/>
        </p:nvSpPr>
        <p:spPr>
          <a:xfrm>
            <a:off x="4398939" y="3593636"/>
            <a:ext cx="1841002" cy="646331"/>
          </a:xfrm>
          <a:custGeom>
            <a:avLst/>
            <a:gdLst>
              <a:gd name="connsiteX0" fmla="*/ 0 w 1841002"/>
              <a:gd name="connsiteY0" fmla="*/ 323166 h 646331"/>
              <a:gd name="connsiteX1" fmla="*/ 920501 w 1841002"/>
              <a:gd name="connsiteY1" fmla="*/ 0 h 646331"/>
              <a:gd name="connsiteX2" fmla="*/ 1841002 w 1841002"/>
              <a:gd name="connsiteY2" fmla="*/ 323166 h 646331"/>
              <a:gd name="connsiteX3" fmla="*/ 920501 w 1841002"/>
              <a:gd name="connsiteY3" fmla="*/ 646332 h 646331"/>
              <a:gd name="connsiteX4" fmla="*/ 0 w 1841002"/>
              <a:gd name="connsiteY4" fmla="*/ 323166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1002" h="646331" fill="none" extrusionOk="0">
                <a:moveTo>
                  <a:pt x="0" y="323166"/>
                </a:moveTo>
                <a:cubicBezTo>
                  <a:pt x="-6096" y="60571"/>
                  <a:pt x="360122" y="-13470"/>
                  <a:pt x="920501" y="0"/>
                </a:cubicBezTo>
                <a:cubicBezTo>
                  <a:pt x="1457621" y="17454"/>
                  <a:pt x="1836124" y="135433"/>
                  <a:pt x="1841002" y="323166"/>
                </a:cubicBezTo>
                <a:cubicBezTo>
                  <a:pt x="1818025" y="454305"/>
                  <a:pt x="1421744" y="752898"/>
                  <a:pt x="920501" y="646332"/>
                </a:cubicBezTo>
                <a:cubicBezTo>
                  <a:pt x="399346" y="616483"/>
                  <a:pt x="-25360" y="527928"/>
                  <a:pt x="0" y="323166"/>
                </a:cubicBezTo>
                <a:close/>
              </a:path>
              <a:path w="1841002" h="646331" stroke="0" extrusionOk="0">
                <a:moveTo>
                  <a:pt x="0" y="323166"/>
                </a:moveTo>
                <a:cubicBezTo>
                  <a:pt x="5581" y="131418"/>
                  <a:pt x="417065" y="-12944"/>
                  <a:pt x="920501" y="0"/>
                </a:cubicBezTo>
                <a:cubicBezTo>
                  <a:pt x="1423805" y="-12479"/>
                  <a:pt x="1867248" y="148028"/>
                  <a:pt x="1841002" y="323166"/>
                </a:cubicBezTo>
                <a:cubicBezTo>
                  <a:pt x="1866884" y="561029"/>
                  <a:pt x="1402087" y="660682"/>
                  <a:pt x="920501" y="646332"/>
                </a:cubicBezTo>
                <a:cubicBezTo>
                  <a:pt x="402584" y="611973"/>
                  <a:pt x="-4293" y="522084"/>
                  <a:pt x="0" y="323166"/>
                </a:cubicBezTo>
                <a:close/>
              </a:path>
            </a:pathLst>
          </a:custGeom>
          <a:solidFill>
            <a:srgbClr val="8CC640"/>
          </a:solidFill>
          <a:ln>
            <a:noFill/>
            <a:extLst>
              <a:ext uri="{C807C97D-BFC1-408E-A445-0C87EB9F89A2}">
                <ask:lineSketchStyleProps xmlns:ask="http://schemas.microsoft.com/office/drawing/2018/sketchyshapes" sd="1132523334">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solidFill>
                  <a:schemeClr val="bg1"/>
                </a:solidFill>
              </a:rPr>
              <a:t>UPLC-MS</a:t>
            </a:r>
            <a:endParaRPr lang="en-GB" dirty="0">
              <a:solidFill>
                <a:schemeClr val="bg1"/>
              </a:solidFill>
            </a:endParaRPr>
          </a:p>
        </p:txBody>
      </p:sp>
      <p:sp>
        <p:nvSpPr>
          <p:cNvPr id="38" name="CasellaDiTesto 37">
            <a:extLst>
              <a:ext uri="{FF2B5EF4-FFF2-40B4-BE49-F238E27FC236}">
                <a16:creationId xmlns:a16="http://schemas.microsoft.com/office/drawing/2014/main" id="{45E5BC81-E4C7-028F-BF80-611A94B37F52}"/>
              </a:ext>
            </a:extLst>
          </p:cNvPr>
          <p:cNvSpPr txBox="1"/>
          <p:nvPr/>
        </p:nvSpPr>
        <p:spPr>
          <a:xfrm>
            <a:off x="371111" y="4362875"/>
            <a:ext cx="2051016" cy="646331"/>
          </a:xfrm>
          <a:custGeom>
            <a:avLst/>
            <a:gdLst>
              <a:gd name="connsiteX0" fmla="*/ 0 w 2051016"/>
              <a:gd name="connsiteY0" fmla="*/ 0 h 646331"/>
              <a:gd name="connsiteX1" fmla="*/ 724692 w 2051016"/>
              <a:gd name="connsiteY1" fmla="*/ 0 h 646331"/>
              <a:gd name="connsiteX2" fmla="*/ 1346834 w 2051016"/>
              <a:gd name="connsiteY2" fmla="*/ 0 h 646331"/>
              <a:gd name="connsiteX3" fmla="*/ 2051016 w 2051016"/>
              <a:gd name="connsiteY3" fmla="*/ 0 h 646331"/>
              <a:gd name="connsiteX4" fmla="*/ 2051016 w 2051016"/>
              <a:gd name="connsiteY4" fmla="*/ 646331 h 646331"/>
              <a:gd name="connsiteX5" fmla="*/ 1408364 w 2051016"/>
              <a:gd name="connsiteY5" fmla="*/ 646331 h 646331"/>
              <a:gd name="connsiteX6" fmla="*/ 765713 w 2051016"/>
              <a:gd name="connsiteY6" fmla="*/ 646331 h 646331"/>
              <a:gd name="connsiteX7" fmla="*/ 0 w 2051016"/>
              <a:gd name="connsiteY7" fmla="*/ 646331 h 646331"/>
              <a:gd name="connsiteX8" fmla="*/ 0 w 2051016"/>
              <a:gd name="connsiteY8"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1016" h="646331" extrusionOk="0">
                <a:moveTo>
                  <a:pt x="0" y="0"/>
                </a:moveTo>
                <a:cubicBezTo>
                  <a:pt x="233800" y="-23350"/>
                  <a:pt x="408888" y="-35050"/>
                  <a:pt x="724692" y="0"/>
                </a:cubicBezTo>
                <a:cubicBezTo>
                  <a:pt x="1040496" y="35050"/>
                  <a:pt x="1196109" y="-4113"/>
                  <a:pt x="1346834" y="0"/>
                </a:cubicBezTo>
                <a:cubicBezTo>
                  <a:pt x="1497559" y="4113"/>
                  <a:pt x="1792203" y="25379"/>
                  <a:pt x="2051016" y="0"/>
                </a:cubicBezTo>
                <a:cubicBezTo>
                  <a:pt x="2034808" y="263959"/>
                  <a:pt x="2029274" y="425810"/>
                  <a:pt x="2051016" y="646331"/>
                </a:cubicBezTo>
                <a:cubicBezTo>
                  <a:pt x="1820992" y="619557"/>
                  <a:pt x="1714598" y="630493"/>
                  <a:pt x="1408364" y="646331"/>
                </a:cubicBezTo>
                <a:cubicBezTo>
                  <a:pt x="1102130" y="662169"/>
                  <a:pt x="928823" y="651155"/>
                  <a:pt x="765713" y="646331"/>
                </a:cubicBezTo>
                <a:cubicBezTo>
                  <a:pt x="602603" y="641507"/>
                  <a:pt x="224229" y="643375"/>
                  <a:pt x="0" y="646331"/>
                </a:cubicBezTo>
                <a:cubicBezTo>
                  <a:pt x="-15880" y="384278"/>
                  <a:pt x="22948" y="270897"/>
                  <a:pt x="0" y="0"/>
                </a:cubicBezTo>
                <a:close/>
              </a:path>
            </a:pathLst>
          </a:custGeom>
          <a:noFill/>
          <a:ln>
            <a:noFill/>
            <a:extLst>
              <a:ext uri="{C807C97D-BFC1-408E-A445-0C87EB9F89A2}">
                <ask:lineSketchStyleProps xmlns:ask="http://schemas.microsoft.com/office/drawing/2018/sketchyshapes" sd="86837363">
                  <a:prstGeom prst="rect">
                    <a:avLst/>
                  </a:prstGeom>
                  <ask:type>
                    <ask:lineSketchFreehand/>
                  </ask:type>
                </ask:lineSketchStyleProps>
              </a:ext>
            </a:extLst>
          </a:ln>
        </p:spPr>
        <p:txBody>
          <a:bodyPr wrap="square" rtlCol="0">
            <a:spAutoFit/>
          </a:bodyPr>
          <a:lstStyle>
            <a:defPPr>
              <a:defRPr lang="it-IT"/>
            </a:defPPr>
            <a:lvl1pPr algn="ctr"/>
          </a:lstStyle>
          <a:p>
            <a:r>
              <a:rPr lang="en-GB" dirty="0"/>
              <a:t>Total protein content analysis</a:t>
            </a:r>
          </a:p>
        </p:txBody>
      </p:sp>
      <p:pic>
        <p:nvPicPr>
          <p:cNvPr id="40" name="Immagine 39" descr="Immagine che contiene cibo, Cereale, mais, seme&#10;&#10;Il contenuto generato dall'IA potrebbe non essere corretto.">
            <a:extLst>
              <a:ext uri="{FF2B5EF4-FFF2-40B4-BE49-F238E27FC236}">
                <a16:creationId xmlns:a16="http://schemas.microsoft.com/office/drawing/2014/main" id="{A54D112A-9DB4-B837-776F-E1D3FCC001E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3958" y="688033"/>
            <a:ext cx="951084" cy="612162"/>
          </a:xfrm>
          <a:prstGeom prst="ellipse">
            <a:avLst/>
          </a:prstGeom>
          <a:ln>
            <a:solidFill>
              <a:schemeClr val="tx1"/>
            </a:solidFill>
          </a:ln>
        </p:spPr>
      </p:pic>
      <p:pic>
        <p:nvPicPr>
          <p:cNvPr id="41" name="Immagine 40" descr="Immagine che contiene terreno, legno, aria aperta&#10;&#10;Il contenuto generato dall'IA potrebbe non essere corretto.">
            <a:extLst>
              <a:ext uri="{FF2B5EF4-FFF2-40B4-BE49-F238E27FC236}">
                <a16:creationId xmlns:a16="http://schemas.microsoft.com/office/drawing/2014/main" id="{6FC03B1F-0AFE-0812-D672-CCBA333B7B4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309642" y="688033"/>
            <a:ext cx="917956" cy="612162"/>
          </a:xfrm>
          <a:prstGeom prst="ellipse">
            <a:avLst/>
          </a:prstGeom>
          <a:ln>
            <a:solidFill>
              <a:schemeClr val="tx1"/>
            </a:solidFill>
          </a:ln>
        </p:spPr>
      </p:pic>
      <p:sp>
        <p:nvSpPr>
          <p:cNvPr id="42" name="CasellaDiTesto 41">
            <a:extLst>
              <a:ext uri="{FF2B5EF4-FFF2-40B4-BE49-F238E27FC236}">
                <a16:creationId xmlns:a16="http://schemas.microsoft.com/office/drawing/2014/main" id="{491FED35-98B8-4EDD-CC0B-AC253060B790}"/>
              </a:ext>
            </a:extLst>
          </p:cNvPr>
          <p:cNvSpPr txBox="1"/>
          <p:nvPr/>
        </p:nvSpPr>
        <p:spPr>
          <a:xfrm>
            <a:off x="10853492" y="29028"/>
            <a:ext cx="1338508" cy="461665"/>
          </a:xfrm>
          <a:prstGeom prst="rect">
            <a:avLst/>
          </a:prstGeom>
          <a:noFill/>
        </p:spPr>
        <p:txBody>
          <a:bodyPr wrap="none" rtlCol="0">
            <a:spAutoFit/>
          </a:bodyPr>
          <a:lstStyle/>
          <a:p>
            <a:pPr algn="r"/>
            <a:r>
              <a:rPr lang="en-US" sz="1200" dirty="0">
                <a:latin typeface="Aptos" panose="020B0004020202020204" pitchFamily="34" charset="0"/>
                <a:ea typeface="Aptos" panose="020B0004020202020204" pitchFamily="34" charset="0"/>
                <a:cs typeface="Aptos" panose="020B0004020202020204" pitchFamily="34" charset="0"/>
              </a:rPr>
              <a:t>CIPCA 2025</a:t>
            </a:r>
          </a:p>
          <a:p>
            <a:pPr algn="r"/>
            <a:r>
              <a:rPr lang="en-US" sz="1200" dirty="0">
                <a:latin typeface="Aptos" panose="020B0004020202020204" pitchFamily="34" charset="0"/>
                <a:ea typeface="Aptos" panose="020B0004020202020204" pitchFamily="34" charset="0"/>
                <a:cs typeface="Aptos" panose="020B0004020202020204" pitchFamily="34" charset="0"/>
              </a:rPr>
              <a:t>16-18</a:t>
            </a:r>
            <a:r>
              <a:rPr lang="en-US" sz="1200" baseline="30000" dirty="0">
                <a:latin typeface="Aptos" panose="020B0004020202020204" pitchFamily="34" charset="0"/>
                <a:ea typeface="Aptos" panose="020B0004020202020204" pitchFamily="34" charset="0"/>
                <a:cs typeface="Aptos" panose="020B0004020202020204" pitchFamily="34" charset="0"/>
              </a:rPr>
              <a:t>th</a:t>
            </a:r>
            <a:r>
              <a:rPr lang="en-US" sz="1200" dirty="0">
                <a:effectLst/>
                <a:latin typeface="Aptos" panose="020B0004020202020204" pitchFamily="34" charset="0"/>
                <a:ea typeface="Aptos" panose="020B0004020202020204" pitchFamily="34" charset="0"/>
                <a:cs typeface="Aptos" panose="020B0004020202020204" pitchFamily="34" charset="0"/>
              </a:rPr>
              <a:t> June 2025</a:t>
            </a:r>
            <a:endParaRPr lang="it-IT" sz="1200" dirty="0">
              <a:effectLst/>
              <a:latin typeface="Aptos" panose="020B0004020202020204" pitchFamily="34" charset="0"/>
              <a:ea typeface="Aptos" panose="020B0004020202020204" pitchFamily="34" charset="0"/>
              <a:cs typeface="Aptos" panose="020B0004020202020204" pitchFamily="34" charset="0"/>
            </a:endParaRPr>
          </a:p>
        </p:txBody>
      </p:sp>
      <p:pic>
        <p:nvPicPr>
          <p:cNvPr id="4" name="Immagine 3">
            <a:extLst>
              <a:ext uri="{FF2B5EF4-FFF2-40B4-BE49-F238E27FC236}">
                <a16:creationId xmlns:a16="http://schemas.microsoft.com/office/drawing/2014/main" id="{5407F3F3-DC0B-F7B5-9549-A815AB60897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691762" y="3397052"/>
            <a:ext cx="1042270" cy="1048547"/>
          </a:xfrm>
          <a:prstGeom prst="rect">
            <a:avLst/>
          </a:prstGeom>
        </p:spPr>
      </p:pic>
      <p:pic>
        <p:nvPicPr>
          <p:cNvPr id="11" name="Immagine 10" descr="Immagine che contiene cavo&#10;&#10;Il contenuto generato dall'IA potrebbe non essere corretto.">
            <a:extLst>
              <a:ext uri="{FF2B5EF4-FFF2-40B4-BE49-F238E27FC236}">
                <a16:creationId xmlns:a16="http://schemas.microsoft.com/office/drawing/2014/main" id="{C3423C61-1043-9BDE-0285-E8ACFF1841DE}"/>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243148" y="3292946"/>
            <a:ext cx="1736112" cy="1069929"/>
          </a:xfrm>
          <a:prstGeom prst="rect">
            <a:avLst/>
          </a:prstGeom>
        </p:spPr>
      </p:pic>
      <p:sp>
        <p:nvSpPr>
          <p:cNvPr id="21" name="CasellaDiTesto 20">
            <a:extLst>
              <a:ext uri="{FF2B5EF4-FFF2-40B4-BE49-F238E27FC236}">
                <a16:creationId xmlns:a16="http://schemas.microsoft.com/office/drawing/2014/main" id="{11DFEC41-944A-B216-5F18-43B875443A0E}"/>
              </a:ext>
            </a:extLst>
          </p:cNvPr>
          <p:cNvSpPr txBox="1"/>
          <p:nvPr/>
        </p:nvSpPr>
        <p:spPr>
          <a:xfrm>
            <a:off x="3404380" y="28315"/>
            <a:ext cx="5522512" cy="461665"/>
          </a:xfrm>
          <a:prstGeom prst="rect">
            <a:avLst/>
          </a:prstGeom>
          <a:noFill/>
        </p:spPr>
        <p:txBody>
          <a:bodyPr wrap="square" rtlCol="0">
            <a:spAutoFit/>
          </a:bodyPr>
          <a:lstStyle/>
          <a:p>
            <a:pPr algn="ctr"/>
            <a:r>
              <a:rPr lang="it-IT" sz="2400" b="1" dirty="0"/>
              <a:t> WORKFLOW</a:t>
            </a:r>
          </a:p>
        </p:txBody>
      </p:sp>
      <p:pic>
        <p:nvPicPr>
          <p:cNvPr id="33" name="Immagine 32" descr="Immagine che contiene Elettrodomestico, bottiglia, macchina, interno&#10;&#10;Il contenuto generato dall'IA potrebbe non essere corretto.">
            <a:extLst>
              <a:ext uri="{FF2B5EF4-FFF2-40B4-BE49-F238E27FC236}">
                <a16:creationId xmlns:a16="http://schemas.microsoft.com/office/drawing/2014/main" id="{221B700A-D11E-5809-FE91-283A604282A9}"/>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594826" y="3260733"/>
            <a:ext cx="1425307" cy="1425307"/>
          </a:xfrm>
          <a:prstGeom prst="rect">
            <a:avLst/>
          </a:prstGeom>
        </p:spPr>
      </p:pic>
    </p:spTree>
    <p:extLst>
      <p:ext uri="{BB962C8B-B14F-4D97-AF65-F5344CB8AC3E}">
        <p14:creationId xmlns:p14="http://schemas.microsoft.com/office/powerpoint/2010/main" val="23797208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675C9-4A6E-B047-4085-604796949246}"/>
            </a:ext>
          </a:extLst>
        </p:cNvPr>
        <p:cNvGrpSpPr/>
        <p:nvPr/>
      </p:nvGrpSpPr>
      <p:grpSpPr>
        <a:xfrm>
          <a:off x="0" y="0"/>
          <a:ext cx="0" cy="0"/>
          <a:chOff x="0" y="0"/>
          <a:chExt cx="0" cy="0"/>
        </a:xfrm>
      </p:grpSpPr>
      <p:pic>
        <p:nvPicPr>
          <p:cNvPr id="12" name="Immagine 11" descr="Immagine che contiene testo, edificio, casa, cielo&#10;&#10;Il contenuto generato dall'IA potrebbe non essere corretto.">
            <a:extLst>
              <a:ext uri="{FF2B5EF4-FFF2-40B4-BE49-F238E27FC236}">
                <a16:creationId xmlns:a16="http://schemas.microsoft.com/office/drawing/2014/main" id="{4ED07FE0-236C-BDD1-6887-62E8CEDA1C02}"/>
              </a:ext>
            </a:extLst>
          </p:cNvPr>
          <p:cNvPicPr>
            <a:picLocks noChangeAspect="1"/>
          </p:cNvPicPr>
          <p:nvPr/>
        </p:nvPicPr>
        <p:blipFill>
          <a:blip r:embed="rId3">
            <a:extLst>
              <a:ext uri="{28A0092B-C50C-407E-A947-70E740481C1C}">
                <a14:useLocalDpi xmlns:a14="http://schemas.microsoft.com/office/drawing/2010/main" val="0"/>
              </a:ext>
            </a:extLst>
          </a:blip>
          <a:srcRect l="1815" t="4613" r="23777" b="74293"/>
          <a:stretch>
            <a:fillRect/>
          </a:stretch>
        </p:blipFill>
        <p:spPr>
          <a:xfrm>
            <a:off x="83284" y="71145"/>
            <a:ext cx="2534425" cy="376006"/>
          </a:xfrm>
          <a:prstGeom prst="rect">
            <a:avLst/>
          </a:prstGeom>
        </p:spPr>
      </p:pic>
      <p:cxnSp>
        <p:nvCxnSpPr>
          <p:cNvPr id="22" name="Connettore diritto 21">
            <a:extLst>
              <a:ext uri="{FF2B5EF4-FFF2-40B4-BE49-F238E27FC236}">
                <a16:creationId xmlns:a16="http://schemas.microsoft.com/office/drawing/2014/main" id="{A443B881-1133-2870-37CF-2479B8AA390C}"/>
              </a:ext>
            </a:extLst>
          </p:cNvPr>
          <p:cNvCxnSpPr/>
          <p:nvPr/>
        </p:nvCxnSpPr>
        <p:spPr>
          <a:xfrm>
            <a:off x="-1" y="511240"/>
            <a:ext cx="12192000" cy="0"/>
          </a:xfrm>
          <a:prstGeom prst="line">
            <a:avLst/>
          </a:prstGeom>
          <a:ln w="57150">
            <a:solidFill>
              <a:srgbClr val="008DA4"/>
            </a:solidFill>
          </a:ln>
        </p:spPr>
        <p:style>
          <a:lnRef idx="2">
            <a:schemeClr val="accent1"/>
          </a:lnRef>
          <a:fillRef idx="0">
            <a:schemeClr val="accent1"/>
          </a:fillRef>
          <a:effectRef idx="1">
            <a:schemeClr val="accent1"/>
          </a:effectRef>
          <a:fontRef idx="minor">
            <a:schemeClr val="tx1"/>
          </a:fontRef>
        </p:style>
      </p:cxnSp>
      <p:pic>
        <p:nvPicPr>
          <p:cNvPr id="24" name="Graphic 16">
            <a:extLst>
              <a:ext uri="{FF2B5EF4-FFF2-40B4-BE49-F238E27FC236}">
                <a16:creationId xmlns:a16="http://schemas.microsoft.com/office/drawing/2014/main" id="{549DB5ED-05B5-D1D3-AADE-93B1A7407B1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5946897"/>
            <a:ext cx="12192000" cy="898014"/>
          </a:xfrm>
          <a:prstGeom prst="rect">
            <a:avLst/>
          </a:prstGeom>
        </p:spPr>
      </p:pic>
      <p:pic>
        <p:nvPicPr>
          <p:cNvPr id="26" name="Picture 12" descr="Logo&#10;&#10;Description automatically generated">
            <a:extLst>
              <a:ext uri="{FF2B5EF4-FFF2-40B4-BE49-F238E27FC236}">
                <a16:creationId xmlns:a16="http://schemas.microsoft.com/office/drawing/2014/main" id="{4CB9DF44-F3CB-9B87-8D3D-A59341C5C956}"/>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221989" y="6218438"/>
            <a:ext cx="1887294" cy="486003"/>
          </a:xfrm>
          <a:prstGeom prst="rect">
            <a:avLst/>
          </a:prstGeom>
        </p:spPr>
      </p:pic>
      <p:pic>
        <p:nvPicPr>
          <p:cNvPr id="29" name="Picture 13" descr="Logo&#10;&#10;Description automatically generated">
            <a:extLst>
              <a:ext uri="{FF2B5EF4-FFF2-40B4-BE49-F238E27FC236}">
                <a16:creationId xmlns:a16="http://schemas.microsoft.com/office/drawing/2014/main" id="{ECC2FDF7-7B38-8195-2918-5021BCF5F7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07816" y="6232783"/>
            <a:ext cx="1472737" cy="486003"/>
          </a:xfrm>
          <a:prstGeom prst="rect">
            <a:avLst/>
          </a:prstGeom>
        </p:spPr>
      </p:pic>
      <p:pic>
        <p:nvPicPr>
          <p:cNvPr id="33" name="Graphic 14">
            <a:extLst>
              <a:ext uri="{FF2B5EF4-FFF2-40B4-BE49-F238E27FC236}">
                <a16:creationId xmlns:a16="http://schemas.microsoft.com/office/drawing/2014/main" id="{07F649B4-EA6D-72B5-71D7-5894AE43725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00511" y="6186653"/>
            <a:ext cx="892646" cy="607292"/>
          </a:xfrm>
          <a:prstGeom prst="rect">
            <a:avLst/>
          </a:prstGeom>
        </p:spPr>
      </p:pic>
      <p:sp>
        <p:nvSpPr>
          <p:cNvPr id="35" name="TextBox 15">
            <a:extLst>
              <a:ext uri="{FF2B5EF4-FFF2-40B4-BE49-F238E27FC236}">
                <a16:creationId xmlns:a16="http://schemas.microsoft.com/office/drawing/2014/main" id="{008EF0AD-2092-40B3-112F-C95FB71C07EC}"/>
              </a:ext>
            </a:extLst>
          </p:cNvPr>
          <p:cNvSpPr txBox="1"/>
          <p:nvPr/>
        </p:nvSpPr>
        <p:spPr>
          <a:xfrm>
            <a:off x="1277659" y="6197976"/>
            <a:ext cx="188729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PRIMA programme is supported under Horizon 2020, the European Union’s Framework Programme for Research and Innovation</a:t>
            </a:r>
            <a:r>
              <a:rPr kumimoji="0" lang="it-IT"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6" name="Picture 2" descr="logo-unipr-square - Cipack">
            <a:extLst>
              <a:ext uri="{FF2B5EF4-FFF2-40B4-BE49-F238E27FC236}">
                <a16:creationId xmlns:a16="http://schemas.microsoft.com/office/drawing/2014/main" id="{6C03B9C5-9594-0823-7C30-177F6B98F87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41969" y="6002150"/>
            <a:ext cx="890030" cy="890030"/>
          </a:xfrm>
          <a:prstGeom prst="rect">
            <a:avLst/>
          </a:prstGeom>
          <a:noFill/>
          <a:extLst>
            <a:ext uri="{909E8E84-426E-40DD-AFC4-6F175D3DCCD1}">
              <a14:hiddenFill xmlns:a14="http://schemas.microsoft.com/office/drawing/2010/main">
                <a:solidFill>
                  <a:srgbClr val="FFFFFF"/>
                </a:solidFill>
              </a14:hiddenFill>
            </a:ext>
          </a:extLst>
        </p:spPr>
      </p:pic>
      <p:pic>
        <p:nvPicPr>
          <p:cNvPr id="37" name="Immagine 36" descr="Immagine che contiene testo, Carattere, pianta, design&#10;&#10;Descrizione generata automaticamente">
            <a:extLst>
              <a:ext uri="{FF2B5EF4-FFF2-40B4-BE49-F238E27FC236}">
                <a16:creationId xmlns:a16="http://schemas.microsoft.com/office/drawing/2014/main" id="{5D6F1F0D-E437-B5A9-1398-746770FE3A21}"/>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62458" y="6140598"/>
            <a:ext cx="890030" cy="642161"/>
          </a:xfrm>
          <a:prstGeom prst="rect">
            <a:avLst/>
          </a:prstGeom>
        </p:spPr>
      </p:pic>
      <p:graphicFrame>
        <p:nvGraphicFramePr>
          <p:cNvPr id="34" name="Tabella 33">
            <a:extLst>
              <a:ext uri="{FF2B5EF4-FFF2-40B4-BE49-F238E27FC236}">
                <a16:creationId xmlns:a16="http://schemas.microsoft.com/office/drawing/2014/main" id="{1514813A-DB21-57FE-818A-E6618B7DE71B}"/>
              </a:ext>
            </a:extLst>
          </p:cNvPr>
          <p:cNvGraphicFramePr>
            <a:graphicFrameLocks noGrp="1"/>
          </p:cNvGraphicFramePr>
          <p:nvPr>
            <p:extLst>
              <p:ext uri="{D42A27DB-BD31-4B8C-83A1-F6EECF244321}">
                <p14:modId xmlns:p14="http://schemas.microsoft.com/office/powerpoint/2010/main" val="3472410426"/>
              </p:ext>
            </p:extLst>
          </p:nvPr>
        </p:nvGraphicFramePr>
        <p:xfrm>
          <a:off x="177288" y="2590480"/>
          <a:ext cx="5747884" cy="1723593"/>
        </p:xfrm>
        <a:graphic>
          <a:graphicData uri="http://schemas.openxmlformats.org/drawingml/2006/table">
            <a:tbl>
              <a:tblPr bandRow="1"/>
              <a:tblGrid>
                <a:gridCol w="1820726">
                  <a:extLst>
                    <a:ext uri="{9D8B030D-6E8A-4147-A177-3AD203B41FA5}">
                      <a16:colId xmlns:a16="http://schemas.microsoft.com/office/drawing/2014/main" val="234690765"/>
                    </a:ext>
                  </a:extLst>
                </a:gridCol>
                <a:gridCol w="1727977">
                  <a:extLst>
                    <a:ext uri="{9D8B030D-6E8A-4147-A177-3AD203B41FA5}">
                      <a16:colId xmlns:a16="http://schemas.microsoft.com/office/drawing/2014/main" val="130837947"/>
                    </a:ext>
                  </a:extLst>
                </a:gridCol>
                <a:gridCol w="2199181">
                  <a:extLst>
                    <a:ext uri="{9D8B030D-6E8A-4147-A177-3AD203B41FA5}">
                      <a16:colId xmlns:a16="http://schemas.microsoft.com/office/drawing/2014/main" val="296161869"/>
                    </a:ext>
                  </a:extLst>
                </a:gridCol>
              </a:tblGrid>
              <a:tr h="574531">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i="0" u="none" strike="noStrike" kern="1200" baseline="0" dirty="0">
                          <a:solidFill>
                            <a:schemeClr val="tx1"/>
                          </a:solidFill>
                          <a:latin typeface="+mn-lt"/>
                          <a:ea typeface="+mn-ea"/>
                          <a:cs typeface="+mn-cs"/>
                        </a:rPr>
                        <a:t>Sample </a:t>
                      </a:r>
                      <a:endParaRPr lang="en-GB" sz="1600" b="0" i="0" u="none" strike="noStrike" kern="1200" baseline="0" dirty="0">
                        <a:solidFill>
                          <a:schemeClr val="tx1"/>
                        </a:solidFill>
                        <a:latin typeface="+mn-lt"/>
                        <a:ea typeface="+mn-ea"/>
                        <a:cs typeface="+mn-cs"/>
                      </a:endParaRPr>
                    </a:p>
                  </a:txBody>
                  <a:tcPr marL="82508" marR="82508" marT="41254" marB="41254"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4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i="0" u="none" strike="noStrike" kern="1200" baseline="0" dirty="0">
                          <a:solidFill>
                            <a:schemeClr val="tx1"/>
                          </a:solidFill>
                          <a:latin typeface="+mn-lt"/>
                          <a:ea typeface="+mn-ea"/>
                          <a:cs typeface="+mn-cs"/>
                        </a:rPr>
                        <a:t>Sample code</a:t>
                      </a:r>
                    </a:p>
                  </a:txBody>
                  <a:tcPr marL="82508" marR="82508" marT="41254" marB="41254"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156082">
                        <a:tint val="4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i="0" u="none" strike="noStrike" kern="1200" baseline="0" dirty="0">
                          <a:solidFill>
                            <a:schemeClr val="tx1"/>
                          </a:solidFill>
                          <a:latin typeface="+mn-lt"/>
                          <a:ea typeface="+mn-ea"/>
                          <a:cs typeface="+mn-cs"/>
                        </a:rPr>
                        <a:t>Estimated CF: 5.3</a:t>
                      </a:r>
                      <a:r>
                        <a:rPr lang="en-US" sz="1600" b="0" i="0" u="none" strike="noStrike" kern="1200" baseline="30000" dirty="0">
                          <a:solidFill>
                            <a:srgbClr val="000000"/>
                          </a:solidFill>
                          <a:latin typeface="+mn-lt"/>
                          <a:ea typeface="+mn-ea"/>
                          <a:cs typeface="Times New Roman" panose="02020603050405020304" pitchFamily="18" charset="0"/>
                        </a:rPr>
                        <a:t>*</a:t>
                      </a:r>
                      <a:r>
                        <a:rPr lang="en-GB" sz="1600" b="1" i="0" u="none" strike="noStrike" kern="1200" baseline="30000" dirty="0">
                          <a:solidFill>
                            <a:schemeClr val="tx1"/>
                          </a:solidFill>
                          <a:latin typeface="+mn-lt"/>
                          <a:ea typeface="+mn-ea"/>
                          <a:cs typeface="+mn-cs"/>
                        </a:rPr>
                        <a:t> </a:t>
                      </a:r>
                      <a:endParaRPr lang="en-GB" sz="1600" b="0" i="0" u="none" strike="noStrike" kern="1200" baseline="30000" dirty="0">
                        <a:solidFill>
                          <a:schemeClr val="tx1"/>
                        </a:solidFill>
                        <a:latin typeface="+mn-lt"/>
                        <a:ea typeface="+mn-ea"/>
                        <a:cs typeface="+mn-cs"/>
                      </a:endParaRPr>
                    </a:p>
                  </a:txBody>
                  <a:tcPr marL="82508" marR="82508" marT="41254" marB="41254"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40000"/>
                      </a:srgbClr>
                    </a:solidFill>
                  </a:tcPr>
                </a:tc>
                <a:extLst>
                  <a:ext uri="{0D108BD9-81ED-4DB2-BD59-A6C34878D82A}">
                    <a16:rowId xmlns:a16="http://schemas.microsoft.com/office/drawing/2014/main" val="36324079"/>
                  </a:ext>
                </a:extLst>
              </a:tr>
              <a:tr h="574531">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r>
                        <a:rPr lang="en-GB" sz="1600" dirty="0">
                          <a:latin typeface="+mn-lt"/>
                        </a:rPr>
                        <a:t>Yellow lentil raw</a:t>
                      </a:r>
                    </a:p>
                  </a:txBody>
                  <a:tcPr marL="82508" marR="82508" marT="41254" marB="41254"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2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r>
                        <a:rPr lang="en-GB" sz="1600" dirty="0">
                          <a:latin typeface="+mn-lt"/>
                        </a:rPr>
                        <a:t>YLR</a:t>
                      </a:r>
                    </a:p>
                  </a:txBody>
                  <a:tcPr marL="82508" marR="82508" marT="41254" marB="41254"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2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i="0" u="none" strike="noStrike" kern="1200" baseline="0" dirty="0">
                          <a:solidFill>
                            <a:schemeClr val="dk1"/>
                          </a:solidFill>
                          <a:latin typeface="+mn-lt"/>
                          <a:ea typeface="+mn-ea"/>
                          <a:cs typeface="+mn-cs"/>
                        </a:rPr>
                        <a:t>21.68 ± 0.18</a:t>
                      </a:r>
                      <a:r>
                        <a:rPr lang="en-GB" sz="1600" b="0" i="0" u="none" strike="noStrike" kern="1200" baseline="30000" dirty="0">
                          <a:solidFill>
                            <a:schemeClr val="dk1"/>
                          </a:solidFill>
                          <a:latin typeface="+mn-lt"/>
                          <a:ea typeface="+mn-ea"/>
                          <a:cs typeface="+mn-cs"/>
                        </a:rPr>
                        <a:t>a</a:t>
                      </a:r>
                      <a:endParaRPr lang="en-GB" sz="1600" b="0" i="0" u="none" strike="noStrike" kern="1200" baseline="0" dirty="0">
                        <a:solidFill>
                          <a:schemeClr val="dk1"/>
                        </a:solidFill>
                        <a:latin typeface="+mn-lt"/>
                        <a:ea typeface="+mn-ea"/>
                        <a:cs typeface="+mn-cs"/>
                      </a:endParaRPr>
                    </a:p>
                  </a:txBody>
                  <a:tcPr marL="82508" marR="82508" marT="41254" marB="41254"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20000"/>
                      </a:srgbClr>
                    </a:solidFill>
                  </a:tcPr>
                </a:tc>
                <a:extLst>
                  <a:ext uri="{0D108BD9-81ED-4DB2-BD59-A6C34878D82A}">
                    <a16:rowId xmlns:a16="http://schemas.microsoft.com/office/drawing/2014/main" val="2696908112"/>
                  </a:ext>
                </a:extLst>
              </a:tr>
              <a:tr h="574531">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r>
                        <a:rPr lang="en-GB" sz="1600" dirty="0">
                          <a:latin typeface="+mn-lt"/>
                        </a:rPr>
                        <a:t>Yellow lentil protein</a:t>
                      </a:r>
                    </a:p>
                  </a:txBody>
                  <a:tcPr marL="82508" marR="82508" marT="41254" marB="41254"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4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r>
                        <a:rPr lang="en-GB" sz="1600" dirty="0">
                          <a:latin typeface="+mn-lt"/>
                        </a:rPr>
                        <a:t>YLP</a:t>
                      </a:r>
                    </a:p>
                  </a:txBody>
                  <a:tcPr marL="82508" marR="82508" marT="41254" marB="41254"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4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i="0" u="none" strike="noStrike" kern="1200" baseline="0" dirty="0">
                          <a:solidFill>
                            <a:schemeClr val="dk1"/>
                          </a:solidFill>
                          <a:latin typeface="+mn-lt"/>
                          <a:ea typeface="+mn-ea"/>
                          <a:cs typeface="+mn-cs"/>
                        </a:rPr>
                        <a:t>75.17 ± 0.59</a:t>
                      </a:r>
                      <a:r>
                        <a:rPr lang="en-GB" sz="1600" b="0" i="0" u="none" strike="noStrike" kern="1200" baseline="30000" dirty="0">
                          <a:solidFill>
                            <a:schemeClr val="dk1"/>
                          </a:solidFill>
                          <a:latin typeface="+mn-lt"/>
                          <a:ea typeface="+mn-ea"/>
                          <a:cs typeface="+mn-cs"/>
                        </a:rPr>
                        <a:t>b</a:t>
                      </a:r>
                      <a:endParaRPr lang="en-GB" sz="1600" b="0" i="0" u="none" strike="noStrike" kern="1200" baseline="0" dirty="0">
                        <a:solidFill>
                          <a:schemeClr val="dk1"/>
                        </a:solidFill>
                        <a:latin typeface="+mn-lt"/>
                        <a:ea typeface="+mn-ea"/>
                        <a:cs typeface="+mn-cs"/>
                      </a:endParaRPr>
                    </a:p>
                  </a:txBody>
                  <a:tcPr marL="82508" marR="82508" marT="41254" marB="41254"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40000"/>
                      </a:srgbClr>
                    </a:solidFill>
                  </a:tcPr>
                </a:tc>
                <a:extLst>
                  <a:ext uri="{0D108BD9-81ED-4DB2-BD59-A6C34878D82A}">
                    <a16:rowId xmlns:a16="http://schemas.microsoft.com/office/drawing/2014/main" val="2802767953"/>
                  </a:ext>
                </a:extLst>
              </a:tr>
            </a:tbl>
          </a:graphicData>
        </a:graphic>
      </p:graphicFrame>
      <p:graphicFrame>
        <p:nvGraphicFramePr>
          <p:cNvPr id="45" name="Tabella 44">
            <a:extLst>
              <a:ext uri="{FF2B5EF4-FFF2-40B4-BE49-F238E27FC236}">
                <a16:creationId xmlns:a16="http://schemas.microsoft.com/office/drawing/2014/main" id="{E2DCB330-5A3D-8528-57AE-1C8B408CDBB3}"/>
              </a:ext>
            </a:extLst>
          </p:cNvPr>
          <p:cNvGraphicFramePr>
            <a:graphicFrameLocks noGrp="1"/>
          </p:cNvGraphicFramePr>
          <p:nvPr>
            <p:extLst>
              <p:ext uri="{D42A27DB-BD31-4B8C-83A1-F6EECF244321}">
                <p14:modId xmlns:p14="http://schemas.microsoft.com/office/powerpoint/2010/main" val="2360996185"/>
              </p:ext>
            </p:extLst>
          </p:nvPr>
        </p:nvGraphicFramePr>
        <p:xfrm>
          <a:off x="6525817" y="2580895"/>
          <a:ext cx="5399275" cy="2169552"/>
        </p:xfrm>
        <a:graphic>
          <a:graphicData uri="http://schemas.openxmlformats.org/drawingml/2006/table">
            <a:tbl>
              <a:tblPr bandRow="1"/>
              <a:tblGrid>
                <a:gridCol w="2420722">
                  <a:extLst>
                    <a:ext uri="{9D8B030D-6E8A-4147-A177-3AD203B41FA5}">
                      <a16:colId xmlns:a16="http://schemas.microsoft.com/office/drawing/2014/main" val="234690765"/>
                    </a:ext>
                  </a:extLst>
                </a:gridCol>
                <a:gridCol w="1305482">
                  <a:extLst>
                    <a:ext uri="{9D8B030D-6E8A-4147-A177-3AD203B41FA5}">
                      <a16:colId xmlns:a16="http://schemas.microsoft.com/office/drawing/2014/main" val="130837947"/>
                    </a:ext>
                  </a:extLst>
                </a:gridCol>
                <a:gridCol w="1673071">
                  <a:extLst>
                    <a:ext uri="{9D8B030D-6E8A-4147-A177-3AD203B41FA5}">
                      <a16:colId xmlns:a16="http://schemas.microsoft.com/office/drawing/2014/main" val="296161869"/>
                    </a:ext>
                  </a:extLst>
                </a:gridCol>
              </a:tblGrid>
              <a:tr h="532704">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i="0" u="none" strike="noStrike" kern="1200" baseline="0" dirty="0">
                          <a:solidFill>
                            <a:schemeClr val="tx1"/>
                          </a:solidFill>
                          <a:latin typeface="+mn-lt"/>
                          <a:ea typeface="+mn-ea"/>
                          <a:cs typeface="+mn-cs"/>
                        </a:rPr>
                        <a:t>Sample </a:t>
                      </a:r>
                      <a:endParaRPr lang="en-GB" sz="1600" b="0" i="0" u="none" strike="noStrike" kern="1200" baseline="0" dirty="0">
                        <a:solidFill>
                          <a:schemeClr val="tx1"/>
                        </a:solidFill>
                        <a:latin typeface="+mn-lt"/>
                        <a:ea typeface="+mn-ea"/>
                        <a:cs typeface="+mn-cs"/>
                      </a:endParaRPr>
                    </a:p>
                  </a:txBody>
                  <a:tcPr marL="82508" marR="82508" marT="41254" marB="41254"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156082">
                        <a:tint val="4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i="0" u="none" strike="noStrike" kern="1200" baseline="0" dirty="0">
                          <a:solidFill>
                            <a:schemeClr val="tx1"/>
                          </a:solidFill>
                          <a:latin typeface="+mn-lt"/>
                          <a:ea typeface="+mn-ea"/>
                          <a:cs typeface="+mn-cs"/>
                        </a:rPr>
                        <a:t>Sample code</a:t>
                      </a:r>
                    </a:p>
                  </a:txBody>
                  <a:tcPr marL="82508" marR="82508" marT="41254" marB="41254"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156082">
                        <a:tint val="4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i="0" u="none" strike="noStrike" kern="1200" baseline="0" dirty="0">
                          <a:solidFill>
                            <a:schemeClr val="tx1"/>
                          </a:solidFill>
                          <a:latin typeface="+mn-lt"/>
                          <a:ea typeface="+mn-ea"/>
                          <a:cs typeface="+mn-cs"/>
                        </a:rPr>
                        <a:t>Estimated CF: 5.4</a:t>
                      </a:r>
                      <a:r>
                        <a:rPr lang="en-US" sz="1600" b="0" i="0" u="none" strike="noStrike" baseline="30000" dirty="0">
                          <a:solidFill>
                            <a:srgbClr val="000000"/>
                          </a:solidFill>
                          <a:latin typeface="+mn-lt"/>
                          <a:cs typeface="Times New Roman" panose="02020603050405020304" pitchFamily="18" charset="0"/>
                        </a:rPr>
                        <a:t>*</a:t>
                      </a:r>
                      <a:r>
                        <a:rPr lang="en-GB" sz="1600" b="1" i="0" u="none" strike="noStrike" kern="1200" baseline="30000" dirty="0">
                          <a:solidFill>
                            <a:schemeClr val="tx1"/>
                          </a:solidFill>
                          <a:latin typeface="+mn-lt"/>
                          <a:ea typeface="+mn-ea"/>
                          <a:cs typeface="+mn-cs"/>
                        </a:rPr>
                        <a:t> </a:t>
                      </a:r>
                      <a:endParaRPr lang="en-GB" sz="1600" b="0" i="0" u="none" strike="noStrike" kern="1200" baseline="30000" dirty="0">
                        <a:solidFill>
                          <a:schemeClr val="tx1"/>
                        </a:solidFill>
                        <a:latin typeface="+mn-lt"/>
                        <a:ea typeface="+mn-ea"/>
                        <a:cs typeface="+mn-cs"/>
                      </a:endParaRPr>
                    </a:p>
                  </a:txBody>
                  <a:tcPr marL="82508" marR="82508" marT="41254" marB="41254"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156082">
                        <a:tint val="40000"/>
                      </a:srgbClr>
                    </a:solidFill>
                  </a:tcPr>
                </a:tc>
                <a:extLst>
                  <a:ext uri="{0D108BD9-81ED-4DB2-BD59-A6C34878D82A}">
                    <a16:rowId xmlns:a16="http://schemas.microsoft.com/office/drawing/2014/main" val="36324079"/>
                  </a:ext>
                </a:extLst>
              </a:tr>
              <a:tr h="479195">
                <a:tc>
                  <a:txBody>
                    <a:bodyPr/>
                    <a:lstStyle/>
                    <a:p>
                      <a:r>
                        <a:rPr lang="it-IT" sz="1600" b="0" dirty="0">
                          <a:latin typeface="+mn-lt"/>
                        </a:rPr>
                        <a:t>Chia raw material</a:t>
                      </a: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20000"/>
                      </a:srgbClr>
                    </a:solidFill>
                  </a:tcPr>
                </a:tc>
                <a:tc>
                  <a:txBody>
                    <a:bodyPr/>
                    <a:lstStyle/>
                    <a:p>
                      <a:pPr algn="ctr"/>
                      <a:r>
                        <a:rPr lang="it-IT" sz="1600" b="0" dirty="0">
                          <a:latin typeface="+mn-lt"/>
                        </a:rPr>
                        <a:t>CRM</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20000"/>
                      </a:srgbClr>
                    </a:solidFill>
                  </a:tcPr>
                </a:tc>
                <a:tc>
                  <a:txBody>
                    <a:bodyPr/>
                    <a:lstStyle/>
                    <a:p>
                      <a:pPr algn="ctr"/>
                      <a:r>
                        <a:rPr lang="it-IT" sz="1600" dirty="0">
                          <a:latin typeface="+mn-lt"/>
                        </a:rPr>
                        <a:t>26.1 ± 0.10 </a:t>
                      </a:r>
                      <a:r>
                        <a:rPr lang="it-IT" sz="1600" baseline="30000" dirty="0">
                          <a:latin typeface="+mn-lt"/>
                        </a:rPr>
                        <a:t>b</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20000"/>
                      </a:srgbClr>
                    </a:solidFill>
                  </a:tcPr>
                </a:tc>
                <a:extLst>
                  <a:ext uri="{0D108BD9-81ED-4DB2-BD59-A6C34878D82A}">
                    <a16:rowId xmlns:a16="http://schemas.microsoft.com/office/drawing/2014/main" val="2696908112"/>
                  </a:ext>
                </a:extLst>
              </a:tr>
              <a:tr h="5410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600" b="0" dirty="0">
                          <a:latin typeface="+mn-lt"/>
                        </a:rPr>
                        <a:t>Chia standardized raw material</a:t>
                      </a: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156082">
                        <a:tint val="40000"/>
                      </a:srgbClr>
                    </a:solidFill>
                  </a:tcPr>
                </a:tc>
                <a:tc>
                  <a:txBody>
                    <a:bodyPr/>
                    <a:lstStyle/>
                    <a:p>
                      <a:pPr algn="ctr"/>
                      <a:r>
                        <a:rPr lang="it-IT" sz="1600" dirty="0">
                          <a:latin typeface="+mn-lt"/>
                        </a:rPr>
                        <a:t>CSM</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156082">
                        <a:tint val="40000"/>
                      </a:srgbClr>
                    </a:solidFill>
                  </a:tcPr>
                </a:tc>
                <a:tc>
                  <a:txBody>
                    <a:bodyPr/>
                    <a:lstStyle/>
                    <a:p>
                      <a:pPr algn="ctr"/>
                      <a:r>
                        <a:rPr lang="it-IT" sz="1600" dirty="0">
                          <a:latin typeface="+mn-lt"/>
                        </a:rPr>
                        <a:t>25.6 ± 0.16 </a:t>
                      </a:r>
                      <a:r>
                        <a:rPr lang="it-IT" sz="1600" baseline="30000" dirty="0">
                          <a:latin typeface="+mn-lt"/>
                        </a:rPr>
                        <a:t>c</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156082">
                        <a:tint val="40000"/>
                      </a:srgbClr>
                    </a:solidFill>
                  </a:tcPr>
                </a:tc>
                <a:extLst>
                  <a:ext uri="{0D108BD9-81ED-4DB2-BD59-A6C34878D82A}">
                    <a16:rowId xmlns:a16="http://schemas.microsoft.com/office/drawing/2014/main" val="2802767953"/>
                  </a:ext>
                </a:extLst>
              </a:tr>
              <a:tr h="541049">
                <a:tc>
                  <a:txBody>
                    <a:bodyPr/>
                    <a:lstStyle/>
                    <a:p>
                      <a:r>
                        <a:rPr lang="it-IT" sz="1600" dirty="0">
                          <a:latin typeface="+mn-lt"/>
                        </a:rPr>
                        <a:t>Chia protein concentrate</a:t>
                      </a: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40000"/>
                      </a:srgbClr>
                    </a:solidFill>
                  </a:tcPr>
                </a:tc>
                <a:tc>
                  <a:txBody>
                    <a:bodyPr/>
                    <a:lstStyle/>
                    <a:p>
                      <a:pPr algn="ctr"/>
                      <a:r>
                        <a:rPr lang="it-IT" sz="1600" dirty="0">
                          <a:latin typeface="+mn-lt"/>
                        </a:rPr>
                        <a:t>CPC</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40000"/>
                      </a:srgbClr>
                    </a:solidFill>
                  </a:tcPr>
                </a:tc>
                <a:tc>
                  <a:txBody>
                    <a:bodyPr/>
                    <a:lstStyle/>
                    <a:p>
                      <a:pPr algn="ctr"/>
                      <a:r>
                        <a:rPr lang="it-IT" sz="1600" dirty="0">
                          <a:latin typeface="+mn-lt"/>
                        </a:rPr>
                        <a:t>56.6 </a:t>
                      </a:r>
                      <a:r>
                        <a:rPr lang="it-IT" sz="1600" i="0" dirty="0">
                          <a:latin typeface="+mn-lt"/>
                        </a:rPr>
                        <a:t>±</a:t>
                      </a:r>
                      <a:r>
                        <a:rPr lang="it-IT" sz="1600" dirty="0">
                          <a:latin typeface="+mn-lt"/>
                        </a:rPr>
                        <a:t> 0.30 </a:t>
                      </a:r>
                      <a:r>
                        <a:rPr lang="it-IT" sz="1600" baseline="30000" dirty="0">
                          <a:latin typeface="+mn-lt"/>
                        </a:rPr>
                        <a:t>a</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56082">
                        <a:tint val="40000"/>
                      </a:srgbClr>
                    </a:solidFill>
                  </a:tcPr>
                </a:tc>
                <a:extLst>
                  <a:ext uri="{0D108BD9-81ED-4DB2-BD59-A6C34878D82A}">
                    <a16:rowId xmlns:a16="http://schemas.microsoft.com/office/drawing/2014/main" val="1987516122"/>
                  </a:ext>
                </a:extLst>
              </a:tr>
            </a:tbl>
          </a:graphicData>
        </a:graphic>
      </p:graphicFrame>
      <p:sp>
        <p:nvSpPr>
          <p:cNvPr id="68" name="CasellaDiTesto 67">
            <a:extLst>
              <a:ext uri="{FF2B5EF4-FFF2-40B4-BE49-F238E27FC236}">
                <a16:creationId xmlns:a16="http://schemas.microsoft.com/office/drawing/2014/main" id="{DEB450E9-CF4C-C5DF-06B2-F49B921DBE84}"/>
              </a:ext>
            </a:extLst>
          </p:cNvPr>
          <p:cNvSpPr txBox="1"/>
          <p:nvPr/>
        </p:nvSpPr>
        <p:spPr>
          <a:xfrm>
            <a:off x="23280" y="4350209"/>
            <a:ext cx="3898946" cy="276999"/>
          </a:xfrm>
          <a:prstGeom prst="rect">
            <a:avLst/>
          </a:prstGeom>
          <a:noFill/>
        </p:spPr>
        <p:txBody>
          <a:bodyPr wrap="square">
            <a:spAutoFit/>
          </a:bodyPr>
          <a:lstStyle/>
          <a:p>
            <a:pPr algn="r"/>
            <a:r>
              <a:rPr lang="en-US" sz="1200" b="0" i="0" u="none" strike="noStrike" baseline="0" dirty="0">
                <a:solidFill>
                  <a:srgbClr val="000000"/>
                </a:solidFill>
                <a:latin typeface="Calibri" panose="020F0502020204030204" pitchFamily="34" charset="0"/>
                <a:cs typeface="Calibri" panose="020F0502020204030204" pitchFamily="34" charset="0"/>
              </a:rPr>
              <a:t>* Actual conversion factor</a:t>
            </a:r>
            <a:r>
              <a:rPr lang="en-US" sz="1200" dirty="0">
                <a:solidFill>
                  <a:srgbClr val="000000"/>
                </a:solidFill>
                <a:latin typeface="Calibri" panose="020F0502020204030204" pitchFamily="34" charset="0"/>
                <a:cs typeface="Calibri" panose="020F0502020204030204" pitchFamily="34" charset="0"/>
              </a:rPr>
              <a:t> </a:t>
            </a:r>
            <a:r>
              <a:rPr lang="en-US" sz="1200" b="0" i="0" u="none" strike="noStrike" baseline="0" dirty="0">
                <a:solidFill>
                  <a:srgbClr val="000000"/>
                </a:solidFill>
                <a:latin typeface="Calibri" panose="020F0502020204030204" pitchFamily="34" charset="0"/>
                <a:cs typeface="Calibri" panose="020F0502020204030204" pitchFamily="34" charset="0"/>
              </a:rPr>
              <a:t>(from total amino acids content) </a:t>
            </a:r>
            <a:endParaRPr lang="en-GB" sz="1200" dirty="0">
              <a:latin typeface="Calibri" panose="020F0502020204030204" pitchFamily="34" charset="0"/>
              <a:cs typeface="Calibri" panose="020F0502020204030204" pitchFamily="34" charset="0"/>
            </a:endParaRPr>
          </a:p>
        </p:txBody>
      </p:sp>
      <p:pic>
        <p:nvPicPr>
          <p:cNvPr id="4" name="Immagine 3" descr="Immagine che contiene cibo, Cereale, mais, seme&#10;&#10;Il contenuto generato dall'IA potrebbe non essere corretto.">
            <a:extLst>
              <a:ext uri="{FF2B5EF4-FFF2-40B4-BE49-F238E27FC236}">
                <a16:creationId xmlns:a16="http://schemas.microsoft.com/office/drawing/2014/main" id="{4C27A978-E120-11C6-1ACD-0020E97BE32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19668" y="1817307"/>
            <a:ext cx="1166023" cy="612162"/>
          </a:xfrm>
          <a:prstGeom prst="ellipse">
            <a:avLst/>
          </a:prstGeom>
          <a:ln>
            <a:solidFill>
              <a:schemeClr val="tx1"/>
            </a:solidFill>
          </a:ln>
        </p:spPr>
      </p:pic>
      <p:pic>
        <p:nvPicPr>
          <p:cNvPr id="5" name="Immagine 4" descr="Immagine che contiene terreno, legno, aria aperta&#10;&#10;Il contenuto generato dall'IA potrebbe non essere corretto.">
            <a:extLst>
              <a:ext uri="{FF2B5EF4-FFF2-40B4-BE49-F238E27FC236}">
                <a16:creationId xmlns:a16="http://schemas.microsoft.com/office/drawing/2014/main" id="{31799AD2-8AF4-3F9D-998A-B31034425F4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411562" y="1739700"/>
            <a:ext cx="1013383" cy="675800"/>
          </a:xfrm>
          <a:prstGeom prst="ellipse">
            <a:avLst/>
          </a:prstGeom>
          <a:ln>
            <a:solidFill>
              <a:schemeClr val="tx1"/>
            </a:solidFill>
          </a:ln>
        </p:spPr>
      </p:pic>
      <p:sp>
        <p:nvSpPr>
          <p:cNvPr id="69" name="CasellaDiTesto 68">
            <a:extLst>
              <a:ext uri="{FF2B5EF4-FFF2-40B4-BE49-F238E27FC236}">
                <a16:creationId xmlns:a16="http://schemas.microsoft.com/office/drawing/2014/main" id="{410176A0-986A-2032-83A7-1F4EC8C35FED}"/>
              </a:ext>
            </a:extLst>
          </p:cNvPr>
          <p:cNvSpPr txBox="1"/>
          <p:nvPr/>
        </p:nvSpPr>
        <p:spPr>
          <a:xfrm>
            <a:off x="6320300" y="4785932"/>
            <a:ext cx="3898946" cy="276999"/>
          </a:xfrm>
          <a:prstGeom prst="rect">
            <a:avLst/>
          </a:prstGeom>
          <a:noFill/>
        </p:spPr>
        <p:txBody>
          <a:bodyPr wrap="square">
            <a:spAutoFit/>
          </a:bodyPr>
          <a:lstStyle/>
          <a:p>
            <a:pPr algn="r"/>
            <a:r>
              <a:rPr lang="en-US" sz="1200" b="0" i="0" u="none" strike="noStrike" baseline="0" dirty="0">
                <a:solidFill>
                  <a:srgbClr val="000000"/>
                </a:solidFill>
                <a:latin typeface="Calibri" panose="020F0502020204030204" pitchFamily="34" charset="0"/>
                <a:cs typeface="Calibri" panose="020F0502020204030204" pitchFamily="34" charset="0"/>
              </a:rPr>
              <a:t>* Actual conversion factor</a:t>
            </a:r>
            <a:r>
              <a:rPr lang="en-US" sz="1200" dirty="0">
                <a:solidFill>
                  <a:srgbClr val="000000"/>
                </a:solidFill>
                <a:latin typeface="Calibri" panose="020F0502020204030204" pitchFamily="34" charset="0"/>
                <a:cs typeface="Calibri" panose="020F0502020204030204" pitchFamily="34" charset="0"/>
              </a:rPr>
              <a:t> </a:t>
            </a:r>
            <a:r>
              <a:rPr lang="en-US" sz="1200" b="0" i="0" u="none" strike="noStrike" baseline="0" dirty="0">
                <a:solidFill>
                  <a:srgbClr val="000000"/>
                </a:solidFill>
                <a:latin typeface="Calibri" panose="020F0502020204030204" pitchFamily="34" charset="0"/>
                <a:cs typeface="Calibri" panose="020F0502020204030204" pitchFamily="34" charset="0"/>
              </a:rPr>
              <a:t>(from total amino acids content) </a:t>
            </a:r>
            <a:endParaRPr lang="en-GB" sz="1200" dirty="0">
              <a:latin typeface="Calibri" panose="020F0502020204030204" pitchFamily="34" charset="0"/>
              <a:cs typeface="Calibri" panose="020F0502020204030204" pitchFamily="34" charset="0"/>
            </a:endParaRPr>
          </a:p>
        </p:txBody>
      </p:sp>
      <p:sp>
        <p:nvSpPr>
          <p:cNvPr id="2" name="CasellaDiTesto 1">
            <a:extLst>
              <a:ext uri="{FF2B5EF4-FFF2-40B4-BE49-F238E27FC236}">
                <a16:creationId xmlns:a16="http://schemas.microsoft.com/office/drawing/2014/main" id="{2F359137-FAC3-9CC4-66B4-EDF77A5B8765}"/>
              </a:ext>
            </a:extLst>
          </p:cNvPr>
          <p:cNvSpPr txBox="1"/>
          <p:nvPr/>
        </p:nvSpPr>
        <p:spPr>
          <a:xfrm>
            <a:off x="7632429" y="1696231"/>
            <a:ext cx="2586817" cy="783193"/>
          </a:xfrm>
          <a:custGeom>
            <a:avLst/>
            <a:gdLst>
              <a:gd name="connsiteX0" fmla="*/ 0 w 2586817"/>
              <a:gd name="connsiteY0" fmla="*/ 130535 h 783193"/>
              <a:gd name="connsiteX1" fmla="*/ 130535 w 2586817"/>
              <a:gd name="connsiteY1" fmla="*/ 0 h 783193"/>
              <a:gd name="connsiteX2" fmla="*/ 2456282 w 2586817"/>
              <a:gd name="connsiteY2" fmla="*/ 0 h 783193"/>
              <a:gd name="connsiteX3" fmla="*/ 2586817 w 2586817"/>
              <a:gd name="connsiteY3" fmla="*/ 130535 h 783193"/>
              <a:gd name="connsiteX4" fmla="*/ 2586817 w 2586817"/>
              <a:gd name="connsiteY4" fmla="*/ 652658 h 783193"/>
              <a:gd name="connsiteX5" fmla="*/ 2456282 w 2586817"/>
              <a:gd name="connsiteY5" fmla="*/ 783193 h 783193"/>
              <a:gd name="connsiteX6" fmla="*/ 130535 w 2586817"/>
              <a:gd name="connsiteY6" fmla="*/ 783193 h 783193"/>
              <a:gd name="connsiteX7" fmla="*/ 0 w 2586817"/>
              <a:gd name="connsiteY7" fmla="*/ 652658 h 783193"/>
              <a:gd name="connsiteX8" fmla="*/ 0 w 2586817"/>
              <a:gd name="connsiteY8" fmla="*/ 130535 h 783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6817" h="783193" fill="none" extrusionOk="0">
                <a:moveTo>
                  <a:pt x="0" y="130535"/>
                </a:moveTo>
                <a:cubicBezTo>
                  <a:pt x="2124" y="48570"/>
                  <a:pt x="64323" y="8416"/>
                  <a:pt x="130535" y="0"/>
                </a:cubicBezTo>
                <a:cubicBezTo>
                  <a:pt x="901609" y="45206"/>
                  <a:pt x="1734509" y="-101492"/>
                  <a:pt x="2456282" y="0"/>
                </a:cubicBezTo>
                <a:cubicBezTo>
                  <a:pt x="2532760" y="-6689"/>
                  <a:pt x="2578823" y="55314"/>
                  <a:pt x="2586817" y="130535"/>
                </a:cubicBezTo>
                <a:cubicBezTo>
                  <a:pt x="2547770" y="314701"/>
                  <a:pt x="2570830" y="489655"/>
                  <a:pt x="2586817" y="652658"/>
                </a:cubicBezTo>
                <a:cubicBezTo>
                  <a:pt x="2583903" y="737015"/>
                  <a:pt x="2531271" y="778614"/>
                  <a:pt x="2456282" y="783193"/>
                </a:cubicBezTo>
                <a:cubicBezTo>
                  <a:pt x="1964627" y="872761"/>
                  <a:pt x="778912" y="724262"/>
                  <a:pt x="130535" y="783193"/>
                </a:cubicBezTo>
                <a:cubicBezTo>
                  <a:pt x="56066" y="782641"/>
                  <a:pt x="13301" y="729525"/>
                  <a:pt x="0" y="652658"/>
                </a:cubicBezTo>
                <a:cubicBezTo>
                  <a:pt x="-12797" y="442415"/>
                  <a:pt x="-12038" y="376384"/>
                  <a:pt x="0" y="130535"/>
                </a:cubicBezTo>
                <a:close/>
              </a:path>
              <a:path w="2586817" h="783193" stroke="0" extrusionOk="0">
                <a:moveTo>
                  <a:pt x="0" y="130535"/>
                </a:moveTo>
                <a:cubicBezTo>
                  <a:pt x="12588" y="53611"/>
                  <a:pt x="57021" y="-12207"/>
                  <a:pt x="130535" y="0"/>
                </a:cubicBezTo>
                <a:cubicBezTo>
                  <a:pt x="725276" y="-140314"/>
                  <a:pt x="1770722" y="72494"/>
                  <a:pt x="2456282" y="0"/>
                </a:cubicBezTo>
                <a:cubicBezTo>
                  <a:pt x="2534582" y="5876"/>
                  <a:pt x="2583917" y="59868"/>
                  <a:pt x="2586817" y="130535"/>
                </a:cubicBezTo>
                <a:cubicBezTo>
                  <a:pt x="2612483" y="325074"/>
                  <a:pt x="2633619" y="394565"/>
                  <a:pt x="2586817" y="652658"/>
                </a:cubicBezTo>
                <a:cubicBezTo>
                  <a:pt x="2581554" y="727107"/>
                  <a:pt x="2518938" y="788923"/>
                  <a:pt x="2456282" y="783193"/>
                </a:cubicBezTo>
                <a:cubicBezTo>
                  <a:pt x="1688046" y="906802"/>
                  <a:pt x="685095" y="634287"/>
                  <a:pt x="130535" y="783193"/>
                </a:cubicBezTo>
                <a:cubicBezTo>
                  <a:pt x="58738" y="786004"/>
                  <a:pt x="-1161" y="725620"/>
                  <a:pt x="0" y="652658"/>
                </a:cubicBezTo>
                <a:cubicBezTo>
                  <a:pt x="-6065" y="566422"/>
                  <a:pt x="-14552" y="195056"/>
                  <a:pt x="0" y="130535"/>
                </a:cubicBezTo>
                <a:close/>
              </a:path>
            </a:pathLst>
          </a:custGeom>
          <a:solidFill>
            <a:schemeClr val="accent5">
              <a:lumMod val="60000"/>
              <a:lumOff val="40000"/>
            </a:schemeClr>
          </a:solidFill>
          <a:ln>
            <a:noFill/>
            <a:extLst>
              <a:ext uri="{C807C97D-BFC1-408E-A445-0C87EB9F89A2}">
                <ask:lineSketchStyleProps xmlns:ask="http://schemas.microsoft.com/office/drawing/2018/sketchyshapes" sd="2448976505">
                  <a:prstGeom prst="round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6600">
                  <a:solidFill>
                    <a:srgbClr val="ED7D31">
                      <a:lumMod val="50000"/>
                    </a:srgbClr>
                  </a:solidFill>
                  <a:prstDash val="solid"/>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Chia seeds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6600">
                  <a:solidFill>
                    <a:srgbClr val="ED7D31">
                      <a:lumMod val="50000"/>
                    </a:srgbClr>
                  </a:solidFill>
                  <a:prstDash val="solid"/>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a:t>
            </a:r>
            <a:r>
              <a:rPr kumimoji="0" lang="en-US" sz="2000" b="1" i="1" u="none" strike="noStrike" kern="1200" cap="none" spc="0" normalizeH="0" baseline="0" noProof="0" dirty="0">
                <a:ln w="6600">
                  <a:solidFill>
                    <a:srgbClr val="ED7D31">
                      <a:lumMod val="50000"/>
                    </a:srgbClr>
                  </a:solidFill>
                  <a:prstDash val="solid"/>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Salvia hispanica</a:t>
            </a:r>
            <a:r>
              <a:rPr kumimoji="0" lang="en-US" sz="2000" b="1" i="0" u="none" strike="noStrike" kern="1200" cap="none" spc="0" normalizeH="0" baseline="0" noProof="0" dirty="0">
                <a:ln w="6600">
                  <a:solidFill>
                    <a:srgbClr val="ED7D31">
                      <a:lumMod val="50000"/>
                    </a:srgbClr>
                  </a:solidFill>
                  <a:prstDash val="solid"/>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a:t>
            </a:r>
          </a:p>
        </p:txBody>
      </p:sp>
      <p:sp>
        <p:nvSpPr>
          <p:cNvPr id="3" name="CasellaDiTesto 2">
            <a:extLst>
              <a:ext uri="{FF2B5EF4-FFF2-40B4-BE49-F238E27FC236}">
                <a16:creationId xmlns:a16="http://schemas.microsoft.com/office/drawing/2014/main" id="{A679422E-0C4B-4BAE-B934-3D1097D5AA14}"/>
              </a:ext>
            </a:extLst>
          </p:cNvPr>
          <p:cNvSpPr txBox="1"/>
          <p:nvPr/>
        </p:nvSpPr>
        <p:spPr>
          <a:xfrm>
            <a:off x="1488118" y="1716658"/>
            <a:ext cx="2586817" cy="783193"/>
          </a:xfrm>
          <a:custGeom>
            <a:avLst/>
            <a:gdLst>
              <a:gd name="connsiteX0" fmla="*/ 0 w 2586817"/>
              <a:gd name="connsiteY0" fmla="*/ 130535 h 783193"/>
              <a:gd name="connsiteX1" fmla="*/ 130535 w 2586817"/>
              <a:gd name="connsiteY1" fmla="*/ 0 h 783193"/>
              <a:gd name="connsiteX2" fmla="*/ 2456282 w 2586817"/>
              <a:gd name="connsiteY2" fmla="*/ 0 h 783193"/>
              <a:gd name="connsiteX3" fmla="*/ 2586817 w 2586817"/>
              <a:gd name="connsiteY3" fmla="*/ 130535 h 783193"/>
              <a:gd name="connsiteX4" fmla="*/ 2586817 w 2586817"/>
              <a:gd name="connsiteY4" fmla="*/ 652658 h 783193"/>
              <a:gd name="connsiteX5" fmla="*/ 2456282 w 2586817"/>
              <a:gd name="connsiteY5" fmla="*/ 783193 h 783193"/>
              <a:gd name="connsiteX6" fmla="*/ 130535 w 2586817"/>
              <a:gd name="connsiteY6" fmla="*/ 783193 h 783193"/>
              <a:gd name="connsiteX7" fmla="*/ 0 w 2586817"/>
              <a:gd name="connsiteY7" fmla="*/ 652658 h 783193"/>
              <a:gd name="connsiteX8" fmla="*/ 0 w 2586817"/>
              <a:gd name="connsiteY8" fmla="*/ 130535 h 783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6817" h="783193" fill="none" extrusionOk="0">
                <a:moveTo>
                  <a:pt x="0" y="130535"/>
                </a:moveTo>
                <a:cubicBezTo>
                  <a:pt x="2124" y="48570"/>
                  <a:pt x="64323" y="8416"/>
                  <a:pt x="130535" y="0"/>
                </a:cubicBezTo>
                <a:cubicBezTo>
                  <a:pt x="901609" y="45206"/>
                  <a:pt x="1734509" y="-101492"/>
                  <a:pt x="2456282" y="0"/>
                </a:cubicBezTo>
                <a:cubicBezTo>
                  <a:pt x="2532760" y="-6689"/>
                  <a:pt x="2578823" y="55314"/>
                  <a:pt x="2586817" y="130535"/>
                </a:cubicBezTo>
                <a:cubicBezTo>
                  <a:pt x="2547770" y="314701"/>
                  <a:pt x="2570830" y="489655"/>
                  <a:pt x="2586817" y="652658"/>
                </a:cubicBezTo>
                <a:cubicBezTo>
                  <a:pt x="2583903" y="737015"/>
                  <a:pt x="2531271" y="778614"/>
                  <a:pt x="2456282" y="783193"/>
                </a:cubicBezTo>
                <a:cubicBezTo>
                  <a:pt x="1964627" y="872761"/>
                  <a:pt x="778912" y="724262"/>
                  <a:pt x="130535" y="783193"/>
                </a:cubicBezTo>
                <a:cubicBezTo>
                  <a:pt x="56066" y="782641"/>
                  <a:pt x="13301" y="729525"/>
                  <a:pt x="0" y="652658"/>
                </a:cubicBezTo>
                <a:cubicBezTo>
                  <a:pt x="-12797" y="442415"/>
                  <a:pt x="-12038" y="376384"/>
                  <a:pt x="0" y="130535"/>
                </a:cubicBezTo>
                <a:close/>
              </a:path>
              <a:path w="2586817" h="783193" stroke="0" extrusionOk="0">
                <a:moveTo>
                  <a:pt x="0" y="130535"/>
                </a:moveTo>
                <a:cubicBezTo>
                  <a:pt x="12588" y="53611"/>
                  <a:pt x="57021" y="-12207"/>
                  <a:pt x="130535" y="0"/>
                </a:cubicBezTo>
                <a:cubicBezTo>
                  <a:pt x="725276" y="-140314"/>
                  <a:pt x="1770722" y="72494"/>
                  <a:pt x="2456282" y="0"/>
                </a:cubicBezTo>
                <a:cubicBezTo>
                  <a:pt x="2534582" y="5876"/>
                  <a:pt x="2583917" y="59868"/>
                  <a:pt x="2586817" y="130535"/>
                </a:cubicBezTo>
                <a:cubicBezTo>
                  <a:pt x="2612483" y="325074"/>
                  <a:pt x="2633619" y="394565"/>
                  <a:pt x="2586817" y="652658"/>
                </a:cubicBezTo>
                <a:cubicBezTo>
                  <a:pt x="2581554" y="727107"/>
                  <a:pt x="2518938" y="788923"/>
                  <a:pt x="2456282" y="783193"/>
                </a:cubicBezTo>
                <a:cubicBezTo>
                  <a:pt x="1688046" y="906802"/>
                  <a:pt x="685095" y="634287"/>
                  <a:pt x="130535" y="783193"/>
                </a:cubicBezTo>
                <a:cubicBezTo>
                  <a:pt x="58738" y="786004"/>
                  <a:pt x="-1161" y="725620"/>
                  <a:pt x="0" y="652658"/>
                </a:cubicBezTo>
                <a:cubicBezTo>
                  <a:pt x="-6065" y="566422"/>
                  <a:pt x="-14552" y="195056"/>
                  <a:pt x="0" y="130535"/>
                </a:cubicBezTo>
                <a:close/>
              </a:path>
            </a:pathLst>
          </a:custGeom>
          <a:solidFill>
            <a:srgbClr val="FFC000"/>
          </a:solidFill>
          <a:ln>
            <a:noFill/>
            <a:extLst>
              <a:ext uri="{C807C97D-BFC1-408E-A445-0C87EB9F89A2}">
                <ask:lineSketchStyleProps xmlns:ask="http://schemas.microsoft.com/office/drawing/2018/sketchyshapes" sd="2448976505">
                  <a:prstGeom prst="round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6600">
                  <a:solidFill>
                    <a:srgbClr val="ED7D31">
                      <a:lumMod val="50000"/>
                    </a:srgbClr>
                  </a:solidFill>
                  <a:prstDash val="solid"/>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Yellow lentils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6600">
                  <a:solidFill>
                    <a:srgbClr val="ED7D31">
                      <a:lumMod val="50000"/>
                    </a:srgbClr>
                  </a:solidFill>
                  <a:prstDash val="solid"/>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a:t>
            </a:r>
            <a:r>
              <a:rPr kumimoji="0" lang="en-US" sz="2000" b="1" i="1" u="none" strike="noStrike" kern="1200" cap="none" spc="0" normalizeH="0" baseline="0" noProof="0" dirty="0">
                <a:ln w="6600">
                  <a:solidFill>
                    <a:srgbClr val="ED7D31">
                      <a:lumMod val="50000"/>
                    </a:srgbClr>
                  </a:solidFill>
                  <a:prstDash val="solid"/>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Lens culinaris</a:t>
            </a:r>
            <a:r>
              <a:rPr kumimoji="0" lang="en-US" sz="2000" b="1" i="0" u="none" strike="noStrike" kern="1200" cap="none" spc="0" normalizeH="0" baseline="0" noProof="0" dirty="0">
                <a:ln w="6600">
                  <a:solidFill>
                    <a:srgbClr val="ED7D31">
                      <a:lumMod val="50000"/>
                    </a:srgbClr>
                  </a:solidFill>
                  <a:prstDash val="solid"/>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a:t>
            </a:r>
          </a:p>
        </p:txBody>
      </p:sp>
      <p:sp>
        <p:nvSpPr>
          <p:cNvPr id="10" name="CasellaDiTesto 9">
            <a:extLst>
              <a:ext uri="{FF2B5EF4-FFF2-40B4-BE49-F238E27FC236}">
                <a16:creationId xmlns:a16="http://schemas.microsoft.com/office/drawing/2014/main" id="{FF6A9361-5EC2-C7D0-CE33-51FA24BF88C7}"/>
              </a:ext>
            </a:extLst>
          </p:cNvPr>
          <p:cNvSpPr txBox="1"/>
          <p:nvPr/>
        </p:nvSpPr>
        <p:spPr>
          <a:xfrm>
            <a:off x="10853492" y="29028"/>
            <a:ext cx="1338508" cy="461665"/>
          </a:xfrm>
          <a:prstGeom prst="rect">
            <a:avLst/>
          </a:prstGeom>
          <a:noFill/>
        </p:spPr>
        <p:txBody>
          <a:bodyPr wrap="none" rtlCol="0">
            <a:spAutoFit/>
          </a:bodyPr>
          <a:lstStyle/>
          <a:p>
            <a:pPr algn="r"/>
            <a:r>
              <a:rPr lang="en-US" sz="1200" dirty="0">
                <a:latin typeface="Aptos" panose="020B0004020202020204" pitchFamily="34" charset="0"/>
                <a:ea typeface="Aptos" panose="020B0004020202020204" pitchFamily="34" charset="0"/>
                <a:cs typeface="Aptos" panose="020B0004020202020204" pitchFamily="34" charset="0"/>
              </a:rPr>
              <a:t>CIPCA 2025</a:t>
            </a:r>
          </a:p>
          <a:p>
            <a:pPr algn="r"/>
            <a:r>
              <a:rPr lang="en-US" sz="1200" dirty="0">
                <a:latin typeface="Aptos" panose="020B0004020202020204" pitchFamily="34" charset="0"/>
                <a:ea typeface="Aptos" panose="020B0004020202020204" pitchFamily="34" charset="0"/>
                <a:cs typeface="Aptos" panose="020B0004020202020204" pitchFamily="34" charset="0"/>
              </a:rPr>
              <a:t>16-18</a:t>
            </a:r>
            <a:r>
              <a:rPr lang="en-US" sz="1200" baseline="30000" dirty="0">
                <a:latin typeface="Aptos" panose="020B0004020202020204" pitchFamily="34" charset="0"/>
                <a:ea typeface="Aptos" panose="020B0004020202020204" pitchFamily="34" charset="0"/>
                <a:cs typeface="Aptos" panose="020B0004020202020204" pitchFamily="34" charset="0"/>
              </a:rPr>
              <a:t>th</a:t>
            </a:r>
            <a:r>
              <a:rPr lang="en-US" sz="1200" dirty="0">
                <a:effectLst/>
                <a:latin typeface="Aptos" panose="020B0004020202020204" pitchFamily="34" charset="0"/>
                <a:ea typeface="Aptos" panose="020B0004020202020204" pitchFamily="34" charset="0"/>
                <a:cs typeface="Aptos" panose="020B0004020202020204" pitchFamily="34" charset="0"/>
              </a:rPr>
              <a:t> June 2025</a:t>
            </a:r>
            <a:endParaRPr lang="it-IT" sz="1200" dirty="0">
              <a:effectLst/>
              <a:latin typeface="Aptos" panose="020B0004020202020204" pitchFamily="34" charset="0"/>
              <a:ea typeface="Aptos" panose="020B0004020202020204" pitchFamily="34" charset="0"/>
              <a:cs typeface="Aptos" panose="020B0004020202020204" pitchFamily="34" charset="0"/>
            </a:endParaRPr>
          </a:p>
        </p:txBody>
      </p:sp>
      <p:sp>
        <p:nvSpPr>
          <p:cNvPr id="7" name="Rettangolo 6">
            <a:extLst>
              <a:ext uri="{FF2B5EF4-FFF2-40B4-BE49-F238E27FC236}">
                <a16:creationId xmlns:a16="http://schemas.microsoft.com/office/drawing/2014/main" id="{5F36906B-C55F-24AD-D8A9-3E95763D92BC}"/>
              </a:ext>
            </a:extLst>
          </p:cNvPr>
          <p:cNvSpPr/>
          <p:nvPr/>
        </p:nvSpPr>
        <p:spPr>
          <a:xfrm>
            <a:off x="177288" y="3752769"/>
            <a:ext cx="5747883" cy="561304"/>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1115643E-7ECD-614D-58D0-F3D09BB33818}"/>
              </a:ext>
            </a:extLst>
          </p:cNvPr>
          <p:cNvSpPr/>
          <p:nvPr/>
        </p:nvSpPr>
        <p:spPr>
          <a:xfrm>
            <a:off x="6555811" y="4212674"/>
            <a:ext cx="5369281" cy="513429"/>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a:extLst>
              <a:ext uri="{FF2B5EF4-FFF2-40B4-BE49-F238E27FC236}">
                <a16:creationId xmlns:a16="http://schemas.microsoft.com/office/drawing/2014/main" id="{575AD842-076A-13F1-D103-AA5141D9E798}"/>
              </a:ext>
            </a:extLst>
          </p:cNvPr>
          <p:cNvSpPr txBox="1"/>
          <p:nvPr/>
        </p:nvSpPr>
        <p:spPr>
          <a:xfrm>
            <a:off x="3404380" y="28315"/>
            <a:ext cx="5522512" cy="461665"/>
          </a:xfrm>
          <a:prstGeom prst="rect">
            <a:avLst/>
          </a:prstGeom>
          <a:noFill/>
        </p:spPr>
        <p:txBody>
          <a:bodyPr wrap="square" rtlCol="0">
            <a:spAutoFit/>
          </a:bodyPr>
          <a:lstStyle/>
          <a:p>
            <a:pPr algn="ctr"/>
            <a:r>
              <a:rPr lang="it-IT" sz="2400" b="1" dirty="0"/>
              <a:t> TOTAL PROTEIN CONTENT (%)</a:t>
            </a:r>
          </a:p>
        </p:txBody>
      </p:sp>
      <p:pic>
        <p:nvPicPr>
          <p:cNvPr id="13" name="Graphic 5">
            <a:extLst>
              <a:ext uri="{FF2B5EF4-FFF2-40B4-BE49-F238E27FC236}">
                <a16:creationId xmlns:a16="http://schemas.microsoft.com/office/drawing/2014/main" id="{5040B7D4-332B-F4CA-8BCB-BD0D5583377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029541" y="1008407"/>
            <a:ext cx="4132917" cy="4764505"/>
          </a:xfrm>
          <a:prstGeom prst="rect">
            <a:avLst/>
          </a:prstGeom>
        </p:spPr>
      </p:pic>
      <p:sp>
        <p:nvSpPr>
          <p:cNvPr id="6" name="CasellaDiTesto 5">
            <a:extLst>
              <a:ext uri="{FF2B5EF4-FFF2-40B4-BE49-F238E27FC236}">
                <a16:creationId xmlns:a16="http://schemas.microsoft.com/office/drawing/2014/main" id="{3B3ED84E-F54A-DF88-E2AC-6FBC0335C0EC}"/>
              </a:ext>
            </a:extLst>
          </p:cNvPr>
          <p:cNvSpPr txBox="1"/>
          <p:nvPr/>
        </p:nvSpPr>
        <p:spPr>
          <a:xfrm>
            <a:off x="177288" y="5572594"/>
            <a:ext cx="4727998" cy="307777"/>
          </a:xfrm>
          <a:prstGeom prst="rect">
            <a:avLst/>
          </a:prstGeom>
          <a:noFill/>
        </p:spPr>
        <p:txBody>
          <a:bodyPr wrap="square" rtlCol="0">
            <a:spAutoFit/>
          </a:bodyPr>
          <a:lstStyle/>
          <a:p>
            <a:r>
              <a:rPr lang="en-US" sz="1400" dirty="0"/>
              <a:t>The protein content (%) was determined based on dry weight.</a:t>
            </a:r>
            <a:endParaRPr lang="it-IT" sz="1400" dirty="0"/>
          </a:p>
        </p:txBody>
      </p:sp>
    </p:spTree>
    <p:extLst>
      <p:ext uri="{BB962C8B-B14F-4D97-AF65-F5344CB8AC3E}">
        <p14:creationId xmlns:p14="http://schemas.microsoft.com/office/powerpoint/2010/main" val="17757540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7FF9A4-94C7-8432-C558-4E7F0D85F9F6}"/>
            </a:ext>
          </a:extLst>
        </p:cNvPr>
        <p:cNvGrpSpPr/>
        <p:nvPr/>
      </p:nvGrpSpPr>
      <p:grpSpPr>
        <a:xfrm>
          <a:off x="0" y="0"/>
          <a:ext cx="0" cy="0"/>
          <a:chOff x="0" y="0"/>
          <a:chExt cx="0" cy="0"/>
        </a:xfrm>
      </p:grpSpPr>
      <p:pic>
        <p:nvPicPr>
          <p:cNvPr id="12" name="Immagine 11" descr="Immagine che contiene testo, edificio, casa, cielo&#10;&#10;Il contenuto generato dall'IA potrebbe non essere corretto.">
            <a:extLst>
              <a:ext uri="{FF2B5EF4-FFF2-40B4-BE49-F238E27FC236}">
                <a16:creationId xmlns:a16="http://schemas.microsoft.com/office/drawing/2014/main" id="{CEAAE9A0-0EEC-8E26-2318-7C69D59CA426}"/>
              </a:ext>
            </a:extLst>
          </p:cNvPr>
          <p:cNvPicPr>
            <a:picLocks noChangeAspect="1"/>
          </p:cNvPicPr>
          <p:nvPr/>
        </p:nvPicPr>
        <p:blipFill>
          <a:blip r:embed="rId3">
            <a:extLst>
              <a:ext uri="{28A0092B-C50C-407E-A947-70E740481C1C}">
                <a14:useLocalDpi xmlns:a14="http://schemas.microsoft.com/office/drawing/2010/main" val="0"/>
              </a:ext>
            </a:extLst>
          </a:blip>
          <a:srcRect l="1815" t="4613" r="23777" b="74293"/>
          <a:stretch>
            <a:fillRect/>
          </a:stretch>
        </p:blipFill>
        <p:spPr>
          <a:xfrm>
            <a:off x="83284" y="71145"/>
            <a:ext cx="2534425" cy="376006"/>
          </a:xfrm>
          <a:prstGeom prst="rect">
            <a:avLst/>
          </a:prstGeom>
        </p:spPr>
      </p:pic>
      <p:cxnSp>
        <p:nvCxnSpPr>
          <p:cNvPr id="22" name="Connettore diritto 21">
            <a:extLst>
              <a:ext uri="{FF2B5EF4-FFF2-40B4-BE49-F238E27FC236}">
                <a16:creationId xmlns:a16="http://schemas.microsoft.com/office/drawing/2014/main" id="{A23B9662-0ED0-8278-C2D1-3673C00F00DC}"/>
              </a:ext>
            </a:extLst>
          </p:cNvPr>
          <p:cNvCxnSpPr/>
          <p:nvPr/>
        </p:nvCxnSpPr>
        <p:spPr>
          <a:xfrm>
            <a:off x="-1" y="511240"/>
            <a:ext cx="12192000" cy="0"/>
          </a:xfrm>
          <a:prstGeom prst="line">
            <a:avLst/>
          </a:prstGeom>
          <a:ln w="57150">
            <a:solidFill>
              <a:srgbClr val="008DA4"/>
            </a:solidFill>
          </a:ln>
        </p:spPr>
        <p:style>
          <a:lnRef idx="2">
            <a:schemeClr val="accent1"/>
          </a:lnRef>
          <a:fillRef idx="0">
            <a:schemeClr val="accent1"/>
          </a:fillRef>
          <a:effectRef idx="1">
            <a:schemeClr val="accent1"/>
          </a:effectRef>
          <a:fontRef idx="minor">
            <a:schemeClr val="tx1"/>
          </a:fontRef>
        </p:style>
      </p:cxnSp>
      <p:pic>
        <p:nvPicPr>
          <p:cNvPr id="24" name="Graphic 16">
            <a:extLst>
              <a:ext uri="{FF2B5EF4-FFF2-40B4-BE49-F238E27FC236}">
                <a16:creationId xmlns:a16="http://schemas.microsoft.com/office/drawing/2014/main" id="{1EA4D4E3-1210-DD29-5A79-B6CEF96641C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5946897"/>
            <a:ext cx="12192000" cy="898014"/>
          </a:xfrm>
          <a:prstGeom prst="rect">
            <a:avLst/>
          </a:prstGeom>
        </p:spPr>
      </p:pic>
      <p:pic>
        <p:nvPicPr>
          <p:cNvPr id="26" name="Picture 12" descr="Logo&#10;&#10;Description automatically generated">
            <a:extLst>
              <a:ext uri="{FF2B5EF4-FFF2-40B4-BE49-F238E27FC236}">
                <a16:creationId xmlns:a16="http://schemas.microsoft.com/office/drawing/2014/main" id="{8DE6035F-E234-AFD2-73F4-37E23937C42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221989" y="6218438"/>
            <a:ext cx="1887294" cy="486003"/>
          </a:xfrm>
          <a:prstGeom prst="rect">
            <a:avLst/>
          </a:prstGeom>
        </p:spPr>
      </p:pic>
      <p:pic>
        <p:nvPicPr>
          <p:cNvPr id="29" name="Picture 13" descr="Logo&#10;&#10;Description automatically generated">
            <a:extLst>
              <a:ext uri="{FF2B5EF4-FFF2-40B4-BE49-F238E27FC236}">
                <a16:creationId xmlns:a16="http://schemas.microsoft.com/office/drawing/2014/main" id="{57DDFED2-35D0-0CAA-224E-DBBD907C72F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07816" y="6232783"/>
            <a:ext cx="1472737" cy="486003"/>
          </a:xfrm>
          <a:prstGeom prst="rect">
            <a:avLst/>
          </a:prstGeom>
        </p:spPr>
      </p:pic>
      <p:pic>
        <p:nvPicPr>
          <p:cNvPr id="33" name="Graphic 14">
            <a:extLst>
              <a:ext uri="{FF2B5EF4-FFF2-40B4-BE49-F238E27FC236}">
                <a16:creationId xmlns:a16="http://schemas.microsoft.com/office/drawing/2014/main" id="{1B30F687-E8AE-149D-11E7-952BBB0CB48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00511" y="6186653"/>
            <a:ext cx="892646" cy="607292"/>
          </a:xfrm>
          <a:prstGeom prst="rect">
            <a:avLst/>
          </a:prstGeom>
        </p:spPr>
      </p:pic>
      <p:sp>
        <p:nvSpPr>
          <p:cNvPr id="35" name="TextBox 15">
            <a:extLst>
              <a:ext uri="{FF2B5EF4-FFF2-40B4-BE49-F238E27FC236}">
                <a16:creationId xmlns:a16="http://schemas.microsoft.com/office/drawing/2014/main" id="{B5182B39-9BBE-26FA-4551-45BA1F065D15}"/>
              </a:ext>
            </a:extLst>
          </p:cNvPr>
          <p:cNvSpPr txBox="1"/>
          <p:nvPr/>
        </p:nvSpPr>
        <p:spPr>
          <a:xfrm>
            <a:off x="1277659" y="6197976"/>
            <a:ext cx="188729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PRIMA programme is supported under Horizon 2020, the European Union’s Framework Programme for Research and Innovation</a:t>
            </a:r>
            <a:r>
              <a:rPr kumimoji="0" lang="it-IT"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6" name="Picture 2" descr="logo-unipr-square - Cipack">
            <a:extLst>
              <a:ext uri="{FF2B5EF4-FFF2-40B4-BE49-F238E27FC236}">
                <a16:creationId xmlns:a16="http://schemas.microsoft.com/office/drawing/2014/main" id="{0D7C687F-9809-66FF-34A7-29B1E13D557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41969" y="6002150"/>
            <a:ext cx="890030" cy="890030"/>
          </a:xfrm>
          <a:prstGeom prst="rect">
            <a:avLst/>
          </a:prstGeom>
          <a:noFill/>
          <a:extLst>
            <a:ext uri="{909E8E84-426E-40DD-AFC4-6F175D3DCCD1}">
              <a14:hiddenFill xmlns:a14="http://schemas.microsoft.com/office/drawing/2010/main">
                <a:solidFill>
                  <a:srgbClr val="FFFFFF"/>
                </a:solidFill>
              </a14:hiddenFill>
            </a:ext>
          </a:extLst>
        </p:spPr>
      </p:pic>
      <p:pic>
        <p:nvPicPr>
          <p:cNvPr id="37" name="Immagine 36" descr="Immagine che contiene testo, Carattere, pianta, design&#10;&#10;Descrizione generata automaticamente">
            <a:extLst>
              <a:ext uri="{FF2B5EF4-FFF2-40B4-BE49-F238E27FC236}">
                <a16:creationId xmlns:a16="http://schemas.microsoft.com/office/drawing/2014/main" id="{D4E76255-4EE1-9297-DD4F-40D41FF8AD89}"/>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62458" y="6140598"/>
            <a:ext cx="890030" cy="642161"/>
          </a:xfrm>
          <a:prstGeom prst="rect">
            <a:avLst/>
          </a:prstGeom>
        </p:spPr>
      </p:pic>
      <p:pic>
        <p:nvPicPr>
          <p:cNvPr id="4" name="Immagine 3" descr="Immagine che contiene cibo, Cereale, mais, seme&#10;&#10;Il contenuto generato dall'IA potrebbe non essere corretto.">
            <a:extLst>
              <a:ext uri="{FF2B5EF4-FFF2-40B4-BE49-F238E27FC236}">
                <a16:creationId xmlns:a16="http://schemas.microsoft.com/office/drawing/2014/main" id="{EAA06A15-AC1F-8EB3-2694-E69C988E29D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4392" y="600843"/>
            <a:ext cx="1201225" cy="630643"/>
          </a:xfrm>
          <a:prstGeom prst="ellipse">
            <a:avLst/>
          </a:prstGeom>
          <a:ln>
            <a:solidFill>
              <a:schemeClr val="tx1"/>
            </a:solidFill>
          </a:ln>
        </p:spPr>
      </p:pic>
      <p:sp>
        <p:nvSpPr>
          <p:cNvPr id="2" name="CasellaDiTesto 1">
            <a:extLst>
              <a:ext uri="{FF2B5EF4-FFF2-40B4-BE49-F238E27FC236}">
                <a16:creationId xmlns:a16="http://schemas.microsoft.com/office/drawing/2014/main" id="{16E88B4F-A0BE-1383-F3CD-717AEBE75ADC}"/>
              </a:ext>
            </a:extLst>
          </p:cNvPr>
          <p:cNvSpPr txBox="1"/>
          <p:nvPr/>
        </p:nvSpPr>
        <p:spPr>
          <a:xfrm>
            <a:off x="10853492" y="29028"/>
            <a:ext cx="1338508" cy="461665"/>
          </a:xfrm>
          <a:prstGeom prst="rect">
            <a:avLst/>
          </a:prstGeom>
          <a:noFill/>
        </p:spPr>
        <p:txBody>
          <a:bodyPr wrap="none" rtlCol="0">
            <a:spAutoFit/>
          </a:bodyPr>
          <a:lstStyle/>
          <a:p>
            <a:pPr algn="r"/>
            <a:r>
              <a:rPr lang="en-US" sz="1200" dirty="0">
                <a:latin typeface="Aptos" panose="020B0004020202020204" pitchFamily="34" charset="0"/>
                <a:ea typeface="Aptos" panose="020B0004020202020204" pitchFamily="34" charset="0"/>
                <a:cs typeface="Aptos" panose="020B0004020202020204" pitchFamily="34" charset="0"/>
              </a:rPr>
              <a:t>CIPCA 2025</a:t>
            </a:r>
          </a:p>
          <a:p>
            <a:pPr algn="r"/>
            <a:r>
              <a:rPr lang="en-US" sz="1200" dirty="0">
                <a:latin typeface="Aptos" panose="020B0004020202020204" pitchFamily="34" charset="0"/>
                <a:ea typeface="Aptos" panose="020B0004020202020204" pitchFamily="34" charset="0"/>
                <a:cs typeface="Aptos" panose="020B0004020202020204" pitchFamily="34" charset="0"/>
              </a:rPr>
              <a:t>16-18</a:t>
            </a:r>
            <a:r>
              <a:rPr lang="en-US" sz="1200" baseline="30000" dirty="0">
                <a:latin typeface="Aptos" panose="020B0004020202020204" pitchFamily="34" charset="0"/>
                <a:ea typeface="Aptos" panose="020B0004020202020204" pitchFamily="34" charset="0"/>
                <a:cs typeface="Aptos" panose="020B0004020202020204" pitchFamily="34" charset="0"/>
              </a:rPr>
              <a:t>th</a:t>
            </a:r>
            <a:r>
              <a:rPr lang="en-US" sz="1200" dirty="0">
                <a:effectLst/>
                <a:latin typeface="Aptos" panose="020B0004020202020204" pitchFamily="34" charset="0"/>
                <a:ea typeface="Aptos" panose="020B0004020202020204" pitchFamily="34" charset="0"/>
                <a:cs typeface="Aptos" panose="020B0004020202020204" pitchFamily="34" charset="0"/>
              </a:rPr>
              <a:t> June 2025</a:t>
            </a:r>
            <a:endParaRPr lang="it-IT" sz="1200" dirty="0">
              <a:effectLst/>
              <a:latin typeface="Aptos" panose="020B0004020202020204" pitchFamily="34" charset="0"/>
              <a:ea typeface="Aptos" panose="020B0004020202020204" pitchFamily="34" charset="0"/>
              <a:cs typeface="Aptos" panose="020B0004020202020204" pitchFamily="34" charset="0"/>
            </a:endParaRPr>
          </a:p>
        </p:txBody>
      </p:sp>
      <p:pic>
        <p:nvPicPr>
          <p:cNvPr id="10" name="Afbeelding 5" descr="Afbeelding met nummer, lijn, Perceel, tekst&#10;&#10;Door AI gegenereerde inhoud is mogelijk onjuist.">
            <a:extLst>
              <a:ext uri="{FF2B5EF4-FFF2-40B4-BE49-F238E27FC236}">
                <a16:creationId xmlns:a16="http://schemas.microsoft.com/office/drawing/2014/main" id="{D14A2087-98E5-D930-B275-BEF2411FD999}"/>
              </a:ext>
            </a:extLst>
          </p:cNvPr>
          <p:cNvPicPr>
            <a:picLocks noChangeAspect="1"/>
          </p:cNvPicPr>
          <p:nvPr/>
        </p:nvPicPr>
        <p:blipFill>
          <a:blip r:embed="rId13"/>
          <a:srcRect l="845" t="572" r="601" b="1993"/>
          <a:stretch>
            <a:fillRect/>
          </a:stretch>
        </p:blipFill>
        <p:spPr>
          <a:xfrm>
            <a:off x="164023" y="1564424"/>
            <a:ext cx="7054255" cy="3236498"/>
          </a:xfrm>
          <a:prstGeom prst="rect">
            <a:avLst/>
          </a:prstGeom>
        </p:spPr>
      </p:pic>
      <p:sp>
        <p:nvSpPr>
          <p:cNvPr id="13" name="CasellaDiTesto 12">
            <a:extLst>
              <a:ext uri="{FF2B5EF4-FFF2-40B4-BE49-F238E27FC236}">
                <a16:creationId xmlns:a16="http://schemas.microsoft.com/office/drawing/2014/main" id="{E5A7B498-C315-BC21-1042-B306D351A12E}"/>
              </a:ext>
            </a:extLst>
          </p:cNvPr>
          <p:cNvSpPr txBox="1"/>
          <p:nvPr/>
        </p:nvSpPr>
        <p:spPr>
          <a:xfrm>
            <a:off x="108227" y="4865012"/>
            <a:ext cx="8112921" cy="523220"/>
          </a:xfrm>
          <a:prstGeom prst="rect">
            <a:avLst/>
          </a:prstGeom>
          <a:noFill/>
        </p:spPr>
        <p:txBody>
          <a:bodyPr wrap="square">
            <a:spAutoFit/>
          </a:bodyPr>
          <a:lstStyle/>
          <a:p>
            <a:pPr>
              <a:spcAft>
                <a:spcPts val="800"/>
              </a:spcAft>
            </a:pPr>
            <a:r>
              <a:rPr lang="en-GB" sz="1400" dirty="0">
                <a:effectLst/>
                <a:ea typeface="Calibri" panose="020F0502020204030204" pitchFamily="34" charset="0"/>
                <a:cs typeface="Arial" panose="020B0604020202020204" pitchFamily="34" charset="0"/>
              </a:rPr>
              <a:t>The bar graph reports the sum of EAA for all samples as mg of aa on 1 g of protein compared with the reference values set by FAO/WHO (2011) of requirements for adults and children.</a:t>
            </a:r>
            <a:endParaRPr lang="it-IT" sz="1400" dirty="0">
              <a:effectLst/>
              <a:ea typeface="Calibri" panose="020F0502020204030204" pitchFamily="34" charset="0"/>
              <a:cs typeface="Arial" panose="020B0604020202020204" pitchFamily="34" charset="0"/>
            </a:endParaRPr>
          </a:p>
        </p:txBody>
      </p:sp>
      <p:sp>
        <p:nvSpPr>
          <p:cNvPr id="18" name="TextBox 4">
            <a:extLst>
              <a:ext uri="{FF2B5EF4-FFF2-40B4-BE49-F238E27FC236}">
                <a16:creationId xmlns:a16="http://schemas.microsoft.com/office/drawing/2014/main" id="{948CD6DC-98AF-CBDA-0D4B-47028E93BAB1}"/>
              </a:ext>
            </a:extLst>
          </p:cNvPr>
          <p:cNvSpPr txBox="1"/>
          <p:nvPr/>
        </p:nvSpPr>
        <p:spPr>
          <a:xfrm>
            <a:off x="4720660" y="1884299"/>
            <a:ext cx="684803" cy="276999"/>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it-IT" sz="1200" dirty="0">
                <a:solidFill>
                  <a:srgbClr val="3D3D3D"/>
                </a:solidFill>
                <a:cs typeface="Times New Roman" panose="02020603050405020304" pitchFamily="18" charset="0"/>
              </a:rPr>
              <a:t>ρ &lt; 0.05</a:t>
            </a:r>
          </a:p>
        </p:txBody>
      </p:sp>
      <p:sp>
        <p:nvSpPr>
          <p:cNvPr id="19" name="CasellaDiTesto 18">
            <a:extLst>
              <a:ext uri="{FF2B5EF4-FFF2-40B4-BE49-F238E27FC236}">
                <a16:creationId xmlns:a16="http://schemas.microsoft.com/office/drawing/2014/main" id="{DAF2101A-8503-5526-C456-79377A8DB855}"/>
              </a:ext>
            </a:extLst>
          </p:cNvPr>
          <p:cNvSpPr txBox="1"/>
          <p:nvPr/>
        </p:nvSpPr>
        <p:spPr>
          <a:xfrm>
            <a:off x="1584628" y="1487403"/>
            <a:ext cx="3639504" cy="369332"/>
          </a:xfrm>
          <a:prstGeom prst="rect">
            <a:avLst/>
          </a:prstGeom>
          <a:solidFill>
            <a:schemeClr val="bg1"/>
          </a:solidFill>
        </p:spPr>
        <p:txBody>
          <a:bodyPr wrap="square" rtlCol="0">
            <a:spAutoFit/>
          </a:bodyPr>
          <a:lstStyle/>
          <a:p>
            <a:pPr algn="ctr"/>
            <a:r>
              <a:rPr lang="it-IT" b="1" dirty="0"/>
              <a:t>Sum of Essential amino acids (EAAs)</a:t>
            </a:r>
          </a:p>
        </p:txBody>
      </p:sp>
      <p:sp>
        <p:nvSpPr>
          <p:cNvPr id="28" name="CasellaDiTesto 27">
            <a:extLst>
              <a:ext uri="{FF2B5EF4-FFF2-40B4-BE49-F238E27FC236}">
                <a16:creationId xmlns:a16="http://schemas.microsoft.com/office/drawing/2014/main" id="{0F6FB593-9328-1EE9-B851-FF0B1E6AE3F3}"/>
              </a:ext>
            </a:extLst>
          </p:cNvPr>
          <p:cNvSpPr txBox="1"/>
          <p:nvPr/>
        </p:nvSpPr>
        <p:spPr>
          <a:xfrm>
            <a:off x="3404380" y="28315"/>
            <a:ext cx="5522512" cy="461665"/>
          </a:xfrm>
          <a:prstGeom prst="rect">
            <a:avLst/>
          </a:prstGeom>
          <a:noFill/>
        </p:spPr>
        <p:txBody>
          <a:bodyPr wrap="square" rtlCol="0">
            <a:spAutoFit/>
          </a:bodyPr>
          <a:lstStyle/>
          <a:p>
            <a:pPr algn="ctr"/>
            <a:r>
              <a:rPr lang="it-IT" sz="2400" b="1" dirty="0"/>
              <a:t>PROTEIN AMINO ACID DETERMINATION</a:t>
            </a:r>
          </a:p>
        </p:txBody>
      </p:sp>
      <p:sp>
        <p:nvSpPr>
          <p:cNvPr id="30" name="CasellaDiTesto 29">
            <a:extLst>
              <a:ext uri="{FF2B5EF4-FFF2-40B4-BE49-F238E27FC236}">
                <a16:creationId xmlns:a16="http://schemas.microsoft.com/office/drawing/2014/main" id="{D9568D99-0FCA-38CD-AF0B-59E1A8A7A56D}"/>
              </a:ext>
            </a:extLst>
          </p:cNvPr>
          <p:cNvSpPr txBox="1"/>
          <p:nvPr/>
        </p:nvSpPr>
        <p:spPr>
          <a:xfrm>
            <a:off x="4453086" y="638307"/>
            <a:ext cx="3048758" cy="408623"/>
          </a:xfrm>
          <a:custGeom>
            <a:avLst/>
            <a:gdLst>
              <a:gd name="connsiteX0" fmla="*/ 0 w 3048758"/>
              <a:gd name="connsiteY0" fmla="*/ 68105 h 408623"/>
              <a:gd name="connsiteX1" fmla="*/ 68105 w 3048758"/>
              <a:gd name="connsiteY1" fmla="*/ 0 h 408623"/>
              <a:gd name="connsiteX2" fmla="*/ 2980653 w 3048758"/>
              <a:gd name="connsiteY2" fmla="*/ 0 h 408623"/>
              <a:gd name="connsiteX3" fmla="*/ 3048758 w 3048758"/>
              <a:gd name="connsiteY3" fmla="*/ 68105 h 408623"/>
              <a:gd name="connsiteX4" fmla="*/ 3048758 w 3048758"/>
              <a:gd name="connsiteY4" fmla="*/ 340518 h 408623"/>
              <a:gd name="connsiteX5" fmla="*/ 2980653 w 3048758"/>
              <a:gd name="connsiteY5" fmla="*/ 408623 h 408623"/>
              <a:gd name="connsiteX6" fmla="*/ 68105 w 3048758"/>
              <a:gd name="connsiteY6" fmla="*/ 408623 h 408623"/>
              <a:gd name="connsiteX7" fmla="*/ 0 w 3048758"/>
              <a:gd name="connsiteY7" fmla="*/ 340518 h 408623"/>
              <a:gd name="connsiteX8" fmla="*/ 0 w 3048758"/>
              <a:gd name="connsiteY8" fmla="*/ 68105 h 40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8758" h="408623" fill="none" extrusionOk="0">
                <a:moveTo>
                  <a:pt x="0" y="68105"/>
                </a:moveTo>
                <a:cubicBezTo>
                  <a:pt x="630" y="27565"/>
                  <a:pt x="32198" y="2442"/>
                  <a:pt x="68105" y="0"/>
                </a:cubicBezTo>
                <a:cubicBezTo>
                  <a:pt x="410511" y="45206"/>
                  <a:pt x="2608824" y="-101492"/>
                  <a:pt x="2980653" y="0"/>
                </a:cubicBezTo>
                <a:cubicBezTo>
                  <a:pt x="3020610" y="-3575"/>
                  <a:pt x="3047219" y="29889"/>
                  <a:pt x="3048758" y="68105"/>
                </a:cubicBezTo>
                <a:cubicBezTo>
                  <a:pt x="3065581" y="113450"/>
                  <a:pt x="3028063" y="257388"/>
                  <a:pt x="3048758" y="340518"/>
                </a:cubicBezTo>
                <a:cubicBezTo>
                  <a:pt x="3048496" y="379233"/>
                  <a:pt x="3020562" y="404994"/>
                  <a:pt x="2980653" y="408623"/>
                </a:cubicBezTo>
                <a:cubicBezTo>
                  <a:pt x="2655550" y="498191"/>
                  <a:pt x="1009266" y="349692"/>
                  <a:pt x="68105" y="408623"/>
                </a:cubicBezTo>
                <a:cubicBezTo>
                  <a:pt x="26121" y="407608"/>
                  <a:pt x="5151" y="379980"/>
                  <a:pt x="0" y="340518"/>
                </a:cubicBezTo>
                <a:cubicBezTo>
                  <a:pt x="10315" y="215618"/>
                  <a:pt x="18597" y="98098"/>
                  <a:pt x="0" y="68105"/>
                </a:cubicBezTo>
                <a:close/>
              </a:path>
              <a:path w="3048758" h="408623" stroke="0" extrusionOk="0">
                <a:moveTo>
                  <a:pt x="0" y="68105"/>
                </a:moveTo>
                <a:cubicBezTo>
                  <a:pt x="5094" y="28537"/>
                  <a:pt x="29791" y="-6015"/>
                  <a:pt x="68105" y="0"/>
                </a:cubicBezTo>
                <a:cubicBezTo>
                  <a:pt x="1186921" y="-140314"/>
                  <a:pt x="2196970" y="72494"/>
                  <a:pt x="2980653" y="0"/>
                </a:cubicBezTo>
                <a:cubicBezTo>
                  <a:pt x="3023500" y="4954"/>
                  <a:pt x="3047708" y="31008"/>
                  <a:pt x="3048758" y="68105"/>
                </a:cubicBezTo>
                <a:cubicBezTo>
                  <a:pt x="3048104" y="137344"/>
                  <a:pt x="3034327" y="215325"/>
                  <a:pt x="3048758" y="340518"/>
                </a:cubicBezTo>
                <a:cubicBezTo>
                  <a:pt x="3043746" y="380375"/>
                  <a:pt x="3016696" y="409577"/>
                  <a:pt x="2980653" y="408623"/>
                </a:cubicBezTo>
                <a:cubicBezTo>
                  <a:pt x="1949879" y="532232"/>
                  <a:pt x="1448881" y="259717"/>
                  <a:pt x="68105" y="408623"/>
                </a:cubicBezTo>
                <a:cubicBezTo>
                  <a:pt x="31031" y="413761"/>
                  <a:pt x="-701" y="378656"/>
                  <a:pt x="0" y="340518"/>
                </a:cubicBezTo>
                <a:cubicBezTo>
                  <a:pt x="13395" y="207508"/>
                  <a:pt x="15384" y="129289"/>
                  <a:pt x="0" y="68105"/>
                </a:cubicBezTo>
                <a:close/>
              </a:path>
            </a:pathLst>
          </a:custGeom>
          <a:solidFill>
            <a:srgbClr val="FFC000"/>
          </a:solidFill>
          <a:ln>
            <a:noFill/>
            <a:extLst>
              <a:ext uri="{C807C97D-BFC1-408E-A445-0C87EB9F89A2}">
                <ask:lineSketchStyleProps xmlns:ask="http://schemas.microsoft.com/office/drawing/2018/sketchyshapes" sd="2448976505">
                  <a:prstGeom prst="round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w="6600">
                  <a:solidFill>
                    <a:srgbClr val="ED7D31">
                      <a:lumMod val="50000"/>
                    </a:srgbClr>
                  </a:solidFill>
                  <a:prstDash val="solid"/>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Yellow lentils (</a:t>
            </a:r>
            <a:r>
              <a:rPr kumimoji="0" lang="en-US" b="1" i="1" u="none" strike="noStrike" kern="1200" cap="none" spc="0" normalizeH="0" baseline="0" noProof="0" dirty="0">
                <a:ln w="6600">
                  <a:solidFill>
                    <a:srgbClr val="ED7D31">
                      <a:lumMod val="50000"/>
                    </a:srgbClr>
                  </a:solidFill>
                  <a:prstDash val="solid"/>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Lens culinaris</a:t>
            </a:r>
            <a:r>
              <a:rPr kumimoji="0" lang="en-US" b="1" i="0" u="none" strike="noStrike" kern="1200" cap="none" spc="0" normalizeH="0" baseline="0" noProof="0" dirty="0">
                <a:ln w="6600">
                  <a:solidFill>
                    <a:srgbClr val="ED7D31">
                      <a:lumMod val="50000"/>
                    </a:srgbClr>
                  </a:solidFill>
                  <a:prstDash val="solid"/>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a:t>
            </a:r>
          </a:p>
        </p:txBody>
      </p:sp>
      <p:graphicFrame>
        <p:nvGraphicFramePr>
          <p:cNvPr id="32" name="Tabella 31">
            <a:extLst>
              <a:ext uri="{FF2B5EF4-FFF2-40B4-BE49-F238E27FC236}">
                <a16:creationId xmlns:a16="http://schemas.microsoft.com/office/drawing/2014/main" id="{1B7306F3-BEBB-0594-50A2-6461774CB3D7}"/>
              </a:ext>
            </a:extLst>
          </p:cNvPr>
          <p:cNvGraphicFramePr>
            <a:graphicFrameLocks noGrp="1"/>
          </p:cNvGraphicFramePr>
          <p:nvPr>
            <p:extLst>
              <p:ext uri="{D42A27DB-BD31-4B8C-83A1-F6EECF244321}">
                <p14:modId xmlns:p14="http://schemas.microsoft.com/office/powerpoint/2010/main" val="4263672559"/>
              </p:ext>
            </p:extLst>
          </p:nvPr>
        </p:nvGraphicFramePr>
        <p:xfrm>
          <a:off x="6521952" y="1992988"/>
          <a:ext cx="5463027" cy="1699056"/>
        </p:xfrm>
        <a:graphic>
          <a:graphicData uri="http://schemas.openxmlformats.org/drawingml/2006/table">
            <a:tbl>
              <a:tblPr firstRow="1" bandRow="1">
                <a:tableStyleId>{C083E6E3-FA7D-4D7B-A595-EF9225AFEA82}</a:tableStyleId>
              </a:tblPr>
              <a:tblGrid>
                <a:gridCol w="1444376">
                  <a:extLst>
                    <a:ext uri="{9D8B030D-6E8A-4147-A177-3AD203B41FA5}">
                      <a16:colId xmlns:a16="http://schemas.microsoft.com/office/drawing/2014/main" val="3472359529"/>
                    </a:ext>
                  </a:extLst>
                </a:gridCol>
                <a:gridCol w="1343835">
                  <a:extLst>
                    <a:ext uri="{9D8B030D-6E8A-4147-A177-3AD203B41FA5}">
                      <a16:colId xmlns:a16="http://schemas.microsoft.com/office/drawing/2014/main" val="3328036276"/>
                    </a:ext>
                  </a:extLst>
                </a:gridCol>
                <a:gridCol w="2674816">
                  <a:extLst>
                    <a:ext uri="{9D8B030D-6E8A-4147-A177-3AD203B41FA5}">
                      <a16:colId xmlns:a16="http://schemas.microsoft.com/office/drawing/2014/main" val="2615338672"/>
                    </a:ext>
                  </a:extLst>
                </a:gridCol>
              </a:tblGrid>
              <a:tr h="572236">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u="none" strike="noStrike" kern="1200" baseline="0" dirty="0">
                          <a:solidFill>
                            <a:schemeClr val="tx1"/>
                          </a:solidFill>
                        </a:rPr>
                        <a:t>Sample </a:t>
                      </a:r>
                      <a:endParaRPr lang="en-GB" sz="1400" b="0" i="0" u="none" strike="noStrike" kern="1200" baseline="0" dirty="0">
                        <a:solidFill>
                          <a:schemeClr val="tx1"/>
                        </a:solidFill>
                        <a:latin typeface="+mn-lt"/>
                        <a:ea typeface="+mn-ea"/>
                        <a:cs typeface="+mn-cs"/>
                      </a:endParaRPr>
                    </a:p>
                  </a:txBody>
                  <a:tcPr marL="82508" marR="82508" marT="41254" marB="41254" anchor="ct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u="none" strike="noStrike" kern="1200" baseline="0" dirty="0">
                          <a:solidFill>
                            <a:schemeClr val="tx1"/>
                          </a:solidFill>
                        </a:rPr>
                        <a:t>Sample code</a:t>
                      </a:r>
                      <a:endParaRPr lang="en-GB" sz="1400" b="1" i="0" u="none" strike="noStrike" kern="1200" baseline="0" dirty="0">
                        <a:solidFill>
                          <a:schemeClr val="tx1"/>
                        </a:solidFill>
                        <a:latin typeface="+mn-lt"/>
                        <a:ea typeface="+mn-ea"/>
                        <a:cs typeface="+mn-cs"/>
                      </a:endParaRPr>
                    </a:p>
                  </a:txBody>
                  <a:tcPr marL="82508" marR="82508" marT="41254" marB="41254" anchor="ct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1" u="none" strike="noStrike" kern="1200" baseline="0" dirty="0">
                          <a:solidFill>
                            <a:schemeClr val="tx1"/>
                          </a:solidFill>
                        </a:rPr>
                        <a:t>Sum EAA (mg/1g protein) ± SD</a:t>
                      </a:r>
                      <a:endParaRPr lang="de-DE" sz="1400" b="1" i="0" u="none" strike="noStrike" kern="1200" baseline="0" dirty="0">
                        <a:solidFill>
                          <a:schemeClr val="tx1"/>
                        </a:solidFill>
                        <a:latin typeface="+mn-lt"/>
                        <a:ea typeface="+mn-ea"/>
                        <a:cs typeface="+mn-cs"/>
                      </a:endParaRPr>
                    </a:p>
                  </a:txBody>
                  <a:tcPr marL="82508" marR="82508" marT="41254" marB="41254" anchor="ctr"/>
                </a:tc>
                <a:extLst>
                  <a:ext uri="{0D108BD9-81ED-4DB2-BD59-A6C34878D82A}">
                    <a16:rowId xmlns:a16="http://schemas.microsoft.com/office/drawing/2014/main" val="3844386733"/>
                  </a:ext>
                </a:extLst>
              </a:tr>
              <a:tr h="563410">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r>
                        <a:rPr lang="en-GB" sz="1400" dirty="0"/>
                        <a:t>Yellow lentil raw</a:t>
                      </a:r>
                      <a:endParaRPr lang="en-GB" sz="1400" dirty="0">
                        <a:latin typeface="+mn-lt"/>
                      </a:endParaRPr>
                    </a:p>
                  </a:txBody>
                  <a:tcPr marL="82508" marR="82508" marT="41254" marB="41254" anchor="ct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r>
                        <a:rPr lang="en-GB" sz="1400" dirty="0"/>
                        <a:t>YLR</a:t>
                      </a:r>
                      <a:endParaRPr lang="en-GB" sz="1400" dirty="0">
                        <a:latin typeface="+mn-lt"/>
                      </a:endParaRPr>
                    </a:p>
                  </a:txBody>
                  <a:tcPr marL="82508" marR="82508" marT="41254" marB="41254" anchor="ctr"/>
                </a:tc>
                <a:tc>
                  <a:txBody>
                    <a:bodyPr/>
                    <a:lstStyle/>
                    <a:p>
                      <a:pPr algn="ctr"/>
                      <a:r>
                        <a:rPr lang="it-IT" sz="1400" baseline="0" dirty="0"/>
                        <a:t>418.31 ± 6.84</a:t>
                      </a:r>
                      <a:endParaRPr lang="it-IT" sz="1400" baseline="0" dirty="0">
                        <a:latin typeface="+mn-lt"/>
                      </a:endParaRPr>
                    </a:p>
                  </a:txBody>
                  <a:tcPr anchor="ctr"/>
                </a:tc>
                <a:extLst>
                  <a:ext uri="{0D108BD9-81ED-4DB2-BD59-A6C34878D82A}">
                    <a16:rowId xmlns:a16="http://schemas.microsoft.com/office/drawing/2014/main" val="128782517"/>
                  </a:ext>
                </a:extLst>
              </a:tr>
              <a:tr h="563410">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r>
                        <a:rPr lang="en-GB" sz="1400" dirty="0"/>
                        <a:t>Yellow lentil protein</a:t>
                      </a:r>
                      <a:endParaRPr lang="en-GB" sz="1400" dirty="0">
                        <a:latin typeface="+mn-lt"/>
                      </a:endParaRPr>
                    </a:p>
                  </a:txBody>
                  <a:tcPr marL="82508" marR="82508" marT="41254" marB="41254" anchor="ct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r>
                        <a:rPr lang="en-GB" sz="1400" dirty="0"/>
                        <a:t>YLP</a:t>
                      </a:r>
                      <a:endParaRPr lang="en-GB" sz="1400" dirty="0">
                        <a:latin typeface="+mn-lt"/>
                      </a:endParaRPr>
                    </a:p>
                  </a:txBody>
                  <a:tcPr marL="82508" marR="82508" marT="41254" marB="41254" anchor="ctr"/>
                </a:tc>
                <a:tc>
                  <a:txBody>
                    <a:bodyPr/>
                    <a:lstStyle/>
                    <a:p>
                      <a:pPr algn="ctr"/>
                      <a:r>
                        <a:rPr lang="it-IT" sz="1400" baseline="0" dirty="0"/>
                        <a:t>432.74 ± 8.78</a:t>
                      </a:r>
                      <a:endParaRPr lang="it-IT" sz="1400" baseline="0" dirty="0">
                        <a:latin typeface="+mn-lt"/>
                      </a:endParaRPr>
                    </a:p>
                  </a:txBody>
                  <a:tcPr anchor="ctr"/>
                </a:tc>
                <a:extLst>
                  <a:ext uri="{0D108BD9-81ED-4DB2-BD59-A6C34878D82A}">
                    <a16:rowId xmlns:a16="http://schemas.microsoft.com/office/drawing/2014/main" val="1994263531"/>
                  </a:ext>
                </a:extLst>
              </a:tr>
            </a:tbl>
          </a:graphicData>
        </a:graphic>
      </p:graphicFrame>
      <p:pic>
        <p:nvPicPr>
          <p:cNvPr id="31" name="Graphic 5">
            <a:extLst>
              <a:ext uri="{FF2B5EF4-FFF2-40B4-BE49-F238E27FC236}">
                <a16:creationId xmlns:a16="http://schemas.microsoft.com/office/drawing/2014/main" id="{463F3A2E-6CF9-ECE5-E06C-7377BCD3A66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029541" y="1008407"/>
            <a:ext cx="4132917" cy="4764505"/>
          </a:xfrm>
          <a:prstGeom prst="rect">
            <a:avLst/>
          </a:prstGeom>
        </p:spPr>
      </p:pic>
      <p:grpSp>
        <p:nvGrpSpPr>
          <p:cNvPr id="3" name="Gruppo 2">
            <a:extLst>
              <a:ext uri="{FF2B5EF4-FFF2-40B4-BE49-F238E27FC236}">
                <a16:creationId xmlns:a16="http://schemas.microsoft.com/office/drawing/2014/main" id="{39153160-528A-AFD3-5065-E50A067D05FF}"/>
              </a:ext>
            </a:extLst>
          </p:cNvPr>
          <p:cNvGrpSpPr/>
          <p:nvPr/>
        </p:nvGrpSpPr>
        <p:grpSpPr>
          <a:xfrm>
            <a:off x="9330021" y="4676625"/>
            <a:ext cx="743696" cy="743696"/>
            <a:chOff x="8365215" y="4120730"/>
            <a:chExt cx="743696" cy="743696"/>
          </a:xfrm>
        </p:grpSpPr>
        <p:sp>
          <p:nvSpPr>
            <p:cNvPr id="5" name="Ovale 4">
              <a:extLst>
                <a:ext uri="{FF2B5EF4-FFF2-40B4-BE49-F238E27FC236}">
                  <a16:creationId xmlns:a16="http://schemas.microsoft.com/office/drawing/2014/main" id="{49E8ACCA-029A-6497-F444-8F4BC00D97C3}"/>
                </a:ext>
              </a:extLst>
            </p:cNvPr>
            <p:cNvSpPr/>
            <p:nvPr/>
          </p:nvSpPr>
          <p:spPr>
            <a:xfrm>
              <a:off x="8573538" y="4240187"/>
              <a:ext cx="331702" cy="320920"/>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Elemento grafico 5" descr="Barra multifunzione con riempimento a tinta unita">
              <a:extLst>
                <a:ext uri="{FF2B5EF4-FFF2-40B4-BE49-F238E27FC236}">
                  <a16:creationId xmlns:a16="http://schemas.microsoft.com/office/drawing/2014/main" id="{A5F384AF-5EB1-52D4-2258-EC5D13EA49E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365215" y="4120730"/>
              <a:ext cx="743696" cy="743696"/>
            </a:xfrm>
            <a:prstGeom prst="rect">
              <a:avLst/>
            </a:prstGeom>
          </p:spPr>
        </p:pic>
      </p:grpSp>
      <p:sp>
        <p:nvSpPr>
          <p:cNvPr id="8" name="CasellaDiTesto 7">
            <a:extLst>
              <a:ext uri="{FF2B5EF4-FFF2-40B4-BE49-F238E27FC236}">
                <a16:creationId xmlns:a16="http://schemas.microsoft.com/office/drawing/2014/main" id="{39AAE694-C793-E69A-4B20-9A1D8867C72E}"/>
              </a:ext>
            </a:extLst>
          </p:cNvPr>
          <p:cNvSpPr txBox="1"/>
          <p:nvPr/>
        </p:nvSpPr>
        <p:spPr>
          <a:xfrm>
            <a:off x="8449317" y="4276990"/>
            <a:ext cx="2505105" cy="461665"/>
          </a:xfrm>
          <a:prstGeom prst="rect">
            <a:avLst/>
          </a:prstGeom>
          <a:noFill/>
        </p:spPr>
        <p:txBody>
          <a:bodyPr wrap="square">
            <a:spAutoFit/>
          </a:bodyPr>
          <a:lstStyle/>
          <a:p>
            <a:pPr algn="ctr"/>
            <a:r>
              <a:rPr lang="it-IT" sz="2400" b="1" dirty="0"/>
              <a:t>Nutritional value</a:t>
            </a:r>
          </a:p>
        </p:txBody>
      </p:sp>
    </p:spTree>
    <p:extLst>
      <p:ext uri="{BB962C8B-B14F-4D97-AF65-F5344CB8AC3E}">
        <p14:creationId xmlns:p14="http://schemas.microsoft.com/office/powerpoint/2010/main" val="17223671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013212-5380-0B8C-CF14-FF2186E20ADB}"/>
            </a:ext>
          </a:extLst>
        </p:cNvPr>
        <p:cNvGrpSpPr/>
        <p:nvPr/>
      </p:nvGrpSpPr>
      <p:grpSpPr>
        <a:xfrm>
          <a:off x="0" y="0"/>
          <a:ext cx="0" cy="0"/>
          <a:chOff x="0" y="0"/>
          <a:chExt cx="0" cy="0"/>
        </a:xfrm>
      </p:grpSpPr>
      <p:pic>
        <p:nvPicPr>
          <p:cNvPr id="40" name="Graphic 5">
            <a:extLst>
              <a:ext uri="{FF2B5EF4-FFF2-40B4-BE49-F238E27FC236}">
                <a16:creationId xmlns:a16="http://schemas.microsoft.com/office/drawing/2014/main" id="{797067F6-19CC-E5B9-C7B3-5B4EDBC014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29541" y="1008407"/>
            <a:ext cx="4132917" cy="4764505"/>
          </a:xfrm>
          <a:prstGeom prst="rect">
            <a:avLst/>
          </a:prstGeom>
        </p:spPr>
      </p:pic>
      <p:pic>
        <p:nvPicPr>
          <p:cNvPr id="12" name="Immagine 11" descr="Immagine che contiene testo, edificio, casa, cielo&#10;&#10;Il contenuto generato dall'IA potrebbe non essere corretto.">
            <a:extLst>
              <a:ext uri="{FF2B5EF4-FFF2-40B4-BE49-F238E27FC236}">
                <a16:creationId xmlns:a16="http://schemas.microsoft.com/office/drawing/2014/main" id="{D0BA0C42-D839-18CA-690C-AA095409CF8B}"/>
              </a:ext>
            </a:extLst>
          </p:cNvPr>
          <p:cNvPicPr>
            <a:picLocks noChangeAspect="1"/>
          </p:cNvPicPr>
          <p:nvPr/>
        </p:nvPicPr>
        <p:blipFill>
          <a:blip r:embed="rId5">
            <a:extLst>
              <a:ext uri="{28A0092B-C50C-407E-A947-70E740481C1C}">
                <a14:useLocalDpi xmlns:a14="http://schemas.microsoft.com/office/drawing/2010/main" val="0"/>
              </a:ext>
            </a:extLst>
          </a:blip>
          <a:srcRect l="1815" t="4613" r="23777" b="74293"/>
          <a:stretch>
            <a:fillRect/>
          </a:stretch>
        </p:blipFill>
        <p:spPr>
          <a:xfrm>
            <a:off x="83284" y="71145"/>
            <a:ext cx="2534425" cy="376006"/>
          </a:xfrm>
          <a:prstGeom prst="rect">
            <a:avLst/>
          </a:prstGeom>
        </p:spPr>
      </p:pic>
      <p:cxnSp>
        <p:nvCxnSpPr>
          <p:cNvPr id="22" name="Connettore diritto 21">
            <a:extLst>
              <a:ext uri="{FF2B5EF4-FFF2-40B4-BE49-F238E27FC236}">
                <a16:creationId xmlns:a16="http://schemas.microsoft.com/office/drawing/2014/main" id="{D377E4D4-503F-C811-9DB7-5017A3C86358}"/>
              </a:ext>
            </a:extLst>
          </p:cNvPr>
          <p:cNvCxnSpPr/>
          <p:nvPr/>
        </p:nvCxnSpPr>
        <p:spPr>
          <a:xfrm>
            <a:off x="-1" y="511240"/>
            <a:ext cx="12192000" cy="0"/>
          </a:xfrm>
          <a:prstGeom prst="line">
            <a:avLst/>
          </a:prstGeom>
          <a:ln w="57150">
            <a:solidFill>
              <a:srgbClr val="008DA4"/>
            </a:solidFill>
          </a:ln>
        </p:spPr>
        <p:style>
          <a:lnRef idx="2">
            <a:schemeClr val="accent1"/>
          </a:lnRef>
          <a:fillRef idx="0">
            <a:schemeClr val="accent1"/>
          </a:fillRef>
          <a:effectRef idx="1">
            <a:schemeClr val="accent1"/>
          </a:effectRef>
          <a:fontRef idx="minor">
            <a:schemeClr val="tx1"/>
          </a:fontRef>
        </p:style>
      </p:cxnSp>
      <p:pic>
        <p:nvPicPr>
          <p:cNvPr id="24" name="Graphic 16">
            <a:extLst>
              <a:ext uri="{FF2B5EF4-FFF2-40B4-BE49-F238E27FC236}">
                <a16:creationId xmlns:a16="http://schemas.microsoft.com/office/drawing/2014/main" id="{F0257240-6358-3EA7-9D5B-A3F9911C049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5946897"/>
            <a:ext cx="12192000" cy="898014"/>
          </a:xfrm>
          <a:prstGeom prst="rect">
            <a:avLst/>
          </a:prstGeom>
        </p:spPr>
      </p:pic>
      <p:pic>
        <p:nvPicPr>
          <p:cNvPr id="26" name="Picture 12" descr="Logo&#10;&#10;Description automatically generated">
            <a:extLst>
              <a:ext uri="{FF2B5EF4-FFF2-40B4-BE49-F238E27FC236}">
                <a16:creationId xmlns:a16="http://schemas.microsoft.com/office/drawing/2014/main" id="{7CFEAC7C-45CA-D7CB-BB50-D796F619127D}"/>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221989" y="6218438"/>
            <a:ext cx="1887294" cy="486003"/>
          </a:xfrm>
          <a:prstGeom prst="rect">
            <a:avLst/>
          </a:prstGeom>
        </p:spPr>
      </p:pic>
      <p:pic>
        <p:nvPicPr>
          <p:cNvPr id="29" name="Picture 13" descr="Logo&#10;&#10;Description automatically generated">
            <a:extLst>
              <a:ext uri="{FF2B5EF4-FFF2-40B4-BE49-F238E27FC236}">
                <a16:creationId xmlns:a16="http://schemas.microsoft.com/office/drawing/2014/main" id="{4EC45DBF-6019-BABE-602E-8420CCA7CC4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07816" y="6232783"/>
            <a:ext cx="1472737" cy="486003"/>
          </a:xfrm>
          <a:prstGeom prst="rect">
            <a:avLst/>
          </a:prstGeom>
        </p:spPr>
      </p:pic>
      <p:pic>
        <p:nvPicPr>
          <p:cNvPr id="33" name="Graphic 14">
            <a:extLst>
              <a:ext uri="{FF2B5EF4-FFF2-40B4-BE49-F238E27FC236}">
                <a16:creationId xmlns:a16="http://schemas.microsoft.com/office/drawing/2014/main" id="{31B940B8-BDFE-D731-5BF5-7C5C0715B22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00511" y="6186653"/>
            <a:ext cx="892646" cy="607292"/>
          </a:xfrm>
          <a:prstGeom prst="rect">
            <a:avLst/>
          </a:prstGeom>
        </p:spPr>
      </p:pic>
      <p:sp>
        <p:nvSpPr>
          <p:cNvPr id="35" name="TextBox 15">
            <a:extLst>
              <a:ext uri="{FF2B5EF4-FFF2-40B4-BE49-F238E27FC236}">
                <a16:creationId xmlns:a16="http://schemas.microsoft.com/office/drawing/2014/main" id="{128D0401-3CB4-0E47-8581-7EDD86539E15}"/>
              </a:ext>
            </a:extLst>
          </p:cNvPr>
          <p:cNvSpPr txBox="1"/>
          <p:nvPr/>
        </p:nvSpPr>
        <p:spPr>
          <a:xfrm>
            <a:off x="1277659" y="6197976"/>
            <a:ext cx="188729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PRIMA programme is supported under Horizon 2020, the European Union’s Framework Programme for Research and Innovation</a:t>
            </a:r>
            <a:r>
              <a:rPr kumimoji="0" lang="it-IT"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6" name="Picture 2" descr="logo-unipr-square - Cipack">
            <a:extLst>
              <a:ext uri="{FF2B5EF4-FFF2-40B4-BE49-F238E27FC236}">
                <a16:creationId xmlns:a16="http://schemas.microsoft.com/office/drawing/2014/main" id="{B0F1750C-6755-E860-DD79-112259B0A17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41969" y="6002150"/>
            <a:ext cx="890030" cy="890030"/>
          </a:xfrm>
          <a:prstGeom prst="rect">
            <a:avLst/>
          </a:prstGeom>
          <a:noFill/>
          <a:extLst>
            <a:ext uri="{909E8E84-426E-40DD-AFC4-6F175D3DCCD1}">
              <a14:hiddenFill xmlns:a14="http://schemas.microsoft.com/office/drawing/2010/main">
                <a:solidFill>
                  <a:srgbClr val="FFFFFF"/>
                </a:solidFill>
              </a14:hiddenFill>
            </a:ext>
          </a:extLst>
        </p:spPr>
      </p:pic>
      <p:pic>
        <p:nvPicPr>
          <p:cNvPr id="37" name="Immagine 36" descr="Immagine che contiene testo, Carattere, pianta, design&#10;&#10;Descrizione generata automaticamente">
            <a:extLst>
              <a:ext uri="{FF2B5EF4-FFF2-40B4-BE49-F238E27FC236}">
                <a16:creationId xmlns:a16="http://schemas.microsoft.com/office/drawing/2014/main" id="{31B3AF68-62FE-12DF-93D6-953B2A4AEE50}"/>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62458" y="6140598"/>
            <a:ext cx="890030" cy="642161"/>
          </a:xfrm>
          <a:prstGeom prst="rect">
            <a:avLst/>
          </a:prstGeom>
        </p:spPr>
      </p:pic>
      <p:sp>
        <p:nvSpPr>
          <p:cNvPr id="2" name="CasellaDiTesto 1">
            <a:extLst>
              <a:ext uri="{FF2B5EF4-FFF2-40B4-BE49-F238E27FC236}">
                <a16:creationId xmlns:a16="http://schemas.microsoft.com/office/drawing/2014/main" id="{FD25DA10-C7A6-9C09-4750-1A9A34EA356D}"/>
              </a:ext>
            </a:extLst>
          </p:cNvPr>
          <p:cNvSpPr txBox="1"/>
          <p:nvPr/>
        </p:nvSpPr>
        <p:spPr>
          <a:xfrm>
            <a:off x="10853492" y="29028"/>
            <a:ext cx="1338508" cy="461665"/>
          </a:xfrm>
          <a:prstGeom prst="rect">
            <a:avLst/>
          </a:prstGeom>
          <a:noFill/>
        </p:spPr>
        <p:txBody>
          <a:bodyPr wrap="none" rtlCol="0">
            <a:spAutoFit/>
          </a:bodyPr>
          <a:lstStyle/>
          <a:p>
            <a:pPr algn="r"/>
            <a:r>
              <a:rPr lang="en-US" sz="1200" dirty="0">
                <a:latin typeface="Aptos" panose="020B0004020202020204" pitchFamily="34" charset="0"/>
                <a:ea typeface="Aptos" panose="020B0004020202020204" pitchFamily="34" charset="0"/>
                <a:cs typeface="Aptos" panose="020B0004020202020204" pitchFamily="34" charset="0"/>
              </a:rPr>
              <a:t>CIPCA 2025</a:t>
            </a:r>
          </a:p>
          <a:p>
            <a:pPr algn="r"/>
            <a:r>
              <a:rPr lang="en-US" sz="1200" dirty="0">
                <a:latin typeface="Aptos" panose="020B0004020202020204" pitchFamily="34" charset="0"/>
                <a:ea typeface="Aptos" panose="020B0004020202020204" pitchFamily="34" charset="0"/>
                <a:cs typeface="Aptos" panose="020B0004020202020204" pitchFamily="34" charset="0"/>
              </a:rPr>
              <a:t>16-18</a:t>
            </a:r>
            <a:r>
              <a:rPr lang="en-US" sz="1200" baseline="30000" dirty="0">
                <a:latin typeface="Aptos" panose="020B0004020202020204" pitchFamily="34" charset="0"/>
                <a:ea typeface="Aptos" panose="020B0004020202020204" pitchFamily="34" charset="0"/>
                <a:cs typeface="Aptos" panose="020B0004020202020204" pitchFamily="34" charset="0"/>
              </a:rPr>
              <a:t>th</a:t>
            </a:r>
            <a:r>
              <a:rPr lang="en-US" sz="1200" dirty="0">
                <a:effectLst/>
                <a:latin typeface="Aptos" panose="020B0004020202020204" pitchFamily="34" charset="0"/>
                <a:ea typeface="Aptos" panose="020B0004020202020204" pitchFamily="34" charset="0"/>
                <a:cs typeface="Aptos" panose="020B0004020202020204" pitchFamily="34" charset="0"/>
              </a:rPr>
              <a:t> June 2025</a:t>
            </a:r>
            <a:endParaRPr lang="it-IT" sz="1200" dirty="0">
              <a:effectLst/>
              <a:latin typeface="Aptos" panose="020B0004020202020204" pitchFamily="34" charset="0"/>
              <a:ea typeface="Aptos" panose="020B0004020202020204" pitchFamily="34" charset="0"/>
              <a:cs typeface="Aptos" panose="020B0004020202020204" pitchFamily="34" charset="0"/>
            </a:endParaRPr>
          </a:p>
        </p:txBody>
      </p:sp>
      <p:sp>
        <p:nvSpPr>
          <p:cNvPr id="5" name="CasellaDiTesto 4">
            <a:extLst>
              <a:ext uri="{FF2B5EF4-FFF2-40B4-BE49-F238E27FC236}">
                <a16:creationId xmlns:a16="http://schemas.microsoft.com/office/drawing/2014/main" id="{FEF4CF6E-AACB-F573-EF03-5C2F063188F0}"/>
              </a:ext>
            </a:extLst>
          </p:cNvPr>
          <p:cNvSpPr txBox="1"/>
          <p:nvPr/>
        </p:nvSpPr>
        <p:spPr>
          <a:xfrm>
            <a:off x="108227" y="5413916"/>
            <a:ext cx="8112921" cy="523220"/>
          </a:xfrm>
          <a:prstGeom prst="rect">
            <a:avLst/>
          </a:prstGeom>
          <a:noFill/>
        </p:spPr>
        <p:txBody>
          <a:bodyPr wrap="square">
            <a:spAutoFit/>
          </a:bodyPr>
          <a:lstStyle/>
          <a:p>
            <a:pPr>
              <a:spcAft>
                <a:spcPts val="800"/>
              </a:spcAft>
            </a:pPr>
            <a:r>
              <a:rPr lang="en-GB" sz="1400" dirty="0">
                <a:effectLst/>
                <a:ea typeface="Calibri" panose="020F0502020204030204" pitchFamily="34" charset="0"/>
                <a:cs typeface="Arial" panose="020B0604020202020204" pitchFamily="34" charset="0"/>
              </a:rPr>
              <a:t>The bar graph reports the sum of EAA for all samples as mg of aa on 1 g of protein compared with the reference values set by FAO/WHO (2011) of requirements for adults and children.</a:t>
            </a:r>
            <a:endParaRPr lang="it-IT" sz="1400" dirty="0">
              <a:effectLst/>
              <a:ea typeface="Calibri" panose="020F0502020204030204" pitchFamily="34" charset="0"/>
              <a:cs typeface="Arial" panose="020B0604020202020204" pitchFamily="34" charset="0"/>
            </a:endParaRPr>
          </a:p>
        </p:txBody>
      </p:sp>
      <p:pic>
        <p:nvPicPr>
          <p:cNvPr id="14" name="Immagine 13" descr="Immagine che contiene terreno, legno, aria aperta&#10;&#10;Il contenuto generato dall'IA potrebbe non essere corretto.">
            <a:extLst>
              <a:ext uri="{FF2B5EF4-FFF2-40B4-BE49-F238E27FC236}">
                <a16:creationId xmlns:a16="http://schemas.microsoft.com/office/drawing/2014/main" id="{AF24A99F-1F4B-18A1-E84B-F49B67CD616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3285" y="641237"/>
            <a:ext cx="986274" cy="657722"/>
          </a:xfrm>
          <a:prstGeom prst="ellipse">
            <a:avLst/>
          </a:prstGeom>
          <a:ln>
            <a:solidFill>
              <a:schemeClr val="tx1"/>
            </a:solidFill>
          </a:ln>
        </p:spPr>
      </p:pic>
      <p:sp>
        <p:nvSpPr>
          <p:cNvPr id="23" name="CasellaDiTesto 22">
            <a:extLst>
              <a:ext uri="{FF2B5EF4-FFF2-40B4-BE49-F238E27FC236}">
                <a16:creationId xmlns:a16="http://schemas.microsoft.com/office/drawing/2014/main" id="{2C82F67A-C93E-CE74-5DAF-A7EB814A5066}"/>
              </a:ext>
            </a:extLst>
          </p:cNvPr>
          <p:cNvSpPr txBox="1"/>
          <p:nvPr/>
        </p:nvSpPr>
        <p:spPr>
          <a:xfrm>
            <a:off x="1466259" y="1190911"/>
            <a:ext cx="3639504" cy="369332"/>
          </a:xfrm>
          <a:prstGeom prst="rect">
            <a:avLst/>
          </a:prstGeom>
          <a:solidFill>
            <a:schemeClr val="bg1"/>
          </a:solidFill>
        </p:spPr>
        <p:txBody>
          <a:bodyPr wrap="square" rtlCol="0">
            <a:spAutoFit/>
          </a:bodyPr>
          <a:lstStyle/>
          <a:p>
            <a:pPr algn="ctr"/>
            <a:r>
              <a:rPr lang="it-IT" dirty="0"/>
              <a:t>Sum of Essential amino acids (EAA)</a:t>
            </a:r>
          </a:p>
        </p:txBody>
      </p:sp>
      <p:pic>
        <p:nvPicPr>
          <p:cNvPr id="25" name="Immagine 24">
            <a:extLst>
              <a:ext uri="{FF2B5EF4-FFF2-40B4-BE49-F238E27FC236}">
                <a16:creationId xmlns:a16="http://schemas.microsoft.com/office/drawing/2014/main" id="{2A705B43-8CED-81C5-7707-38367F5E0A7F}"/>
              </a:ext>
            </a:extLst>
          </p:cNvPr>
          <p:cNvPicPr>
            <a:picLocks noChangeAspect="1"/>
          </p:cNvPicPr>
          <p:nvPr/>
        </p:nvPicPr>
        <p:blipFill>
          <a:blip r:embed="rId15"/>
          <a:srcRect t="10481" b="2207"/>
          <a:stretch>
            <a:fillRect/>
          </a:stretch>
        </p:blipFill>
        <p:spPr>
          <a:xfrm>
            <a:off x="287371" y="1568412"/>
            <a:ext cx="6517112" cy="3860525"/>
          </a:xfrm>
          <a:prstGeom prst="rect">
            <a:avLst/>
          </a:prstGeom>
        </p:spPr>
      </p:pic>
      <p:sp>
        <p:nvSpPr>
          <p:cNvPr id="19" name="CasellaDiTesto 18">
            <a:extLst>
              <a:ext uri="{FF2B5EF4-FFF2-40B4-BE49-F238E27FC236}">
                <a16:creationId xmlns:a16="http://schemas.microsoft.com/office/drawing/2014/main" id="{A8DE206B-A476-BD37-D0E5-B3F2DE151363}"/>
              </a:ext>
            </a:extLst>
          </p:cNvPr>
          <p:cNvSpPr txBox="1"/>
          <p:nvPr/>
        </p:nvSpPr>
        <p:spPr>
          <a:xfrm>
            <a:off x="1252674" y="4758211"/>
            <a:ext cx="848983" cy="369332"/>
          </a:xfrm>
          <a:prstGeom prst="rect">
            <a:avLst/>
          </a:prstGeom>
          <a:solidFill>
            <a:schemeClr val="bg1"/>
          </a:solidFill>
        </p:spPr>
        <p:txBody>
          <a:bodyPr wrap="square" rtlCol="0">
            <a:spAutoFit/>
          </a:bodyPr>
          <a:lstStyle/>
          <a:p>
            <a:pPr algn="ctr"/>
            <a:r>
              <a:rPr lang="it-IT" dirty="0"/>
              <a:t>CSM</a:t>
            </a:r>
          </a:p>
        </p:txBody>
      </p:sp>
      <p:sp>
        <p:nvSpPr>
          <p:cNvPr id="20" name="CasellaDiTesto 19">
            <a:extLst>
              <a:ext uri="{FF2B5EF4-FFF2-40B4-BE49-F238E27FC236}">
                <a16:creationId xmlns:a16="http://schemas.microsoft.com/office/drawing/2014/main" id="{EDA200E9-1AC0-9E2E-AB4B-70E7AC3E91EC}"/>
              </a:ext>
            </a:extLst>
          </p:cNvPr>
          <p:cNvSpPr txBox="1"/>
          <p:nvPr/>
        </p:nvSpPr>
        <p:spPr>
          <a:xfrm>
            <a:off x="2537226" y="4756391"/>
            <a:ext cx="1689973" cy="646331"/>
          </a:xfrm>
          <a:prstGeom prst="rect">
            <a:avLst/>
          </a:prstGeom>
          <a:solidFill>
            <a:schemeClr val="bg1"/>
          </a:solidFill>
        </p:spPr>
        <p:txBody>
          <a:bodyPr wrap="square" rtlCol="0">
            <a:spAutoFit/>
          </a:bodyPr>
          <a:lstStyle/>
          <a:p>
            <a:pPr algn="ctr"/>
            <a:r>
              <a:rPr lang="it-IT" dirty="0"/>
              <a:t>CRM</a:t>
            </a:r>
          </a:p>
          <a:p>
            <a:pPr algn="ctr"/>
            <a:endParaRPr lang="it-IT" dirty="0"/>
          </a:p>
        </p:txBody>
      </p:sp>
      <p:sp>
        <p:nvSpPr>
          <p:cNvPr id="21" name="CasellaDiTesto 20">
            <a:extLst>
              <a:ext uri="{FF2B5EF4-FFF2-40B4-BE49-F238E27FC236}">
                <a16:creationId xmlns:a16="http://schemas.microsoft.com/office/drawing/2014/main" id="{C3598201-D2CB-43C0-FC92-E3E191BDC887}"/>
              </a:ext>
            </a:extLst>
          </p:cNvPr>
          <p:cNvSpPr txBox="1"/>
          <p:nvPr/>
        </p:nvSpPr>
        <p:spPr>
          <a:xfrm>
            <a:off x="4318259" y="4751037"/>
            <a:ext cx="1408469" cy="369332"/>
          </a:xfrm>
          <a:prstGeom prst="rect">
            <a:avLst/>
          </a:prstGeom>
          <a:solidFill>
            <a:schemeClr val="bg1"/>
          </a:solidFill>
        </p:spPr>
        <p:txBody>
          <a:bodyPr wrap="square" rtlCol="0">
            <a:spAutoFit/>
          </a:bodyPr>
          <a:lstStyle/>
          <a:p>
            <a:pPr algn="ctr"/>
            <a:r>
              <a:rPr lang="it-IT" dirty="0"/>
              <a:t>CPC</a:t>
            </a:r>
          </a:p>
        </p:txBody>
      </p:sp>
      <p:graphicFrame>
        <p:nvGraphicFramePr>
          <p:cNvPr id="18" name="Tabella 17">
            <a:extLst>
              <a:ext uri="{FF2B5EF4-FFF2-40B4-BE49-F238E27FC236}">
                <a16:creationId xmlns:a16="http://schemas.microsoft.com/office/drawing/2014/main" id="{BEFED2D4-92BF-CEB7-2D54-5D3DA347F0A6}"/>
              </a:ext>
            </a:extLst>
          </p:cNvPr>
          <p:cNvGraphicFramePr>
            <a:graphicFrameLocks noGrp="1"/>
          </p:cNvGraphicFramePr>
          <p:nvPr>
            <p:extLst>
              <p:ext uri="{D42A27DB-BD31-4B8C-83A1-F6EECF244321}">
                <p14:modId xmlns:p14="http://schemas.microsoft.com/office/powerpoint/2010/main" val="1174574219"/>
              </p:ext>
            </p:extLst>
          </p:nvPr>
        </p:nvGraphicFramePr>
        <p:xfrm>
          <a:off x="6663245" y="2101426"/>
          <a:ext cx="5420527" cy="2255285"/>
        </p:xfrm>
        <a:graphic>
          <a:graphicData uri="http://schemas.openxmlformats.org/drawingml/2006/table">
            <a:tbl>
              <a:tblPr bandRow="1">
                <a:tableStyleId>{C083E6E3-FA7D-4D7B-A595-EF9225AFEA82}</a:tableStyleId>
              </a:tblPr>
              <a:tblGrid>
                <a:gridCol w="1734702">
                  <a:extLst>
                    <a:ext uri="{9D8B030D-6E8A-4147-A177-3AD203B41FA5}">
                      <a16:colId xmlns:a16="http://schemas.microsoft.com/office/drawing/2014/main" val="234690765"/>
                    </a:ext>
                  </a:extLst>
                </a:gridCol>
                <a:gridCol w="1225552">
                  <a:extLst>
                    <a:ext uri="{9D8B030D-6E8A-4147-A177-3AD203B41FA5}">
                      <a16:colId xmlns:a16="http://schemas.microsoft.com/office/drawing/2014/main" val="130837947"/>
                    </a:ext>
                  </a:extLst>
                </a:gridCol>
                <a:gridCol w="2460273">
                  <a:extLst>
                    <a:ext uri="{9D8B030D-6E8A-4147-A177-3AD203B41FA5}">
                      <a16:colId xmlns:a16="http://schemas.microsoft.com/office/drawing/2014/main" val="296161869"/>
                    </a:ext>
                  </a:extLst>
                </a:gridCol>
              </a:tblGrid>
              <a:tr h="746559">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u="none" strike="noStrike" kern="1200" baseline="0" dirty="0">
                          <a:solidFill>
                            <a:schemeClr val="tx1"/>
                          </a:solidFill>
                          <a:latin typeface="+mn-lt"/>
                        </a:rPr>
                        <a:t>Sample </a:t>
                      </a:r>
                      <a:endParaRPr lang="en-GB" sz="1400" b="0" i="0" u="none" strike="noStrike" kern="1200" baseline="0" dirty="0">
                        <a:solidFill>
                          <a:schemeClr val="tx1"/>
                        </a:solidFill>
                        <a:latin typeface="+mn-lt"/>
                        <a:ea typeface="+mn-ea"/>
                        <a:cs typeface="+mn-cs"/>
                      </a:endParaRPr>
                    </a:p>
                  </a:txBody>
                  <a:tcPr marL="82508" marR="82508" marT="41254" marB="41254" anchor="ct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u="none" strike="noStrike" kern="1200" baseline="0" dirty="0">
                          <a:solidFill>
                            <a:schemeClr val="tx1"/>
                          </a:solidFill>
                          <a:latin typeface="+mn-lt"/>
                        </a:rPr>
                        <a:t>Sample code</a:t>
                      </a:r>
                      <a:endParaRPr lang="en-GB" sz="1400" b="1" i="0" u="none" strike="noStrike" kern="1200" baseline="0" dirty="0">
                        <a:solidFill>
                          <a:schemeClr val="tx1"/>
                        </a:solidFill>
                        <a:latin typeface="+mn-lt"/>
                        <a:ea typeface="+mn-ea"/>
                        <a:cs typeface="+mn-cs"/>
                      </a:endParaRPr>
                    </a:p>
                  </a:txBody>
                  <a:tcPr marL="82508" marR="82508" marT="41254" marB="41254" anchor="ct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1" u="none" strike="noStrike" kern="1200" baseline="0" dirty="0">
                          <a:solidFill>
                            <a:schemeClr val="tx1"/>
                          </a:solidFill>
                          <a:latin typeface="+mn-lt"/>
                        </a:rPr>
                        <a:t>Sum EAA (mg/1g protein) ± SD</a:t>
                      </a:r>
                      <a:endParaRPr lang="de-DE" sz="1400" b="1" i="0" u="none" strike="noStrike" kern="1200" baseline="0" dirty="0">
                        <a:solidFill>
                          <a:schemeClr val="tx1"/>
                        </a:solidFill>
                        <a:latin typeface="+mn-lt"/>
                        <a:ea typeface="+mn-ea"/>
                        <a:cs typeface="+mn-cs"/>
                      </a:endParaRPr>
                    </a:p>
                  </a:txBody>
                  <a:tcPr marL="82508" marR="82508" marT="41254" marB="41254" anchor="ctr"/>
                </a:tc>
                <a:extLst>
                  <a:ext uri="{0D108BD9-81ED-4DB2-BD59-A6C34878D82A}">
                    <a16:rowId xmlns:a16="http://schemas.microsoft.com/office/drawing/2014/main" val="36324079"/>
                  </a:ext>
                </a:extLst>
              </a:tr>
              <a:tr h="4724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400" b="0" dirty="0">
                          <a:latin typeface="+mn-lt"/>
                        </a:rPr>
                        <a:t>Chia standardized </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400" b="0" dirty="0">
                          <a:latin typeface="+mn-lt"/>
                        </a:rPr>
                        <a:t>raw material</a:t>
                      </a:r>
                    </a:p>
                  </a:txBody>
                  <a:tcPr anchor="ct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r>
                        <a:rPr lang="en-GB" sz="1400" dirty="0">
                          <a:latin typeface="+mn-lt"/>
                        </a:rPr>
                        <a:t>CSM</a:t>
                      </a:r>
                    </a:p>
                  </a:txBody>
                  <a:tcPr marL="82508" marR="82508" marT="41254" marB="41254" anchor="ctr"/>
                </a:tc>
                <a:tc>
                  <a:txBody>
                    <a:bodyPr/>
                    <a:lstStyle/>
                    <a:p>
                      <a:pPr algn="ctr"/>
                      <a:r>
                        <a:rPr lang="it-IT" sz="1400" baseline="0" dirty="0">
                          <a:latin typeface="+mn-lt"/>
                        </a:rPr>
                        <a:t>436.36 ± 7.88</a:t>
                      </a:r>
                    </a:p>
                  </a:txBody>
                  <a:tcPr anchor="ctr"/>
                </a:tc>
                <a:extLst>
                  <a:ext uri="{0D108BD9-81ED-4DB2-BD59-A6C34878D82A}">
                    <a16:rowId xmlns:a16="http://schemas.microsoft.com/office/drawing/2014/main" val="2802767953"/>
                  </a:ext>
                </a:extLst>
              </a:tr>
              <a:tr h="472406">
                <a:tc>
                  <a:txBody>
                    <a:bodyPr/>
                    <a:lstStyle/>
                    <a:p>
                      <a:r>
                        <a:rPr lang="it-IT" sz="1400" b="0" dirty="0">
                          <a:latin typeface="+mn-lt"/>
                        </a:rPr>
                        <a:t>Chia raw material</a:t>
                      </a:r>
                    </a:p>
                  </a:txBody>
                  <a:tcPr anchor="ct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r>
                        <a:rPr lang="en-GB" sz="1400" dirty="0">
                          <a:latin typeface="+mn-lt"/>
                        </a:rPr>
                        <a:t>CRM</a:t>
                      </a:r>
                    </a:p>
                  </a:txBody>
                  <a:tcPr marL="82508" marR="82508" marT="41254" marB="41254" anchor="ctr"/>
                </a:tc>
                <a:tc>
                  <a:txBody>
                    <a:bodyPr/>
                    <a:lstStyle/>
                    <a:p>
                      <a:pPr algn="ctr"/>
                      <a:r>
                        <a:rPr lang="it-IT" sz="1400" baseline="0" dirty="0">
                          <a:latin typeface="+mn-lt"/>
                        </a:rPr>
                        <a:t>436.44 ± 4.42</a:t>
                      </a:r>
                    </a:p>
                  </a:txBody>
                  <a:tcPr anchor="ctr"/>
                </a:tc>
                <a:extLst>
                  <a:ext uri="{0D108BD9-81ED-4DB2-BD59-A6C34878D82A}">
                    <a16:rowId xmlns:a16="http://schemas.microsoft.com/office/drawing/2014/main" val="153751888"/>
                  </a:ext>
                </a:extLst>
              </a:tr>
              <a:tr h="474701">
                <a:tc>
                  <a:txBody>
                    <a:bodyPr/>
                    <a:lstStyle/>
                    <a:p>
                      <a:r>
                        <a:rPr lang="it-IT" sz="1400" dirty="0">
                          <a:latin typeface="+mn-lt"/>
                        </a:rPr>
                        <a:t>Chia protein concentrate</a:t>
                      </a:r>
                    </a:p>
                  </a:txBody>
                  <a:tcPr anchor="ctr"/>
                </a:tc>
                <a:tc>
                  <a:txBody>
                    <a:bodyPr/>
                    <a:lstStyle/>
                    <a:p>
                      <a:pPr algn="ctr"/>
                      <a:r>
                        <a:rPr lang="en-GB" sz="1400" dirty="0">
                          <a:latin typeface="+mn-lt"/>
                        </a:rPr>
                        <a:t>CPC</a:t>
                      </a:r>
                    </a:p>
                  </a:txBody>
                  <a:tcPr marL="82508" marR="82508" marT="41254" marB="41254" anchor="ctr"/>
                </a:tc>
                <a:tc>
                  <a:txBody>
                    <a:bodyPr/>
                    <a:lstStyle/>
                    <a:p>
                      <a:pPr algn="ctr"/>
                      <a:r>
                        <a:rPr lang="it-IT" sz="1400" baseline="0" dirty="0">
                          <a:latin typeface="+mn-lt"/>
                        </a:rPr>
                        <a:t>438.40 ± 15.81</a:t>
                      </a:r>
                    </a:p>
                  </a:txBody>
                  <a:tcPr anchor="ctr"/>
                </a:tc>
                <a:extLst>
                  <a:ext uri="{0D108BD9-81ED-4DB2-BD59-A6C34878D82A}">
                    <a16:rowId xmlns:a16="http://schemas.microsoft.com/office/drawing/2014/main" val="1895645155"/>
                  </a:ext>
                </a:extLst>
              </a:tr>
            </a:tbl>
          </a:graphicData>
        </a:graphic>
      </p:graphicFrame>
      <p:sp>
        <p:nvSpPr>
          <p:cNvPr id="38" name="CasellaDiTesto 37">
            <a:extLst>
              <a:ext uri="{FF2B5EF4-FFF2-40B4-BE49-F238E27FC236}">
                <a16:creationId xmlns:a16="http://schemas.microsoft.com/office/drawing/2014/main" id="{0CFADFCC-63BA-A6A9-3E4B-0BC7693ED2D8}"/>
              </a:ext>
            </a:extLst>
          </p:cNvPr>
          <p:cNvSpPr txBox="1"/>
          <p:nvPr/>
        </p:nvSpPr>
        <p:spPr>
          <a:xfrm>
            <a:off x="3404380" y="28315"/>
            <a:ext cx="5522512" cy="461665"/>
          </a:xfrm>
          <a:prstGeom prst="rect">
            <a:avLst/>
          </a:prstGeom>
          <a:noFill/>
        </p:spPr>
        <p:txBody>
          <a:bodyPr wrap="square" rtlCol="0">
            <a:spAutoFit/>
          </a:bodyPr>
          <a:lstStyle/>
          <a:p>
            <a:pPr algn="ctr"/>
            <a:r>
              <a:rPr lang="it-IT" sz="2400" b="1" dirty="0"/>
              <a:t>PROTEIN AMINO ACID DETERMINATION</a:t>
            </a:r>
          </a:p>
        </p:txBody>
      </p:sp>
      <p:sp>
        <p:nvSpPr>
          <p:cNvPr id="39" name="CasellaDiTesto 38">
            <a:extLst>
              <a:ext uri="{FF2B5EF4-FFF2-40B4-BE49-F238E27FC236}">
                <a16:creationId xmlns:a16="http://schemas.microsoft.com/office/drawing/2014/main" id="{6C42C689-62B7-5224-9E7B-BAB5BFAFBCAC}"/>
              </a:ext>
            </a:extLst>
          </p:cNvPr>
          <p:cNvSpPr txBox="1"/>
          <p:nvPr/>
        </p:nvSpPr>
        <p:spPr>
          <a:xfrm>
            <a:off x="4492842" y="637852"/>
            <a:ext cx="3206314" cy="408623"/>
          </a:xfrm>
          <a:custGeom>
            <a:avLst/>
            <a:gdLst>
              <a:gd name="connsiteX0" fmla="*/ 0 w 3206314"/>
              <a:gd name="connsiteY0" fmla="*/ 68105 h 408623"/>
              <a:gd name="connsiteX1" fmla="*/ 68105 w 3206314"/>
              <a:gd name="connsiteY1" fmla="*/ 0 h 408623"/>
              <a:gd name="connsiteX2" fmla="*/ 3138209 w 3206314"/>
              <a:gd name="connsiteY2" fmla="*/ 0 h 408623"/>
              <a:gd name="connsiteX3" fmla="*/ 3206314 w 3206314"/>
              <a:gd name="connsiteY3" fmla="*/ 68105 h 408623"/>
              <a:gd name="connsiteX4" fmla="*/ 3206314 w 3206314"/>
              <a:gd name="connsiteY4" fmla="*/ 340518 h 408623"/>
              <a:gd name="connsiteX5" fmla="*/ 3138209 w 3206314"/>
              <a:gd name="connsiteY5" fmla="*/ 408623 h 408623"/>
              <a:gd name="connsiteX6" fmla="*/ 68105 w 3206314"/>
              <a:gd name="connsiteY6" fmla="*/ 408623 h 408623"/>
              <a:gd name="connsiteX7" fmla="*/ 0 w 3206314"/>
              <a:gd name="connsiteY7" fmla="*/ 340518 h 408623"/>
              <a:gd name="connsiteX8" fmla="*/ 0 w 3206314"/>
              <a:gd name="connsiteY8" fmla="*/ 68105 h 40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6314" h="408623" fill="none" extrusionOk="0">
                <a:moveTo>
                  <a:pt x="0" y="68105"/>
                </a:moveTo>
                <a:cubicBezTo>
                  <a:pt x="630" y="27565"/>
                  <a:pt x="32198" y="2442"/>
                  <a:pt x="68105" y="0"/>
                </a:cubicBezTo>
                <a:cubicBezTo>
                  <a:pt x="1143405" y="45206"/>
                  <a:pt x="2459405" y="-101492"/>
                  <a:pt x="3138209" y="0"/>
                </a:cubicBezTo>
                <a:cubicBezTo>
                  <a:pt x="3178166" y="-3575"/>
                  <a:pt x="3204775" y="29889"/>
                  <a:pt x="3206314" y="68105"/>
                </a:cubicBezTo>
                <a:cubicBezTo>
                  <a:pt x="3223137" y="113450"/>
                  <a:pt x="3185619" y="257388"/>
                  <a:pt x="3206314" y="340518"/>
                </a:cubicBezTo>
                <a:cubicBezTo>
                  <a:pt x="3206052" y="379233"/>
                  <a:pt x="3178118" y="404994"/>
                  <a:pt x="3138209" y="408623"/>
                </a:cubicBezTo>
                <a:cubicBezTo>
                  <a:pt x="1819394" y="498191"/>
                  <a:pt x="1013434" y="349692"/>
                  <a:pt x="68105" y="408623"/>
                </a:cubicBezTo>
                <a:cubicBezTo>
                  <a:pt x="26121" y="407608"/>
                  <a:pt x="5151" y="379980"/>
                  <a:pt x="0" y="340518"/>
                </a:cubicBezTo>
                <a:cubicBezTo>
                  <a:pt x="10315" y="215618"/>
                  <a:pt x="18597" y="98098"/>
                  <a:pt x="0" y="68105"/>
                </a:cubicBezTo>
                <a:close/>
              </a:path>
              <a:path w="3206314" h="408623" stroke="0" extrusionOk="0">
                <a:moveTo>
                  <a:pt x="0" y="68105"/>
                </a:moveTo>
                <a:cubicBezTo>
                  <a:pt x="5094" y="28537"/>
                  <a:pt x="29791" y="-6015"/>
                  <a:pt x="68105" y="0"/>
                </a:cubicBezTo>
                <a:cubicBezTo>
                  <a:pt x="1336946" y="-140314"/>
                  <a:pt x="2097625" y="72494"/>
                  <a:pt x="3138209" y="0"/>
                </a:cubicBezTo>
                <a:cubicBezTo>
                  <a:pt x="3181056" y="4954"/>
                  <a:pt x="3205264" y="31008"/>
                  <a:pt x="3206314" y="68105"/>
                </a:cubicBezTo>
                <a:cubicBezTo>
                  <a:pt x="3205660" y="137344"/>
                  <a:pt x="3191883" y="215325"/>
                  <a:pt x="3206314" y="340518"/>
                </a:cubicBezTo>
                <a:cubicBezTo>
                  <a:pt x="3201302" y="380375"/>
                  <a:pt x="3174252" y="409577"/>
                  <a:pt x="3138209" y="408623"/>
                </a:cubicBezTo>
                <a:cubicBezTo>
                  <a:pt x="2017712" y="532232"/>
                  <a:pt x="1073341" y="259717"/>
                  <a:pt x="68105" y="408623"/>
                </a:cubicBezTo>
                <a:cubicBezTo>
                  <a:pt x="31031" y="413761"/>
                  <a:pt x="-701" y="378656"/>
                  <a:pt x="0" y="340518"/>
                </a:cubicBezTo>
                <a:cubicBezTo>
                  <a:pt x="13395" y="207508"/>
                  <a:pt x="15384" y="129289"/>
                  <a:pt x="0" y="68105"/>
                </a:cubicBezTo>
                <a:close/>
              </a:path>
            </a:pathLst>
          </a:custGeom>
          <a:solidFill>
            <a:schemeClr val="accent5">
              <a:lumMod val="60000"/>
              <a:lumOff val="40000"/>
            </a:schemeClr>
          </a:solidFill>
          <a:ln>
            <a:noFill/>
            <a:extLst>
              <a:ext uri="{C807C97D-BFC1-408E-A445-0C87EB9F89A2}">
                <ask:lineSketchStyleProps xmlns:ask="http://schemas.microsoft.com/office/drawing/2018/sketchyshapes" sd="2448976505">
                  <a:prstGeom prst="round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w="6600">
                  <a:solidFill>
                    <a:srgbClr val="ED7D31">
                      <a:lumMod val="50000"/>
                    </a:srgbClr>
                  </a:solidFill>
                  <a:prstDash val="solid"/>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Chia seeds (</a:t>
            </a:r>
            <a:r>
              <a:rPr kumimoji="0" lang="en-US" b="1" i="1" u="none" strike="noStrike" kern="1200" cap="none" spc="0" normalizeH="0" baseline="0" noProof="0" dirty="0">
                <a:ln w="6600">
                  <a:solidFill>
                    <a:srgbClr val="ED7D31">
                      <a:lumMod val="50000"/>
                    </a:srgbClr>
                  </a:solidFill>
                  <a:prstDash val="solid"/>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Salvia hispanica</a:t>
            </a:r>
            <a:r>
              <a:rPr kumimoji="0" lang="en-US" b="1" i="0" u="none" strike="noStrike" kern="1200" cap="none" spc="0" normalizeH="0" baseline="0" noProof="0" dirty="0">
                <a:ln w="6600">
                  <a:solidFill>
                    <a:srgbClr val="ED7D31">
                      <a:lumMod val="50000"/>
                    </a:srgbClr>
                  </a:solidFill>
                  <a:prstDash val="solid"/>
                </a:ln>
                <a:solidFill>
                  <a:schemeClr val="bg1"/>
                </a:solidFill>
                <a:effectLst>
                  <a:outerShdw blurRad="38100" dist="38100" dir="2700000" algn="tl">
                    <a:srgbClr val="000000">
                      <a:alpha val="43137"/>
                    </a:srgbClr>
                  </a:outerShdw>
                </a:effectLst>
                <a:uLnTx/>
                <a:uFillTx/>
                <a:latin typeface="Calibri" panose="020F0502020204030204"/>
                <a:ea typeface="+mn-ea"/>
                <a:cs typeface="+mn-cs"/>
              </a:rPr>
              <a:t>)</a:t>
            </a:r>
          </a:p>
        </p:txBody>
      </p:sp>
      <p:grpSp>
        <p:nvGrpSpPr>
          <p:cNvPr id="3" name="Gruppo 2">
            <a:extLst>
              <a:ext uri="{FF2B5EF4-FFF2-40B4-BE49-F238E27FC236}">
                <a16:creationId xmlns:a16="http://schemas.microsoft.com/office/drawing/2014/main" id="{B2A2D26D-CB57-0985-390C-C6178AEB780E}"/>
              </a:ext>
            </a:extLst>
          </p:cNvPr>
          <p:cNvGrpSpPr/>
          <p:nvPr/>
        </p:nvGrpSpPr>
        <p:grpSpPr>
          <a:xfrm>
            <a:off x="9282924" y="4979773"/>
            <a:ext cx="743696" cy="743696"/>
            <a:chOff x="8365215" y="4120730"/>
            <a:chExt cx="743696" cy="743696"/>
          </a:xfrm>
        </p:grpSpPr>
        <p:sp>
          <p:nvSpPr>
            <p:cNvPr id="4" name="Ovale 3">
              <a:extLst>
                <a:ext uri="{FF2B5EF4-FFF2-40B4-BE49-F238E27FC236}">
                  <a16:creationId xmlns:a16="http://schemas.microsoft.com/office/drawing/2014/main" id="{612FFB3B-4769-77CA-9734-B5E2A4210E60}"/>
                </a:ext>
              </a:extLst>
            </p:cNvPr>
            <p:cNvSpPr/>
            <p:nvPr/>
          </p:nvSpPr>
          <p:spPr>
            <a:xfrm>
              <a:off x="8573538" y="4240187"/>
              <a:ext cx="331702" cy="320920"/>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Elemento grafico 5" descr="Barra multifunzione con riempimento a tinta unita">
              <a:extLst>
                <a:ext uri="{FF2B5EF4-FFF2-40B4-BE49-F238E27FC236}">
                  <a16:creationId xmlns:a16="http://schemas.microsoft.com/office/drawing/2014/main" id="{068CEE76-77C6-DCB9-D15B-EC61642E03BE}"/>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365215" y="4120730"/>
              <a:ext cx="743696" cy="743696"/>
            </a:xfrm>
            <a:prstGeom prst="rect">
              <a:avLst/>
            </a:prstGeom>
          </p:spPr>
        </p:pic>
      </p:grpSp>
      <p:sp>
        <p:nvSpPr>
          <p:cNvPr id="7" name="CasellaDiTesto 6">
            <a:extLst>
              <a:ext uri="{FF2B5EF4-FFF2-40B4-BE49-F238E27FC236}">
                <a16:creationId xmlns:a16="http://schemas.microsoft.com/office/drawing/2014/main" id="{C3899FFE-EEF0-0840-C6E1-26CFF5399956}"/>
              </a:ext>
            </a:extLst>
          </p:cNvPr>
          <p:cNvSpPr txBox="1"/>
          <p:nvPr/>
        </p:nvSpPr>
        <p:spPr>
          <a:xfrm>
            <a:off x="8402220" y="4580138"/>
            <a:ext cx="2505105" cy="461665"/>
          </a:xfrm>
          <a:prstGeom prst="rect">
            <a:avLst/>
          </a:prstGeom>
          <a:noFill/>
        </p:spPr>
        <p:txBody>
          <a:bodyPr wrap="square">
            <a:spAutoFit/>
          </a:bodyPr>
          <a:lstStyle/>
          <a:p>
            <a:pPr algn="ctr"/>
            <a:r>
              <a:rPr lang="it-IT" sz="2400" b="1" dirty="0"/>
              <a:t>Nutritional value</a:t>
            </a:r>
          </a:p>
        </p:txBody>
      </p:sp>
    </p:spTree>
    <p:extLst>
      <p:ext uri="{BB962C8B-B14F-4D97-AF65-F5344CB8AC3E}">
        <p14:creationId xmlns:p14="http://schemas.microsoft.com/office/powerpoint/2010/main" val="4792764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8F5F7FDF9C2DF94FB49C34855D860BF1" ma:contentTypeVersion="16" ma:contentTypeDescription="Creare un nuovo documento." ma:contentTypeScope="" ma:versionID="19d03dc5d51d7e77af9a4e03e6c6143c">
  <xsd:schema xmlns:xsd="http://www.w3.org/2001/XMLSchema" xmlns:xs="http://www.w3.org/2001/XMLSchema" xmlns:p="http://schemas.microsoft.com/office/2006/metadata/properties" xmlns:ns3="9a151e77-040a-4a9f-886f-71897eb08d00" xmlns:ns4="24c49002-5b47-4688-8f19-eb0369db0eba" targetNamespace="http://schemas.microsoft.com/office/2006/metadata/properties" ma:root="true" ma:fieldsID="3b91e1c5631684eb41490eb34d7361c9" ns3:_="" ns4:_="">
    <xsd:import namespace="9a151e77-040a-4a9f-886f-71897eb08d00"/>
    <xsd:import namespace="24c49002-5b47-4688-8f19-eb0369db0eba"/>
    <xsd:element name="properties">
      <xsd:complexType>
        <xsd:sequence>
          <xsd:element name="documentManagement">
            <xsd:complexType>
              <xsd:all>
                <xsd:element ref="ns3:MediaServiceMetadata" minOccurs="0"/>
                <xsd:element ref="ns3:MediaServiceFastMetadata" minOccurs="0"/>
                <xsd:element ref="ns3:_activity" minOccurs="0"/>
                <xsd:element ref="ns3:MediaServiceObjectDetectorVersions" minOccurs="0"/>
                <xsd:element ref="ns3:MediaServiceDateTaken" minOccurs="0"/>
                <xsd:element ref="ns3:MediaServiceAutoTags" minOccurs="0"/>
                <xsd:element ref="ns3:MediaLengthInSeconds" minOccurs="0"/>
                <xsd:element ref="ns3:MediaServiceOCR" minOccurs="0"/>
                <xsd:element ref="ns3:MediaServiceGenerationTime" minOccurs="0"/>
                <xsd:element ref="ns3:MediaServiceEventHashCode" minOccurs="0"/>
                <xsd:element ref="ns3:MediaServiceLocation" minOccurs="0"/>
                <xsd:element ref="ns3:MediaServiceSystemTags" minOccurs="0"/>
                <xsd:element ref="ns3:MediaServiceSearchPropertie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151e77-040a-4a9f-886f-71897eb08d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activity" ma:index="10" nillable="true" ma:displayName="_activity" ma:hidden="true" ma:internalName="_activity">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4c49002-5b47-4688-8f19-eb0369db0eba" elementFormDefault="qualified">
    <xsd:import namespace="http://schemas.microsoft.com/office/2006/documentManagement/types"/>
    <xsd:import namespace="http://schemas.microsoft.com/office/infopath/2007/PartnerControls"/>
    <xsd:element name="SharedWithUsers" ma:index="21"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Condiviso con dettagli" ma:internalName="SharedWithDetails" ma:readOnly="true">
      <xsd:simpleType>
        <xsd:restriction base="dms:Note">
          <xsd:maxLength value="255"/>
        </xsd:restriction>
      </xsd:simpleType>
    </xsd:element>
    <xsd:element name="SharingHintHash" ma:index="23" nillable="true" ma:displayName="Hash suggerimento condivisione"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9a151e77-040a-4a9f-886f-71897eb08d00" xsi:nil="true"/>
  </documentManagement>
</p:properties>
</file>

<file path=customXml/itemProps1.xml><?xml version="1.0" encoding="utf-8"?>
<ds:datastoreItem xmlns:ds="http://schemas.openxmlformats.org/officeDocument/2006/customXml" ds:itemID="{0F3975E6-8906-4107-8F0B-EFBE7F3B3B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a151e77-040a-4a9f-886f-71897eb08d00"/>
    <ds:schemaRef ds:uri="24c49002-5b47-4688-8f19-eb0369db0eb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46F4C45-AF21-4081-BD6B-611316176AB6}">
  <ds:schemaRefs>
    <ds:schemaRef ds:uri="http://schemas.microsoft.com/sharepoint/v3/contenttype/forms"/>
  </ds:schemaRefs>
</ds:datastoreItem>
</file>

<file path=customXml/itemProps3.xml><?xml version="1.0" encoding="utf-8"?>
<ds:datastoreItem xmlns:ds="http://schemas.openxmlformats.org/officeDocument/2006/customXml" ds:itemID="{914B7121-DC62-42F0-88EA-D1813244F267}">
  <ds:schemaRefs>
    <ds:schemaRef ds:uri="24c49002-5b47-4688-8f19-eb0369db0eba"/>
    <ds:schemaRef ds:uri="http://schemas.openxmlformats.org/package/2006/metadata/core-properties"/>
    <ds:schemaRef ds:uri="http://schemas.microsoft.com/office/2006/metadata/properties"/>
    <ds:schemaRef ds:uri="http://purl.org/dc/dcmitype/"/>
    <ds:schemaRef ds:uri="http://purl.org/dc/terms/"/>
    <ds:schemaRef ds:uri="http://purl.org/dc/elements/1.1/"/>
    <ds:schemaRef ds:uri="http://schemas.microsoft.com/office/2006/documentManagement/types"/>
    <ds:schemaRef ds:uri="http://schemas.microsoft.com/office/infopath/2007/PartnerControls"/>
    <ds:schemaRef ds:uri="9a151e77-040a-4a9f-886f-71897eb08d00"/>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2973</TotalTime>
  <Words>2777</Words>
  <Application>Microsoft Office PowerPoint</Application>
  <PresentationFormat>Widescreen</PresentationFormat>
  <Paragraphs>399</Paragraphs>
  <Slides>16</Slides>
  <Notes>15</Notes>
  <HiddenSlides>0</HiddenSlides>
  <MMClips>0</MMClips>
  <ScaleCrop>false</ScaleCrop>
  <HeadingPairs>
    <vt:vector size="6" baseType="variant">
      <vt:variant>
        <vt:lpstr>Caratteri utilizzati</vt:lpstr>
      </vt:variant>
      <vt:variant>
        <vt:i4>9</vt:i4>
      </vt:variant>
      <vt:variant>
        <vt:lpstr>Tema</vt:lpstr>
      </vt:variant>
      <vt:variant>
        <vt:i4>1</vt:i4>
      </vt:variant>
      <vt:variant>
        <vt:lpstr>Titoli diapositive</vt:lpstr>
      </vt:variant>
      <vt:variant>
        <vt:i4>16</vt:i4>
      </vt:variant>
    </vt:vector>
  </HeadingPairs>
  <TitlesOfParts>
    <vt:vector size="26" baseType="lpstr">
      <vt:lpstr>Aptos</vt:lpstr>
      <vt:lpstr>Aptos Display</vt:lpstr>
      <vt:lpstr>Arial</vt:lpstr>
      <vt:lpstr>Calibri</vt:lpstr>
      <vt:lpstr>Calibri Light</vt:lpstr>
      <vt:lpstr>Mercury SSm A</vt:lpstr>
      <vt:lpstr>Times New Roman</vt:lpstr>
      <vt:lpstr>UGent Panno Text</vt:lpstr>
      <vt:lpstr>Wingdings</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Luisa CALCINAI</dc:creator>
  <cp:lastModifiedBy>Luisa CALCINAI</cp:lastModifiedBy>
  <cp:revision>82</cp:revision>
  <dcterms:created xsi:type="dcterms:W3CDTF">2025-06-05T09:47:08Z</dcterms:created>
  <dcterms:modified xsi:type="dcterms:W3CDTF">2025-06-16T13:17:01Z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0x0101008F5F7FDF9C2DF94FB49C34855D860BF1</vt:lpwstr>
  </property>
</Properties>
</file>