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8" r:id="rId2"/>
    <p:sldId id="297" r:id="rId3"/>
    <p:sldId id="294" r:id="rId4"/>
    <p:sldId id="280" r:id="rId5"/>
    <p:sldId id="281" r:id="rId6"/>
    <p:sldId id="283" r:id="rId7"/>
    <p:sldId id="279" r:id="rId8"/>
    <p:sldId id="282" r:id="rId9"/>
    <p:sldId id="288" r:id="rId10"/>
    <p:sldId id="285" r:id="rId11"/>
    <p:sldId id="286" r:id="rId12"/>
    <p:sldId id="287" r:id="rId13"/>
    <p:sldId id="289" r:id="rId14"/>
    <p:sldId id="299" r:id="rId15"/>
    <p:sldId id="290" r:id="rId16"/>
    <p:sldId id="291" r:id="rId17"/>
    <p:sldId id="301" r:id="rId18"/>
    <p:sldId id="303" r:id="rId19"/>
    <p:sldId id="300" r:id="rId20"/>
    <p:sldId id="296" r:id="rId21"/>
  </p:sldIdLst>
  <p:sldSz cx="12192000" cy="6858000"/>
  <p:notesSz cx="6888163" cy="10018713"/>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Welcome" id="{DF4D2A8B-B687-4349-80FC-F7A0F66CBFAE}">
          <p14:sldIdLst>
            <p14:sldId id="298"/>
            <p14:sldId id="297"/>
            <p14:sldId id="294"/>
          </p14:sldIdLst>
        </p14:section>
        <p14:section name="Introduction" id="{26190B04-8C56-4B50-9C46-C6DA75B31002}">
          <p14:sldIdLst>
            <p14:sldId id="280"/>
            <p14:sldId id="281"/>
          </p14:sldIdLst>
        </p14:section>
        <p14:section name="Study Aim" id="{8640B9F4-5458-4AED-9CE1-6A5834BD7620}">
          <p14:sldIdLst>
            <p14:sldId id="283"/>
            <p14:sldId id="279"/>
          </p14:sldIdLst>
        </p14:section>
        <p14:section name="Material and Methods" id="{5D222A9B-3BF4-4C65-8FCF-F08FEB1E7476}">
          <p14:sldIdLst>
            <p14:sldId id="282"/>
            <p14:sldId id="288"/>
          </p14:sldIdLst>
        </p14:section>
        <p14:section name="Results and discussion" id="{C4AB6403-F3E3-4E8C-946E-18D7D85F04A5}">
          <p14:sldIdLst>
            <p14:sldId id="285"/>
            <p14:sldId id="286"/>
            <p14:sldId id="287"/>
            <p14:sldId id="289"/>
            <p14:sldId id="299"/>
          </p14:sldIdLst>
        </p14:section>
        <p14:section name="Outlook" id="{8C26EE89-CDEE-420E-AE1E-7729191850B2}">
          <p14:sldIdLst>
            <p14:sldId id="290"/>
          </p14:sldIdLst>
        </p14:section>
        <p14:section name="Acknolegement" id="{64E520CA-5F5A-458A-BBEB-5AF6484E996C}">
          <p14:sldIdLst>
            <p14:sldId id="291"/>
            <p14:sldId id="301"/>
            <p14:sldId id="303"/>
            <p14:sldId id="300"/>
            <p14:sldId id="296"/>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3447" autoAdjust="0"/>
  </p:normalViewPr>
  <p:slideViewPr>
    <p:cSldViewPr snapToGrid="0">
      <p:cViewPr varScale="1">
        <p:scale>
          <a:sx n="104" d="100"/>
          <a:sy n="104" d="100"/>
        </p:scale>
        <p:origin x="822" y="10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RZW-O-FILE4\VOL1\ZFW\USER\HSWT209SIM\ProxIMed\2025_Trials\Chia\29.04.2025_Chia_Yield_Calcul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ZW-O-FILE4\VOL1\ZFW\USER\HSWT209SIM\ProxIMed\2025_Trials\Chia\29.04.2025_Chia_Yield_Calcul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ZW-O-FILE4\VOL1\ZFW\USER\HSWT209SIM\ProxIMed\2025_Trials\Chia\29.04.2025_Chia_Yield_Calcul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ZW-O-FILE4\VOL1\ZFW\USER\HSWT209SIM\ProxIMed\2025_Trials\Chia\29.04.2025_Chia_Yield_Calculatio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Bahnschrift" panose="020B0502040204020203" pitchFamily="34" charset="0"/>
                <a:ea typeface="+mn-ea"/>
                <a:cs typeface="+mn-cs"/>
              </a:defRPr>
            </a:pPr>
            <a:r>
              <a:rPr lang="en-US">
                <a:latin typeface="Bahnschrift" panose="020B0502040204020203" pitchFamily="34" charset="0"/>
              </a:rPr>
              <a:t>Protein</a:t>
            </a:r>
            <a:r>
              <a:rPr lang="en-US" baseline="0">
                <a:latin typeface="Bahnschrift" panose="020B0502040204020203" pitchFamily="34" charset="0"/>
              </a:rPr>
              <a:t> Extraction </a:t>
            </a:r>
            <a:endParaRPr lang="en-US">
              <a:latin typeface="Bahnschrift" panose="020B0502040204020203"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Bahnschrift"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Summary!$H$46</c:f>
              <c:strCache>
                <c:ptCount val="1"/>
                <c:pt idx="0">
                  <c:v>Protein Yield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Summary!$B$7:$E$7</c:f>
                <c:numCache>
                  <c:formatCode>General</c:formatCode>
                  <c:ptCount val="4"/>
                  <c:pt idx="0">
                    <c:v>1.0488006602744486E-2</c:v>
                  </c:pt>
                  <c:pt idx="1">
                    <c:v>2.3115563571460978E-2</c:v>
                  </c:pt>
                  <c:pt idx="2">
                    <c:v>3.5606602075901883E-2</c:v>
                  </c:pt>
                  <c:pt idx="3">
                    <c:v>1.6052336213600752E-2</c:v>
                  </c:pt>
                </c:numCache>
              </c:numRef>
            </c:plus>
            <c:minus>
              <c:numRef>
                <c:f>Summary!$B$7:$E$7</c:f>
                <c:numCache>
                  <c:formatCode>General</c:formatCode>
                  <c:ptCount val="4"/>
                  <c:pt idx="0">
                    <c:v>1.0488006602744486E-2</c:v>
                  </c:pt>
                  <c:pt idx="1">
                    <c:v>2.3115563571460978E-2</c:v>
                  </c:pt>
                  <c:pt idx="2">
                    <c:v>3.5606602075901883E-2</c:v>
                  </c:pt>
                  <c:pt idx="3">
                    <c:v>1.6052336213600752E-2</c:v>
                  </c:pt>
                </c:numCache>
              </c:numRef>
            </c:minus>
            <c:spPr>
              <a:noFill/>
              <a:ln w="9525">
                <a:solidFill>
                  <a:schemeClr val="dk1">
                    <a:lumMod val="65000"/>
                    <a:lumOff val="35000"/>
                  </a:schemeClr>
                </a:solidFill>
                <a:round/>
              </a:ln>
              <a:effectLst/>
            </c:spPr>
          </c:errBars>
          <c:cat>
            <c:strRef>
              <c:f>Summary!$I$45:$M$45</c:f>
              <c:strCache>
                <c:ptCount val="5"/>
                <c:pt idx="0">
                  <c:v>AL/IEP</c:v>
                </c:pt>
                <c:pt idx="1">
                  <c:v>EA</c:v>
                </c:pt>
                <c:pt idx="2">
                  <c:v>HPH</c:v>
                </c:pt>
                <c:pt idx="3">
                  <c:v>US</c:v>
                </c:pt>
                <c:pt idx="4">
                  <c:v>RAW</c:v>
                </c:pt>
              </c:strCache>
            </c:strRef>
          </c:cat>
          <c:val>
            <c:numRef>
              <c:f>Summary!$I$46:$M$46</c:f>
              <c:numCache>
                <c:formatCode>0.0%</c:formatCode>
                <c:ptCount val="5"/>
                <c:pt idx="0">
                  <c:v>0.29801645533947146</c:v>
                </c:pt>
                <c:pt idx="1">
                  <c:v>0.31410705291079183</c:v>
                </c:pt>
                <c:pt idx="2">
                  <c:v>0.33724950065005616</c:v>
                </c:pt>
                <c:pt idx="3">
                  <c:v>0.40433132736270233</c:v>
                </c:pt>
              </c:numCache>
            </c:numRef>
          </c:val>
          <c:extLst>
            <c:ext xmlns:c16="http://schemas.microsoft.com/office/drawing/2014/chart" uri="{C3380CC4-5D6E-409C-BE32-E72D297353CC}">
              <c16:uniqueId val="{00000000-C9BE-4B6B-AAC1-5932C7116F99}"/>
            </c:ext>
          </c:extLst>
        </c:ser>
        <c:ser>
          <c:idx val="1"/>
          <c:order val="1"/>
          <c:tx>
            <c:strRef>
              <c:f>Summary!$H$47</c:f>
              <c:strCache>
                <c:ptCount val="1"/>
                <c:pt idx="0">
                  <c:v>Protein Content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Summary!$H$8:$L$8</c:f>
                <c:numCache>
                  <c:formatCode>General</c:formatCode>
                  <c:ptCount val="5"/>
                  <c:pt idx="0">
                    <c:v>2.5946531251171746E-3</c:v>
                  </c:pt>
                  <c:pt idx="1">
                    <c:v>1.144901073944849E-3</c:v>
                  </c:pt>
                  <c:pt idx="2">
                    <c:v>3.5420635113899315E-3</c:v>
                  </c:pt>
                  <c:pt idx="3">
                    <c:v>1.8800447994662959E-3</c:v>
                  </c:pt>
                  <c:pt idx="4">
                    <c:v>1.6000000000000001E-3</c:v>
                  </c:pt>
                </c:numCache>
              </c:numRef>
            </c:plus>
            <c:minus>
              <c:numRef>
                <c:f>Summary!$H$8:$L$8</c:f>
                <c:numCache>
                  <c:formatCode>General</c:formatCode>
                  <c:ptCount val="5"/>
                  <c:pt idx="0">
                    <c:v>2.5946531251171746E-3</c:v>
                  </c:pt>
                  <c:pt idx="1">
                    <c:v>1.144901073944849E-3</c:v>
                  </c:pt>
                  <c:pt idx="2">
                    <c:v>3.5420635113899315E-3</c:v>
                  </c:pt>
                  <c:pt idx="3">
                    <c:v>1.8800447994662959E-3</c:v>
                  </c:pt>
                  <c:pt idx="4">
                    <c:v>1.6000000000000001E-3</c:v>
                  </c:pt>
                </c:numCache>
              </c:numRef>
            </c:minus>
            <c:spPr>
              <a:noFill/>
              <a:ln w="9525">
                <a:solidFill>
                  <a:schemeClr val="dk1">
                    <a:lumMod val="65000"/>
                    <a:lumOff val="35000"/>
                  </a:schemeClr>
                </a:solidFill>
                <a:round/>
              </a:ln>
              <a:effectLst/>
            </c:spPr>
          </c:errBars>
          <c:cat>
            <c:strRef>
              <c:f>Summary!$I$45:$M$45</c:f>
              <c:strCache>
                <c:ptCount val="5"/>
                <c:pt idx="0">
                  <c:v>AL/IEP</c:v>
                </c:pt>
                <c:pt idx="1">
                  <c:v>EA</c:v>
                </c:pt>
                <c:pt idx="2">
                  <c:v>HPH</c:v>
                </c:pt>
                <c:pt idx="3">
                  <c:v>US</c:v>
                </c:pt>
                <c:pt idx="4">
                  <c:v>RAW</c:v>
                </c:pt>
              </c:strCache>
            </c:strRef>
          </c:cat>
          <c:val>
            <c:numRef>
              <c:f>Summary!$I$47:$M$47</c:f>
              <c:numCache>
                <c:formatCode>0.0%</c:formatCode>
                <c:ptCount val="5"/>
                <c:pt idx="0">
                  <c:v>0.56655910400000009</c:v>
                </c:pt>
                <c:pt idx="1">
                  <c:v>0.58827379200000007</c:v>
                </c:pt>
                <c:pt idx="2">
                  <c:v>0.52375411199999999</c:v>
                </c:pt>
                <c:pt idx="3">
                  <c:v>0.52266144000000003</c:v>
                </c:pt>
                <c:pt idx="4">
                  <c:v>0.25600000000000001</c:v>
                </c:pt>
              </c:numCache>
            </c:numRef>
          </c:val>
          <c:extLst>
            <c:ext xmlns:c16="http://schemas.microsoft.com/office/drawing/2014/chart" uri="{C3380CC4-5D6E-409C-BE32-E72D297353CC}">
              <c16:uniqueId val="{00000001-C9BE-4B6B-AAC1-5932C7116F99}"/>
            </c:ext>
          </c:extLst>
        </c:ser>
        <c:ser>
          <c:idx val="2"/>
          <c:order val="2"/>
          <c:tx>
            <c:strRef>
              <c:f>Summary!$H$48</c:f>
              <c:strCache>
                <c:ptCount val="1"/>
                <c:pt idx="0">
                  <c:v>Dry Mater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Summary!$B$7:$E$7</c:f>
                <c:numCache>
                  <c:formatCode>General</c:formatCode>
                  <c:ptCount val="4"/>
                  <c:pt idx="0">
                    <c:v>1.0488006602744486E-2</c:v>
                  </c:pt>
                  <c:pt idx="1">
                    <c:v>2.3115563571460978E-2</c:v>
                  </c:pt>
                  <c:pt idx="2">
                    <c:v>3.5606602075901883E-2</c:v>
                  </c:pt>
                  <c:pt idx="3">
                    <c:v>1.6052336213600752E-2</c:v>
                  </c:pt>
                </c:numCache>
              </c:numRef>
            </c:plus>
            <c:minus>
              <c:numRef>
                <c:f>Summary!$B$7:$E$7</c:f>
                <c:numCache>
                  <c:formatCode>General</c:formatCode>
                  <c:ptCount val="4"/>
                  <c:pt idx="0">
                    <c:v>1.0488006602744486E-2</c:v>
                  </c:pt>
                  <c:pt idx="1">
                    <c:v>2.3115563571460978E-2</c:v>
                  </c:pt>
                  <c:pt idx="2">
                    <c:v>3.5606602075901883E-2</c:v>
                  </c:pt>
                  <c:pt idx="3">
                    <c:v>1.6052336213600752E-2</c:v>
                  </c:pt>
                </c:numCache>
              </c:numRef>
            </c:minus>
            <c:spPr>
              <a:noFill/>
              <a:ln w="9525">
                <a:solidFill>
                  <a:schemeClr val="dk1">
                    <a:lumMod val="65000"/>
                    <a:lumOff val="35000"/>
                  </a:schemeClr>
                </a:solidFill>
                <a:round/>
              </a:ln>
              <a:effectLst/>
            </c:spPr>
          </c:errBars>
          <c:cat>
            <c:strRef>
              <c:f>Summary!$I$45:$M$45</c:f>
              <c:strCache>
                <c:ptCount val="5"/>
                <c:pt idx="0">
                  <c:v>AL/IEP</c:v>
                </c:pt>
                <c:pt idx="1">
                  <c:v>EA</c:v>
                </c:pt>
                <c:pt idx="2">
                  <c:v>HPH</c:v>
                </c:pt>
                <c:pt idx="3">
                  <c:v>US</c:v>
                </c:pt>
                <c:pt idx="4">
                  <c:v>RAW</c:v>
                </c:pt>
              </c:strCache>
            </c:strRef>
          </c:cat>
          <c:val>
            <c:numRef>
              <c:f>Summary!$I$48:$M$48</c:f>
              <c:numCache>
                <c:formatCode>0.0%</c:formatCode>
                <c:ptCount val="5"/>
                <c:pt idx="0">
                  <c:v>0.91284888888888893</c:v>
                </c:pt>
                <c:pt idx="1">
                  <c:v>0.91430833333333339</c:v>
                </c:pt>
                <c:pt idx="2">
                  <c:v>0.92040833333333349</c:v>
                </c:pt>
                <c:pt idx="3">
                  <c:v>0.91326833333333335</c:v>
                </c:pt>
                <c:pt idx="4">
                  <c:v>0.91159600000000007</c:v>
                </c:pt>
              </c:numCache>
            </c:numRef>
          </c:val>
          <c:extLst>
            <c:ext xmlns:c16="http://schemas.microsoft.com/office/drawing/2014/chart" uri="{C3380CC4-5D6E-409C-BE32-E72D297353CC}">
              <c16:uniqueId val="{00000002-C9BE-4B6B-AAC1-5932C7116F99}"/>
            </c:ext>
          </c:extLst>
        </c:ser>
        <c:ser>
          <c:idx val="3"/>
          <c:order val="3"/>
          <c:tx>
            <c:strRef>
              <c:f>Summary!$H$49</c:f>
              <c:strCache>
                <c:ptCount val="1"/>
                <c:pt idx="0">
                  <c:v>Protein Solubility</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Summary!$B$27:$F$27</c:f>
                <c:numCache>
                  <c:formatCode>General</c:formatCode>
                  <c:ptCount val="5"/>
                  <c:pt idx="0">
                    <c:v>1.0242407769513602E-2</c:v>
                  </c:pt>
                  <c:pt idx="1">
                    <c:v>2.0398752265291267E-2</c:v>
                  </c:pt>
                  <c:pt idx="2">
                    <c:v>1.1939140842283563E-2</c:v>
                  </c:pt>
                  <c:pt idx="3">
                    <c:v>9.1087139655124261E-3</c:v>
                  </c:pt>
                  <c:pt idx="4">
                    <c:v>6.3284850105028928E-3</c:v>
                  </c:pt>
                </c:numCache>
              </c:numRef>
            </c:plus>
            <c:minus>
              <c:numRef>
                <c:f>Summary!$B$27:$F$27</c:f>
                <c:numCache>
                  <c:formatCode>General</c:formatCode>
                  <c:ptCount val="5"/>
                  <c:pt idx="0">
                    <c:v>1.0242407769513602E-2</c:v>
                  </c:pt>
                  <c:pt idx="1">
                    <c:v>2.0398752265291267E-2</c:v>
                  </c:pt>
                  <c:pt idx="2">
                    <c:v>1.1939140842283563E-2</c:v>
                  </c:pt>
                  <c:pt idx="3">
                    <c:v>9.1087139655124261E-3</c:v>
                  </c:pt>
                  <c:pt idx="4">
                    <c:v>6.3284850105028928E-3</c:v>
                  </c:pt>
                </c:numCache>
              </c:numRef>
            </c:minus>
            <c:spPr>
              <a:noFill/>
              <a:ln w="9525">
                <a:solidFill>
                  <a:schemeClr val="dk1">
                    <a:lumMod val="65000"/>
                    <a:lumOff val="35000"/>
                  </a:schemeClr>
                </a:solidFill>
                <a:round/>
              </a:ln>
              <a:effectLst/>
            </c:spPr>
          </c:errBars>
          <c:cat>
            <c:strRef>
              <c:f>Summary!$I$45:$M$45</c:f>
              <c:strCache>
                <c:ptCount val="5"/>
                <c:pt idx="0">
                  <c:v>AL/IEP</c:v>
                </c:pt>
                <c:pt idx="1">
                  <c:v>EA</c:v>
                </c:pt>
                <c:pt idx="2">
                  <c:v>HPH</c:v>
                </c:pt>
                <c:pt idx="3">
                  <c:v>US</c:v>
                </c:pt>
                <c:pt idx="4">
                  <c:v>RAW</c:v>
                </c:pt>
              </c:strCache>
            </c:strRef>
          </c:cat>
          <c:val>
            <c:numRef>
              <c:f>Summary!$I$49:$M$49</c:f>
              <c:numCache>
                <c:formatCode>0.0%</c:formatCode>
                <c:ptCount val="5"/>
                <c:pt idx="0">
                  <c:v>0.21086220785015969</c:v>
                </c:pt>
                <c:pt idx="1">
                  <c:v>0.18465982673156792</c:v>
                </c:pt>
                <c:pt idx="2">
                  <c:v>0.20851680219050781</c:v>
                </c:pt>
                <c:pt idx="3">
                  <c:v>0.27689392019669146</c:v>
                </c:pt>
                <c:pt idx="4">
                  <c:v>0.40453218414052217</c:v>
                </c:pt>
              </c:numCache>
            </c:numRef>
          </c:val>
          <c:extLst>
            <c:ext xmlns:c16="http://schemas.microsoft.com/office/drawing/2014/chart" uri="{C3380CC4-5D6E-409C-BE32-E72D297353CC}">
              <c16:uniqueId val="{00000003-C9BE-4B6B-AAC1-5932C7116F99}"/>
            </c:ext>
          </c:extLst>
        </c:ser>
        <c:dLbls>
          <c:showLegendKey val="0"/>
          <c:showVal val="0"/>
          <c:showCatName val="0"/>
          <c:showSerName val="0"/>
          <c:showPercent val="0"/>
          <c:showBubbleSize val="0"/>
        </c:dLbls>
        <c:gapWidth val="150"/>
        <c:axId val="614032264"/>
        <c:axId val="614030296"/>
      </c:barChart>
      <c:catAx>
        <c:axId val="614032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tx1"/>
                </a:solidFill>
                <a:latin typeface="Bahnschrift" panose="020B0502040204020203" pitchFamily="34" charset="0"/>
                <a:ea typeface="+mn-ea"/>
                <a:cs typeface="+mn-cs"/>
              </a:defRPr>
            </a:pPr>
            <a:endParaRPr lang="en-US"/>
          </a:p>
        </c:txPr>
        <c:crossAx val="614030296"/>
        <c:crosses val="autoZero"/>
        <c:auto val="1"/>
        <c:lblAlgn val="ctr"/>
        <c:lblOffset val="100"/>
        <c:noMultiLvlLbl val="0"/>
      </c:catAx>
      <c:valAx>
        <c:axId val="61403029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Bahnschrift" panose="020B0502040204020203" pitchFamily="34" charset="0"/>
                <a:ea typeface="+mn-ea"/>
                <a:cs typeface="+mn-cs"/>
              </a:defRPr>
            </a:pPr>
            <a:endParaRPr lang="en-US"/>
          </a:p>
        </c:txPr>
        <c:crossAx val="614032264"/>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Bahnschrift" panose="020B0502040204020203" pitchFamily="34" charset="0"/>
                <a:ea typeface="+mn-ea"/>
                <a:cs typeface="+mn-cs"/>
              </a:defRPr>
            </a:pPr>
            <a:r>
              <a:rPr lang="en-US">
                <a:solidFill>
                  <a:schemeClr val="tx1"/>
                </a:solidFill>
                <a:latin typeface="Bahnschrift" panose="020B0502040204020203" pitchFamily="34" charset="0"/>
              </a:rPr>
              <a:t>Oil/Water</a:t>
            </a:r>
            <a:r>
              <a:rPr lang="en-US" baseline="0">
                <a:solidFill>
                  <a:schemeClr val="tx1"/>
                </a:solidFill>
                <a:latin typeface="Bahnschrift" panose="020B0502040204020203" pitchFamily="34" charset="0"/>
              </a:rPr>
              <a:t> Holding Capacity</a:t>
            </a:r>
            <a:endParaRPr lang="en-US">
              <a:solidFill>
                <a:schemeClr val="tx1"/>
              </a:solidFill>
              <a:latin typeface="Bahnschrift" panose="020B0502040204020203"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Bahnschrift"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Summary!$A$45</c:f>
              <c:strCache>
                <c:ptCount val="1"/>
                <c:pt idx="0">
                  <c:v>WHC</c:v>
                </c:pt>
              </c:strCache>
            </c:strRef>
          </c:tx>
          <c:spPr>
            <a:solidFill>
              <a:schemeClr val="accent1">
                <a:alpha val="85000"/>
              </a:schemeClr>
            </a:solidFill>
            <a:ln w="9525" cap="flat" cmpd="sng" algn="ctr">
              <a:solidFill>
                <a:schemeClr val="lt1">
                  <a:alpha val="50000"/>
                </a:schemeClr>
              </a:solidFill>
              <a:round/>
            </a:ln>
            <a:effectLst/>
          </c:spPr>
          <c:invertIfNegative val="0"/>
          <c:dLbls>
            <c:dLbl>
              <c:idx val="1"/>
              <c:layout>
                <c:manualLayout>
                  <c:x val="-7.0022210977264615E-17"/>
                  <c:y val="-1.03410911194658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B2-4840-A92C-02E8E45BC3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Summary!$I$27:$L$27</c:f>
                <c:numCache>
                  <c:formatCode>General</c:formatCode>
                  <c:ptCount val="4"/>
                  <c:pt idx="0">
                    <c:v>8.8700000000000001E-2</c:v>
                  </c:pt>
                  <c:pt idx="1">
                    <c:v>0.1152</c:v>
                  </c:pt>
                  <c:pt idx="2">
                    <c:v>5.7099999999999998E-2</c:v>
                  </c:pt>
                  <c:pt idx="3">
                    <c:v>8.7599999999999997E-2</c:v>
                  </c:pt>
                </c:numCache>
              </c:numRef>
            </c:plus>
            <c:minus>
              <c:numRef>
                <c:f>Summary!$I$27:$L$27</c:f>
                <c:numCache>
                  <c:formatCode>General</c:formatCode>
                  <c:ptCount val="4"/>
                  <c:pt idx="0">
                    <c:v>8.8700000000000001E-2</c:v>
                  </c:pt>
                  <c:pt idx="1">
                    <c:v>0.1152</c:v>
                  </c:pt>
                  <c:pt idx="2">
                    <c:v>5.7099999999999998E-2</c:v>
                  </c:pt>
                  <c:pt idx="3">
                    <c:v>8.7599999999999997E-2</c:v>
                  </c:pt>
                </c:numCache>
              </c:numRef>
            </c:minus>
            <c:spPr>
              <a:noFill/>
              <a:ln w="9525">
                <a:solidFill>
                  <a:schemeClr val="dk1">
                    <a:lumMod val="65000"/>
                    <a:lumOff val="35000"/>
                  </a:schemeClr>
                </a:solidFill>
                <a:round/>
              </a:ln>
              <a:effectLst/>
            </c:spPr>
          </c:errBars>
          <c:cat>
            <c:strRef>
              <c:f>Summary!$B$44:$E$44</c:f>
              <c:strCache>
                <c:ptCount val="4"/>
                <c:pt idx="0">
                  <c:v>AL/IEP</c:v>
                </c:pt>
                <c:pt idx="1">
                  <c:v>EA</c:v>
                </c:pt>
                <c:pt idx="2">
                  <c:v>HPH</c:v>
                </c:pt>
                <c:pt idx="3">
                  <c:v>US</c:v>
                </c:pt>
              </c:strCache>
            </c:strRef>
          </c:cat>
          <c:val>
            <c:numRef>
              <c:f>Summary!$B$45:$E$45</c:f>
              <c:numCache>
                <c:formatCode>0.0%</c:formatCode>
                <c:ptCount val="4"/>
                <c:pt idx="0">
                  <c:v>4.5064000000000002</c:v>
                </c:pt>
                <c:pt idx="1">
                  <c:v>2.4653</c:v>
                </c:pt>
                <c:pt idx="2">
                  <c:v>2.5366</c:v>
                </c:pt>
                <c:pt idx="3">
                  <c:v>4.1334</c:v>
                </c:pt>
              </c:numCache>
            </c:numRef>
          </c:val>
          <c:extLst>
            <c:ext xmlns:c16="http://schemas.microsoft.com/office/drawing/2014/chart" uri="{C3380CC4-5D6E-409C-BE32-E72D297353CC}">
              <c16:uniqueId val="{00000000-33B2-4840-A92C-02E8E45BC326}"/>
            </c:ext>
          </c:extLst>
        </c:ser>
        <c:ser>
          <c:idx val="1"/>
          <c:order val="1"/>
          <c:tx>
            <c:strRef>
              <c:f>Summary!$A$46</c:f>
              <c:strCache>
                <c:ptCount val="1"/>
                <c:pt idx="0">
                  <c:v>OBC</c:v>
                </c:pt>
              </c:strCache>
            </c:strRef>
          </c:tx>
          <c:spPr>
            <a:solidFill>
              <a:schemeClr val="accent2">
                <a:alpha val="85000"/>
              </a:schemeClr>
            </a:solidFill>
            <a:ln w="9525" cap="flat" cmpd="sng" algn="ctr">
              <a:solidFill>
                <a:schemeClr val="lt1">
                  <a:alpha val="50000"/>
                </a:schemeClr>
              </a:solidFill>
              <a:round/>
            </a:ln>
            <a:effectLst/>
          </c:spPr>
          <c:invertIfNegative val="0"/>
          <c:dLbls>
            <c:dLbl>
              <c:idx val="1"/>
              <c:layout>
                <c:manualLayout>
                  <c:x val="0"/>
                  <c:y val="0.1034109111946586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B2-4840-A92C-02E8E45BC3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Summary!$O$27:$R$27</c:f>
                <c:numCache>
                  <c:formatCode>General</c:formatCode>
                  <c:ptCount val="4"/>
                  <c:pt idx="0">
                    <c:v>3.1699999999999999E-2</c:v>
                  </c:pt>
                  <c:pt idx="1">
                    <c:v>3.2899999999999999E-2</c:v>
                  </c:pt>
                  <c:pt idx="2">
                    <c:v>1.8769999999999998E-2</c:v>
                  </c:pt>
                  <c:pt idx="3">
                    <c:v>0.13009999999999999</c:v>
                  </c:pt>
                </c:numCache>
              </c:numRef>
            </c:plus>
            <c:minus>
              <c:numRef>
                <c:f>Summary!$O$27:$R$27</c:f>
                <c:numCache>
                  <c:formatCode>General</c:formatCode>
                  <c:ptCount val="4"/>
                  <c:pt idx="0">
                    <c:v>3.1699999999999999E-2</c:v>
                  </c:pt>
                  <c:pt idx="1">
                    <c:v>3.2899999999999999E-2</c:v>
                  </c:pt>
                  <c:pt idx="2">
                    <c:v>1.8769999999999998E-2</c:v>
                  </c:pt>
                  <c:pt idx="3">
                    <c:v>0.13009999999999999</c:v>
                  </c:pt>
                </c:numCache>
              </c:numRef>
            </c:minus>
            <c:spPr>
              <a:noFill/>
              <a:ln w="9525">
                <a:solidFill>
                  <a:schemeClr val="dk1">
                    <a:lumMod val="65000"/>
                    <a:lumOff val="35000"/>
                  </a:schemeClr>
                </a:solidFill>
                <a:round/>
              </a:ln>
              <a:effectLst/>
            </c:spPr>
          </c:errBars>
          <c:cat>
            <c:strRef>
              <c:f>Summary!$B$44:$E$44</c:f>
              <c:strCache>
                <c:ptCount val="4"/>
                <c:pt idx="0">
                  <c:v>AL/IEP</c:v>
                </c:pt>
                <c:pt idx="1">
                  <c:v>EA</c:v>
                </c:pt>
                <c:pt idx="2">
                  <c:v>HPH</c:v>
                </c:pt>
                <c:pt idx="3">
                  <c:v>US</c:v>
                </c:pt>
              </c:strCache>
            </c:strRef>
          </c:cat>
          <c:val>
            <c:numRef>
              <c:f>Summary!$B$46:$E$46</c:f>
              <c:numCache>
                <c:formatCode>0%</c:formatCode>
                <c:ptCount val="4"/>
                <c:pt idx="0">
                  <c:v>2.1852</c:v>
                </c:pt>
                <c:pt idx="1">
                  <c:v>2.4727999999999999</c:v>
                </c:pt>
                <c:pt idx="2">
                  <c:v>1.44289</c:v>
                </c:pt>
                <c:pt idx="3">
                  <c:v>3.8767</c:v>
                </c:pt>
              </c:numCache>
            </c:numRef>
          </c:val>
          <c:extLst>
            <c:ext xmlns:c16="http://schemas.microsoft.com/office/drawing/2014/chart" uri="{C3380CC4-5D6E-409C-BE32-E72D297353CC}">
              <c16:uniqueId val="{00000001-33B2-4840-A92C-02E8E45BC326}"/>
            </c:ext>
          </c:extLst>
        </c:ser>
        <c:dLbls>
          <c:showLegendKey val="0"/>
          <c:showVal val="0"/>
          <c:showCatName val="0"/>
          <c:showSerName val="0"/>
          <c:showPercent val="0"/>
          <c:showBubbleSize val="0"/>
        </c:dLbls>
        <c:gapWidth val="150"/>
        <c:axId val="625016824"/>
        <c:axId val="625010592"/>
      </c:barChart>
      <c:catAx>
        <c:axId val="6250168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tx1"/>
                </a:solidFill>
                <a:latin typeface="Bahnschrift" panose="020B0502040204020203" pitchFamily="34" charset="0"/>
                <a:ea typeface="+mn-ea"/>
                <a:cs typeface="+mn-cs"/>
              </a:defRPr>
            </a:pPr>
            <a:endParaRPr lang="en-US"/>
          </a:p>
        </c:txPr>
        <c:crossAx val="625010592"/>
        <c:crosses val="autoZero"/>
        <c:auto val="1"/>
        <c:lblAlgn val="ctr"/>
        <c:lblOffset val="100"/>
        <c:noMultiLvlLbl val="0"/>
      </c:catAx>
      <c:valAx>
        <c:axId val="62501059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en-US"/>
          </a:p>
        </c:txPr>
        <c:crossAx val="625016824"/>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aseline="0"/>
              <a:t>Foaming Capacity/Stability</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Summary!$A$84</c:f>
              <c:strCache>
                <c:ptCount val="1"/>
                <c:pt idx="0">
                  <c:v>FC</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Summary!$B$39:$E$39</c:f>
                <c:numCache>
                  <c:formatCode>General</c:formatCode>
                  <c:ptCount val="4"/>
                  <c:pt idx="0">
                    <c:v>1.26E-2</c:v>
                  </c:pt>
                  <c:pt idx="1">
                    <c:v>3.85E-2</c:v>
                  </c:pt>
                  <c:pt idx="2">
                    <c:v>3.9300000000000002E-2</c:v>
                  </c:pt>
                  <c:pt idx="3">
                    <c:v>2.92E-2</c:v>
                  </c:pt>
                </c:numCache>
              </c:numRef>
            </c:plus>
            <c:minus>
              <c:numRef>
                <c:f>Summary!$B$39:$E$39</c:f>
                <c:numCache>
                  <c:formatCode>General</c:formatCode>
                  <c:ptCount val="4"/>
                  <c:pt idx="0">
                    <c:v>1.26E-2</c:v>
                  </c:pt>
                  <c:pt idx="1">
                    <c:v>3.85E-2</c:v>
                  </c:pt>
                  <c:pt idx="2">
                    <c:v>3.9300000000000002E-2</c:v>
                  </c:pt>
                  <c:pt idx="3">
                    <c:v>2.92E-2</c:v>
                  </c:pt>
                </c:numCache>
              </c:numRef>
            </c:minus>
            <c:spPr>
              <a:noFill/>
              <a:ln w="9525">
                <a:solidFill>
                  <a:schemeClr val="dk1">
                    <a:lumMod val="65000"/>
                    <a:lumOff val="35000"/>
                  </a:schemeClr>
                </a:solidFill>
                <a:round/>
              </a:ln>
              <a:effectLst/>
            </c:spPr>
          </c:errBars>
          <c:cat>
            <c:strRef>
              <c:f>Summary!$B$83:$E$83</c:f>
              <c:strCache>
                <c:ptCount val="4"/>
                <c:pt idx="0">
                  <c:v>AL/IEP</c:v>
                </c:pt>
                <c:pt idx="1">
                  <c:v>EA</c:v>
                </c:pt>
                <c:pt idx="2">
                  <c:v>HPH</c:v>
                </c:pt>
                <c:pt idx="3">
                  <c:v>US</c:v>
                </c:pt>
              </c:strCache>
            </c:strRef>
          </c:cat>
          <c:val>
            <c:numRef>
              <c:f>Summary!$B$84:$E$84</c:f>
              <c:numCache>
                <c:formatCode>0.0%</c:formatCode>
                <c:ptCount val="4"/>
                <c:pt idx="0">
                  <c:v>5.6050000000000003E-2</c:v>
                </c:pt>
                <c:pt idx="1">
                  <c:v>0.15379999999999999</c:v>
                </c:pt>
                <c:pt idx="2">
                  <c:v>0.22020000000000001</c:v>
                </c:pt>
                <c:pt idx="3">
                  <c:v>0.11260000000000001</c:v>
                </c:pt>
              </c:numCache>
            </c:numRef>
          </c:val>
          <c:extLst>
            <c:ext xmlns:c16="http://schemas.microsoft.com/office/drawing/2014/chart" uri="{C3380CC4-5D6E-409C-BE32-E72D297353CC}">
              <c16:uniqueId val="{00000000-0135-49C5-8E4E-82A63E24A1AF}"/>
            </c:ext>
          </c:extLst>
        </c:ser>
        <c:ser>
          <c:idx val="1"/>
          <c:order val="1"/>
          <c:tx>
            <c:strRef>
              <c:f>Summary!$A$85</c:f>
              <c:strCache>
                <c:ptCount val="1"/>
                <c:pt idx="0">
                  <c:v>FS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Summary!$I$39:$L$39</c:f>
                <c:numCache>
                  <c:formatCode>General</c:formatCode>
                  <c:ptCount val="4"/>
                  <c:pt idx="0">
                    <c:v>0.39300000000000002</c:v>
                  </c:pt>
                  <c:pt idx="1">
                    <c:v>0</c:v>
                  </c:pt>
                  <c:pt idx="2">
                    <c:v>8.3699999999999997E-2</c:v>
                  </c:pt>
                  <c:pt idx="3">
                    <c:v>0.19900000000000001</c:v>
                  </c:pt>
                </c:numCache>
              </c:numRef>
            </c:plus>
            <c:minus>
              <c:numRef>
                <c:f>Summary!$I$39:$L$39</c:f>
                <c:numCache>
                  <c:formatCode>General</c:formatCode>
                  <c:ptCount val="4"/>
                  <c:pt idx="0">
                    <c:v>0.39300000000000002</c:v>
                  </c:pt>
                  <c:pt idx="1">
                    <c:v>0</c:v>
                  </c:pt>
                  <c:pt idx="2">
                    <c:v>8.3699999999999997E-2</c:v>
                  </c:pt>
                  <c:pt idx="3">
                    <c:v>0.19900000000000001</c:v>
                  </c:pt>
                </c:numCache>
              </c:numRef>
            </c:minus>
            <c:spPr>
              <a:noFill/>
              <a:ln w="9525">
                <a:solidFill>
                  <a:schemeClr val="dk1">
                    <a:lumMod val="65000"/>
                    <a:lumOff val="35000"/>
                  </a:schemeClr>
                </a:solidFill>
                <a:round/>
              </a:ln>
              <a:effectLst/>
            </c:spPr>
          </c:errBars>
          <c:cat>
            <c:strRef>
              <c:f>Summary!$B$83:$E$83</c:f>
              <c:strCache>
                <c:ptCount val="4"/>
                <c:pt idx="0">
                  <c:v>AL/IEP</c:v>
                </c:pt>
                <c:pt idx="1">
                  <c:v>EA</c:v>
                </c:pt>
                <c:pt idx="2">
                  <c:v>HPH</c:v>
                </c:pt>
                <c:pt idx="3">
                  <c:v>US</c:v>
                </c:pt>
              </c:strCache>
            </c:strRef>
          </c:cat>
          <c:val>
            <c:numRef>
              <c:f>Summary!$B$85:$E$85</c:f>
              <c:numCache>
                <c:formatCode>0.0%</c:formatCode>
                <c:ptCount val="4"/>
                <c:pt idx="0">
                  <c:v>0.51700000000000002</c:v>
                </c:pt>
                <c:pt idx="1">
                  <c:v>0</c:v>
                </c:pt>
                <c:pt idx="2">
                  <c:v>0.31309999999999999</c:v>
                </c:pt>
                <c:pt idx="3">
                  <c:v>0.4</c:v>
                </c:pt>
              </c:numCache>
            </c:numRef>
          </c:val>
          <c:extLst>
            <c:ext xmlns:c16="http://schemas.microsoft.com/office/drawing/2014/chart" uri="{C3380CC4-5D6E-409C-BE32-E72D297353CC}">
              <c16:uniqueId val="{00000001-0135-49C5-8E4E-82A63E24A1AF}"/>
            </c:ext>
          </c:extLst>
        </c:ser>
        <c:dLbls>
          <c:showLegendKey val="0"/>
          <c:showVal val="0"/>
          <c:showCatName val="0"/>
          <c:showSerName val="0"/>
          <c:showPercent val="0"/>
          <c:showBubbleSize val="0"/>
        </c:dLbls>
        <c:gapWidth val="150"/>
        <c:axId val="704422480"/>
        <c:axId val="704430680"/>
      </c:barChart>
      <c:catAx>
        <c:axId val="7044224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tx1"/>
                </a:solidFill>
                <a:latin typeface="Bahnschrift" panose="020B0502040204020203" pitchFamily="34" charset="0"/>
                <a:ea typeface="+mn-ea"/>
                <a:cs typeface="+mn-cs"/>
              </a:defRPr>
            </a:pPr>
            <a:endParaRPr lang="en-US"/>
          </a:p>
        </c:txPr>
        <c:crossAx val="704430680"/>
        <c:crosses val="autoZero"/>
        <c:auto val="1"/>
        <c:lblAlgn val="ctr"/>
        <c:lblOffset val="100"/>
        <c:noMultiLvlLbl val="0"/>
      </c:catAx>
      <c:valAx>
        <c:axId val="70443068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Bahnschrift" panose="020B0502040204020203" pitchFamily="34" charset="0"/>
                <a:ea typeface="+mn-ea"/>
                <a:cs typeface="+mn-cs"/>
              </a:defRPr>
            </a:pPr>
            <a:endParaRPr lang="en-US"/>
          </a:p>
        </c:txPr>
        <c:crossAx val="704422480"/>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Bahnschrift" panose="020B0502040204020203" pitchFamily="34"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Bahnschrift" panose="020B0502040204020203" pitchFamily="34" charset="0"/>
                <a:ea typeface="+mn-ea"/>
                <a:cs typeface="+mn-cs"/>
              </a:defRPr>
            </a:pPr>
            <a:r>
              <a:rPr lang="en-US">
                <a:latin typeface="Bahnschrift" panose="020B0502040204020203" pitchFamily="34" charset="0"/>
              </a:rPr>
              <a:t>Emulsion</a:t>
            </a:r>
            <a:r>
              <a:rPr lang="en-US" baseline="0">
                <a:latin typeface="Bahnschrift" panose="020B0502040204020203" pitchFamily="34" charset="0"/>
              </a:rPr>
              <a:t> Capacity/Stability</a:t>
            </a:r>
            <a:endParaRPr lang="en-US">
              <a:latin typeface="Bahnschrift" panose="020B0502040204020203"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Bahnschrift"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Summary!$M$84</c:f>
              <c:strCache>
                <c:ptCount val="1"/>
                <c:pt idx="0">
                  <c:v>EC</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Summary!$O$39:$R$39</c:f>
                <c:numCache>
                  <c:formatCode>General</c:formatCode>
                  <c:ptCount val="4"/>
                  <c:pt idx="0">
                    <c:v>5.9499999999999997E-2</c:v>
                  </c:pt>
                  <c:pt idx="1">
                    <c:v>4.2500000000000003E-2</c:v>
                  </c:pt>
                  <c:pt idx="2">
                    <c:v>7.51E-2</c:v>
                  </c:pt>
                  <c:pt idx="3">
                    <c:v>5.3900000000000003E-2</c:v>
                  </c:pt>
                </c:numCache>
              </c:numRef>
            </c:plus>
            <c:minus>
              <c:numRef>
                <c:f>Summary!$O$39:$R$39</c:f>
                <c:numCache>
                  <c:formatCode>General</c:formatCode>
                  <c:ptCount val="4"/>
                  <c:pt idx="0">
                    <c:v>5.9499999999999997E-2</c:v>
                  </c:pt>
                  <c:pt idx="1">
                    <c:v>4.2500000000000003E-2</c:v>
                  </c:pt>
                  <c:pt idx="2">
                    <c:v>7.51E-2</c:v>
                  </c:pt>
                  <c:pt idx="3">
                    <c:v>5.3900000000000003E-2</c:v>
                  </c:pt>
                </c:numCache>
              </c:numRef>
            </c:minus>
            <c:spPr>
              <a:noFill/>
              <a:ln w="9525">
                <a:solidFill>
                  <a:schemeClr val="dk1">
                    <a:lumMod val="65000"/>
                    <a:lumOff val="35000"/>
                  </a:schemeClr>
                </a:solidFill>
                <a:round/>
              </a:ln>
              <a:effectLst/>
            </c:spPr>
          </c:errBars>
          <c:cat>
            <c:strRef>
              <c:f>Summary!$N$83:$Q$83</c:f>
              <c:strCache>
                <c:ptCount val="4"/>
                <c:pt idx="0">
                  <c:v>AL/IEP</c:v>
                </c:pt>
                <c:pt idx="1">
                  <c:v>EA</c:v>
                </c:pt>
                <c:pt idx="2">
                  <c:v>HPH</c:v>
                </c:pt>
                <c:pt idx="3">
                  <c:v>US</c:v>
                </c:pt>
              </c:strCache>
            </c:strRef>
          </c:cat>
          <c:val>
            <c:numRef>
              <c:f>Summary!$N$84:$Q$84</c:f>
              <c:numCache>
                <c:formatCode>0.0%</c:formatCode>
                <c:ptCount val="4"/>
                <c:pt idx="0">
                  <c:v>1.7925</c:v>
                </c:pt>
                <c:pt idx="1">
                  <c:v>1.7927</c:v>
                </c:pt>
                <c:pt idx="2">
                  <c:v>1.8214999999999999</c:v>
                </c:pt>
                <c:pt idx="3">
                  <c:v>1.7906</c:v>
                </c:pt>
              </c:numCache>
            </c:numRef>
          </c:val>
          <c:extLst>
            <c:ext xmlns:c16="http://schemas.microsoft.com/office/drawing/2014/chart" uri="{C3380CC4-5D6E-409C-BE32-E72D297353CC}">
              <c16:uniqueId val="{00000000-2952-4197-A9D3-7A84C27FA9F4}"/>
            </c:ext>
          </c:extLst>
        </c:ser>
        <c:ser>
          <c:idx val="1"/>
          <c:order val="1"/>
          <c:tx>
            <c:strRef>
              <c:f>Summary!$M$85</c:f>
              <c:strCache>
                <c:ptCount val="1"/>
                <c:pt idx="0">
                  <c:v>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ahnschrif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errBars>
            <c:errBarType val="both"/>
            <c:errValType val="cust"/>
            <c:noEndCap val="0"/>
            <c:plus>
              <c:numRef>
                <c:f>Summary!$U$39:$X$39</c:f>
                <c:numCache>
                  <c:formatCode>General</c:formatCode>
                  <c:ptCount val="4"/>
                  <c:pt idx="0">
                    <c:v>6.6400000000000001E-3</c:v>
                  </c:pt>
                  <c:pt idx="1">
                    <c:v>2.0670000000000001E-2</c:v>
                  </c:pt>
                  <c:pt idx="2">
                    <c:v>7.1799999999999998E-3</c:v>
                  </c:pt>
                  <c:pt idx="3">
                    <c:v>2.3900000000000001E-2</c:v>
                  </c:pt>
                </c:numCache>
              </c:numRef>
            </c:plus>
            <c:minus>
              <c:numRef>
                <c:f>Summary!$U$39:$X$39</c:f>
                <c:numCache>
                  <c:formatCode>General</c:formatCode>
                  <c:ptCount val="4"/>
                  <c:pt idx="0">
                    <c:v>6.6400000000000001E-3</c:v>
                  </c:pt>
                  <c:pt idx="1">
                    <c:v>2.0670000000000001E-2</c:v>
                  </c:pt>
                  <c:pt idx="2">
                    <c:v>7.1799999999999998E-3</c:v>
                  </c:pt>
                  <c:pt idx="3">
                    <c:v>2.3900000000000001E-2</c:v>
                  </c:pt>
                </c:numCache>
              </c:numRef>
            </c:minus>
            <c:spPr>
              <a:noFill/>
              <a:ln w="9525">
                <a:solidFill>
                  <a:schemeClr val="dk1">
                    <a:lumMod val="65000"/>
                    <a:lumOff val="35000"/>
                  </a:schemeClr>
                </a:solidFill>
                <a:round/>
              </a:ln>
              <a:effectLst/>
            </c:spPr>
          </c:errBars>
          <c:cat>
            <c:strRef>
              <c:f>Summary!$N$83:$Q$83</c:f>
              <c:strCache>
                <c:ptCount val="4"/>
                <c:pt idx="0">
                  <c:v>AL/IEP</c:v>
                </c:pt>
                <c:pt idx="1">
                  <c:v>EA</c:v>
                </c:pt>
                <c:pt idx="2">
                  <c:v>HPH</c:v>
                </c:pt>
                <c:pt idx="3">
                  <c:v>US</c:v>
                </c:pt>
              </c:strCache>
            </c:strRef>
          </c:cat>
          <c:val>
            <c:numRef>
              <c:f>Summary!$N$85:$Q$85</c:f>
              <c:numCache>
                <c:formatCode>0.0%</c:formatCode>
                <c:ptCount val="4"/>
                <c:pt idx="0">
                  <c:v>0.99004000000000003</c:v>
                </c:pt>
                <c:pt idx="1">
                  <c:v>0.90705999999999998</c:v>
                </c:pt>
                <c:pt idx="2">
                  <c:v>0.97924</c:v>
                </c:pt>
                <c:pt idx="3">
                  <c:v>0.9617</c:v>
                </c:pt>
              </c:numCache>
            </c:numRef>
          </c:val>
          <c:extLst>
            <c:ext xmlns:c16="http://schemas.microsoft.com/office/drawing/2014/chart" uri="{C3380CC4-5D6E-409C-BE32-E72D297353CC}">
              <c16:uniqueId val="{00000001-2952-4197-A9D3-7A84C27FA9F4}"/>
            </c:ext>
          </c:extLst>
        </c:ser>
        <c:dLbls>
          <c:showLegendKey val="0"/>
          <c:showVal val="0"/>
          <c:showCatName val="0"/>
          <c:showSerName val="0"/>
          <c:showPercent val="0"/>
          <c:showBubbleSize val="0"/>
        </c:dLbls>
        <c:gapWidth val="150"/>
        <c:axId val="619822544"/>
        <c:axId val="619818280"/>
      </c:barChart>
      <c:catAx>
        <c:axId val="6198225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tx1"/>
                </a:solidFill>
                <a:latin typeface="Bahnschrift" panose="020B0502040204020203" pitchFamily="34" charset="0"/>
                <a:ea typeface="+mn-ea"/>
                <a:cs typeface="+mn-cs"/>
              </a:defRPr>
            </a:pPr>
            <a:endParaRPr lang="en-US"/>
          </a:p>
        </c:txPr>
        <c:crossAx val="619818280"/>
        <c:crosses val="autoZero"/>
        <c:auto val="1"/>
        <c:lblAlgn val="ctr"/>
        <c:lblOffset val="100"/>
        <c:noMultiLvlLbl val="0"/>
      </c:catAx>
      <c:valAx>
        <c:axId val="61981828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Bahnschrift" panose="020B0502040204020203" pitchFamily="34" charset="0"/>
                <a:ea typeface="+mn-ea"/>
                <a:cs typeface="+mn-cs"/>
              </a:defRPr>
            </a:pPr>
            <a:endParaRPr lang="en-US"/>
          </a:p>
        </c:txPr>
        <c:crossAx val="619822544"/>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0.15634</cdr:x>
      <cdr:y>0.08076</cdr:y>
    </cdr:from>
    <cdr:to>
      <cdr:x>0.19578</cdr:x>
      <cdr:y>0.14247</cdr:y>
    </cdr:to>
    <cdr:sp macro="" textlink="">
      <cdr:nvSpPr>
        <cdr:cNvPr id="2" name="Textfeld 42"/>
        <cdr:cNvSpPr txBox="1"/>
      </cdr:nvSpPr>
      <cdr:spPr bwMode="auto">
        <a:xfrm xmlns:a="http://schemas.openxmlformats.org/drawingml/2006/main">
          <a:off x="1315863" y="390880"/>
          <a:ext cx="331947" cy="2986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xmlns:a="http://schemas.openxmlformats.org/drawingml/2006/main">
          <a:r>
            <a:rPr lang="de-DE" sz="1200">
              <a:latin typeface="Bahnschrift" panose="020B0502040204020203" pitchFamily="34" charset="0"/>
            </a:rPr>
            <a:t>a</a:t>
          </a:r>
          <a:endParaRPr lang="en-US" sz="1200">
            <a:latin typeface="Bahnschrift" panose="020B050204020402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84871" cy="502676"/>
          </a:xfrm>
          <a:prstGeom prst="rect">
            <a:avLst/>
          </a:prstGeom>
        </p:spPr>
        <p:txBody>
          <a:bodyPr vert="horz" lIns="96606" tIns="48303" rIns="96606" bIns="48303" rtlCol="0"/>
          <a:lstStyle>
            <a:lvl1pPr algn="l">
              <a:defRPr sz="1300"/>
            </a:lvl1pPr>
          </a:lstStyle>
          <a:p>
            <a:pPr>
              <a:defRPr/>
            </a:pPr>
            <a:endParaRPr lang="de-DE"/>
          </a:p>
        </p:txBody>
      </p:sp>
      <p:sp>
        <p:nvSpPr>
          <p:cNvPr id="3" name="Datumsplatzhalter 2"/>
          <p:cNvSpPr>
            <a:spLocks noGrp="1"/>
          </p:cNvSpPr>
          <p:nvPr>
            <p:ph type="dt" idx="1"/>
          </p:nvPr>
        </p:nvSpPr>
        <p:spPr bwMode="auto">
          <a:xfrm>
            <a:off x="3901698" y="0"/>
            <a:ext cx="2984871" cy="502676"/>
          </a:xfrm>
          <a:prstGeom prst="rect">
            <a:avLst/>
          </a:prstGeom>
        </p:spPr>
        <p:txBody>
          <a:bodyPr vert="horz" lIns="96606" tIns="48303" rIns="96606" bIns="48303" rtlCol="0"/>
          <a:lstStyle>
            <a:lvl1pPr algn="r">
              <a:defRPr sz="1300"/>
            </a:lvl1pPr>
          </a:lstStyle>
          <a:p>
            <a:pPr>
              <a:defRPr/>
            </a:pPr>
            <a:fld id="{666CD820-02B5-4A6D-9DC2-5B8CAE265A10}" type="datetimeFigureOut">
              <a:rPr lang="de-DE"/>
              <a:t>16.05.2025</a:t>
            </a:fld>
            <a:endParaRPr lang="de-DE"/>
          </a:p>
        </p:txBody>
      </p:sp>
      <p:sp>
        <p:nvSpPr>
          <p:cNvPr id="4" name="Folienbildplatzhalter 3"/>
          <p:cNvSpPr>
            <a:spLocks noGrp="1" noRot="1" noChangeAspect="1"/>
          </p:cNvSpPr>
          <p:nvPr>
            <p:ph type="sldImg" idx="2"/>
          </p:nvPr>
        </p:nvSpPr>
        <p:spPr bwMode="auto">
          <a:xfrm>
            <a:off x="439738" y="1252538"/>
            <a:ext cx="6008687" cy="3381375"/>
          </a:xfrm>
          <a:prstGeom prst="rect">
            <a:avLst/>
          </a:prstGeom>
          <a:noFill/>
          <a:ln w="12700">
            <a:solidFill>
              <a:prstClr val="black"/>
            </a:solidFill>
          </a:ln>
        </p:spPr>
        <p:txBody>
          <a:bodyPr vert="horz" lIns="96606" tIns="48303" rIns="96606" bIns="48303" rtlCol="0" anchor="ctr"/>
          <a:lstStyle/>
          <a:p>
            <a:pPr>
              <a:defRPr/>
            </a:pPr>
            <a:endParaRPr lang="de-DE"/>
          </a:p>
        </p:txBody>
      </p:sp>
      <p:sp>
        <p:nvSpPr>
          <p:cNvPr id="5" name="Notizenplatzhalter 4"/>
          <p:cNvSpPr>
            <a:spLocks noGrp="1"/>
          </p:cNvSpPr>
          <p:nvPr>
            <p:ph type="body" sz="quarter" idx="3"/>
          </p:nvPr>
        </p:nvSpPr>
        <p:spPr bwMode="auto">
          <a:xfrm>
            <a:off x="688817" y="4821506"/>
            <a:ext cx="5510530" cy="3944868"/>
          </a:xfrm>
          <a:prstGeom prst="rect">
            <a:avLst/>
          </a:prstGeom>
        </p:spPr>
        <p:txBody>
          <a:bodyPr vert="horz" lIns="96606" tIns="48303" rIns="96606" bIns="48303"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6" name="Fußzeilenplatzhalter 5"/>
          <p:cNvSpPr>
            <a:spLocks noGrp="1"/>
          </p:cNvSpPr>
          <p:nvPr>
            <p:ph type="ftr" sz="quarter" idx="4"/>
          </p:nvPr>
        </p:nvSpPr>
        <p:spPr bwMode="auto">
          <a:xfrm>
            <a:off x="0" y="9516039"/>
            <a:ext cx="2984871" cy="502674"/>
          </a:xfrm>
          <a:prstGeom prst="rect">
            <a:avLst/>
          </a:prstGeom>
        </p:spPr>
        <p:txBody>
          <a:bodyPr vert="horz" lIns="96606" tIns="48303" rIns="96606" bIns="48303" rtlCol="0" anchor="b"/>
          <a:lstStyle>
            <a:lvl1pPr algn="l">
              <a:defRPr sz="1300"/>
            </a:lvl1pPr>
          </a:lstStyle>
          <a:p>
            <a:pPr>
              <a:defRPr/>
            </a:pPr>
            <a:endParaRPr lang="de-DE"/>
          </a:p>
        </p:txBody>
      </p:sp>
      <p:sp>
        <p:nvSpPr>
          <p:cNvPr id="7" name="Foliennummernplatzhalter 6"/>
          <p:cNvSpPr>
            <a:spLocks noGrp="1"/>
          </p:cNvSpPr>
          <p:nvPr>
            <p:ph type="sldNum" sz="quarter" idx="5"/>
          </p:nvPr>
        </p:nvSpPr>
        <p:spPr bwMode="auto">
          <a:xfrm>
            <a:off x="3901698" y="9516039"/>
            <a:ext cx="2984871" cy="502674"/>
          </a:xfrm>
          <a:prstGeom prst="rect">
            <a:avLst/>
          </a:prstGeom>
        </p:spPr>
        <p:txBody>
          <a:bodyPr vert="horz" lIns="96606" tIns="48303" rIns="96606" bIns="48303" rtlCol="0" anchor="b"/>
          <a:lstStyle>
            <a:lvl1pPr algn="r">
              <a:defRPr sz="1300"/>
            </a:lvl1pPr>
          </a:lstStyle>
          <a:p>
            <a:pPr>
              <a:defRPr/>
            </a:pPr>
            <a:fld id="{3F76095D-2252-4064-BC84-990C5DD6A087}"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F17D6-3B85-F88F-4183-A17977C2409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DBAFE1CA-AFF2-839A-958C-2DBB79D20CB7}"/>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A1C74B50-167A-61C7-8BBB-4B33A44B4F01}"/>
              </a:ext>
            </a:extLst>
          </p:cNvPr>
          <p:cNvSpPr>
            <a:spLocks noGrp="1"/>
          </p:cNvSpPr>
          <p:nvPr>
            <p:ph type="body" idx="1"/>
          </p:nvPr>
        </p:nvSpPr>
        <p:spPr bwMode="auto"/>
        <p:txBody>
          <a:bodyPr/>
          <a:lstStyle/>
          <a:p>
            <a:pPr>
              <a:defRPr/>
            </a:pPr>
            <a:r>
              <a:rPr lang="en-US" sz="1200" spc="-26">
                <a:solidFill>
                  <a:srgbClr val="FFFFFF"/>
                </a:solidFill>
              </a:rPr>
              <a:t>I changed the topic towards high preasure Homogenisation, but I added Enzyme assisted extraction as bonus ;) This work is supported under the PRIMA programme, which is part of the European Union’s Horizon 2020 Framework Programme for Research and Innovation."</a:t>
            </a:r>
            <a:endParaRPr/>
          </a:p>
        </p:txBody>
      </p:sp>
      <p:sp>
        <p:nvSpPr>
          <p:cNvPr id="4" name="Slide Number Placeholder 3">
            <a:extLst>
              <a:ext uri="{FF2B5EF4-FFF2-40B4-BE49-F238E27FC236}">
                <a16:creationId xmlns:a16="http://schemas.microsoft.com/office/drawing/2014/main" id="{88E59C8E-128E-BABC-B64D-F1C729F4D441}"/>
              </a:ext>
            </a:extLst>
          </p:cNvPr>
          <p:cNvSpPr>
            <a:spLocks noGrp="1"/>
          </p:cNvSpPr>
          <p:nvPr>
            <p:ph type="sldNum" sz="quarter" idx="10"/>
          </p:nvPr>
        </p:nvSpPr>
        <p:spPr bwMode="auto"/>
        <p:txBody>
          <a:bodyPr/>
          <a:lstStyle/>
          <a:p>
            <a:pPr>
              <a:defRPr/>
            </a:pPr>
            <a:fld id="{1CF31052-5BC3-BAD1-3D35-EC98438D38D7}" type="slidenum">
              <a:rPr/>
              <a:t>1</a:t>
            </a:fld>
            <a:endParaRPr/>
          </a:p>
        </p:txBody>
      </p:sp>
    </p:spTree>
    <p:extLst>
      <p:ext uri="{BB962C8B-B14F-4D97-AF65-F5344CB8AC3E}">
        <p14:creationId xmlns:p14="http://schemas.microsoft.com/office/powerpoint/2010/main" val="14143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buNone/>
            </a:pPr>
            <a:r>
              <a:rPr lang="en-US">
                <a:effectLst/>
              </a:rPr>
              <a:t>Moving on to the results of the protein extraction. </a:t>
            </a:r>
          </a:p>
          <a:p>
            <a:pPr>
              <a:buNone/>
            </a:pPr>
            <a:r>
              <a:rPr lang="en-US">
                <a:effectLst/>
              </a:rPr>
              <a:t>This chart shows the </a:t>
            </a:r>
            <a:r>
              <a:rPr lang="en-US" b="1">
                <a:effectLst/>
              </a:rPr>
              <a:t>Protein Yield</a:t>
            </a:r>
            <a:r>
              <a:rPr lang="en-US">
                <a:effectLst/>
              </a:rPr>
              <a:t>, </a:t>
            </a:r>
            <a:r>
              <a:rPr lang="en-US" b="1">
                <a:effectLst/>
              </a:rPr>
              <a:t>Protein Content</a:t>
            </a:r>
            <a:r>
              <a:rPr lang="en-US">
                <a:effectLst/>
              </a:rPr>
              <a:t> in the extract, </a:t>
            </a:r>
            <a:r>
              <a:rPr lang="en-US" b="1">
                <a:effectLst/>
              </a:rPr>
              <a:t>Dry Matter</a:t>
            </a:r>
            <a:r>
              <a:rPr lang="en-US">
                <a:effectLst/>
              </a:rPr>
              <a:t>, and </a:t>
            </a:r>
            <a:r>
              <a:rPr lang="en-US" b="1">
                <a:effectLst/>
              </a:rPr>
              <a:t>Protein Solubility</a:t>
            </a:r>
            <a:r>
              <a:rPr lang="en-US">
                <a:effectLst/>
              </a:rPr>
              <a:t> for the different extraction methods (AL/IEP, EA, HPH, US) compared to the Raw chia. Values with the same letter indicate no significant difference at a significance level of α = 0.05</a:t>
            </a:r>
          </a:p>
          <a:p>
            <a:pPr>
              <a:buNone/>
            </a:pPr>
            <a:r>
              <a:rPr lang="en-US">
                <a:effectLst/>
              </a:rPr>
              <a:t>Looking at </a:t>
            </a:r>
            <a:r>
              <a:rPr lang="en-US" b="1">
                <a:effectLst/>
              </a:rPr>
              <a:t>Protein Yield</a:t>
            </a:r>
            <a:r>
              <a:rPr lang="en-US">
                <a:effectLst/>
              </a:rPr>
              <a:t>, we see variations among the methods. The EA method yielded the highest protein content at 56.7%, followed by IEP at 56.7%  </a:t>
            </a:r>
          </a:p>
          <a:p>
            <a:pPr>
              <a:buNone/>
            </a:pPr>
            <a:r>
              <a:rPr lang="en-US" b="1">
                <a:effectLst/>
              </a:rPr>
              <a:t>US methods resulted in the highest protein yield</a:t>
            </a:r>
            <a:r>
              <a:rPr lang="en-US">
                <a:effectLst/>
              </a:rPr>
              <a:t>.</a:t>
            </a:r>
          </a:p>
          <a:p>
            <a:pPr>
              <a:buNone/>
            </a:pPr>
            <a:r>
              <a:rPr lang="en-US">
                <a:effectLst/>
              </a:rPr>
              <a:t>For </a:t>
            </a:r>
            <a:r>
              <a:rPr lang="en-US" b="1">
                <a:effectLst/>
              </a:rPr>
              <a:t>Protein Content</a:t>
            </a:r>
            <a:r>
              <a:rPr lang="en-US">
                <a:effectLst/>
              </a:rPr>
              <a:t> in the dry matter of the extracts, the Raw chia flour had 25.6% protein. All extraction methods significantly increased the protein content compared to the raw </a:t>
            </a:r>
            <a:r>
              <a:rPr lang="en-US" b="1">
                <a:effectLst/>
              </a:rPr>
              <a:t>all extraction methods were effective in concentrating the protein</a:t>
            </a:r>
            <a:r>
              <a:rPr lang="en-US">
                <a:effectLst/>
              </a:rPr>
              <a:t>.</a:t>
            </a:r>
          </a:p>
          <a:p>
            <a:r>
              <a:rPr lang="en-US">
                <a:effectLst/>
              </a:rPr>
              <a:t>Protein Solubility shows that raw materialhad the highest solubility at 40.5%, significantly higher than IEP, EA, HPH, and US . The solubility of the Raw material was not influenced by the pasteurization compared to the extracted proteins</a:t>
            </a:r>
            <a:endParaRPr lang="de-DE" baseline="0"/>
          </a:p>
        </p:txBody>
      </p:sp>
      <p:sp>
        <p:nvSpPr>
          <p:cNvPr id="4" name="Slide Number Placeholder 3"/>
          <p:cNvSpPr>
            <a:spLocks noGrp="1"/>
          </p:cNvSpPr>
          <p:nvPr>
            <p:ph type="sldNum" sz="quarter" idx="10"/>
          </p:nvPr>
        </p:nvSpPr>
        <p:spPr bwMode="auto"/>
        <p:txBody>
          <a:bodyPr/>
          <a:lstStyle/>
          <a:p>
            <a:pPr>
              <a:defRPr/>
            </a:pPr>
            <a:fld id="{A69BEEC8-6D3C-6CD9-D677-E7BFB9F45135}" type="slidenum">
              <a:rPr/>
              <a:t>10</a:t>
            </a:fld>
            <a:endParaRPr/>
          </a:p>
        </p:txBody>
      </p:sp>
    </p:spTree>
    <p:extLst>
      <p:ext uri="{BB962C8B-B14F-4D97-AF65-F5344CB8AC3E}">
        <p14:creationId xmlns:p14="http://schemas.microsoft.com/office/powerpoint/2010/main" val="2483349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a:t>Now let's look at the functional properties of the extracted proteins. First, the Oil and Water Holding Capacity. Values with the same letter indicate no significant difference at α = 0.05."</a:t>
            </a:r>
          </a:p>
          <a:p>
            <a:pPr>
              <a:defRPr/>
            </a:pPr>
            <a:r>
              <a:rPr lang="en-US"/>
              <a:t>"For Water Holding Capacity (WHC), AL/IEP showed the highest capacity at 450.6%, significantly higher than EA (246.5%), HPH (253.7%), and US (413.3%). AL/IEP and US methods resulted in the highest water holding capacities.</a:t>
            </a:r>
          </a:p>
          <a:p>
            <a:pPr>
              <a:defRPr/>
            </a:pPr>
            <a:r>
              <a:rPr lang="en-US"/>
              <a:t>For Oil Binding Capacity (OBC), US showed the highest capacity at 388 %, followed by EA (347%), AL/IEP (219%), and HPH (144%). </a:t>
            </a:r>
            <a:r>
              <a:rPr lang="en-US" b="0" i="0">
                <a:effectLst/>
                <a:latin typeface="fkGroteskNeue"/>
              </a:rPr>
              <a:t>Chia proteins offer excellent water and oil holding-key for juicy, moist products</a:t>
            </a: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11</a:t>
            </a:fld>
            <a:endParaRPr/>
          </a:p>
        </p:txBody>
      </p:sp>
    </p:spTree>
    <p:extLst>
      <p:ext uri="{BB962C8B-B14F-4D97-AF65-F5344CB8AC3E}">
        <p14:creationId xmlns:p14="http://schemas.microsoft.com/office/powerpoint/2010/main" val="142819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a:t>First I did not want to show this slide, Values low, SD thru the roof.</a:t>
            </a:r>
          </a:p>
          <a:p>
            <a:pPr>
              <a:defRPr/>
            </a:pPr>
            <a:r>
              <a:rPr lang="de-DE"/>
              <a:t>But it is a result, and the result is that the foaming ability is low,</a:t>
            </a:r>
          </a:p>
          <a:p>
            <a:pPr>
              <a:defRPr/>
            </a:pPr>
            <a:r>
              <a:rPr lang="de-DE"/>
              <a:t>Soy and pea protein, as well as egwhite are way better foaming agents</a:t>
            </a: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12</a:t>
            </a:fld>
            <a:endParaRPr/>
          </a:p>
        </p:txBody>
      </p:sp>
    </p:spTree>
    <p:extLst>
      <p:ext uri="{BB962C8B-B14F-4D97-AF65-F5344CB8AC3E}">
        <p14:creationId xmlns:p14="http://schemas.microsoft.com/office/powerpoint/2010/main" val="2748263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buNone/>
            </a:pPr>
            <a:r>
              <a:rPr lang="en-US">
                <a:effectLst/>
              </a:rPr>
              <a:t>For Emulsion Capacity (EC), the values were very similar across all methods: AL/IEP (179.3%), EA (179.3%), HPH (182.2%), and US (179.1%)10. There was no significant difference between any of the methods for EC. This suggests that all tested methods resulted in extracts with </a:t>
            </a:r>
            <a:r>
              <a:rPr lang="en-US" b="1">
                <a:effectLst/>
              </a:rPr>
              <a:t>similarly high emulsion capacity</a:t>
            </a:r>
            <a:r>
              <a:rPr lang="en-US">
                <a:effectLst/>
              </a:rPr>
              <a:t>.</a:t>
            </a:r>
          </a:p>
          <a:p>
            <a:pPr>
              <a:buNone/>
            </a:pPr>
            <a:r>
              <a:rPr lang="en-US">
                <a:effectLst/>
              </a:rPr>
              <a:t>For Emulsion Stability (ES), AL/IEP showed the highest stability at 99.0%, followed by HPH (97.9%), US (96.2%), and EA (90.7%)10. There was no significant difference between AL/IEP, HPH, and US, but EA was significantly lower10. </a:t>
            </a:r>
            <a:r>
              <a:rPr lang="en-US" b="1">
                <a:effectLst/>
              </a:rPr>
              <a:t>AL/IEP, HPH, and US methods resulted in high emulsion stability</a:t>
            </a:r>
            <a:r>
              <a:rPr lang="en-US">
                <a:effectLst/>
              </a:rPr>
              <a:t>10."</a:t>
            </a:r>
          </a:p>
          <a:p>
            <a:r>
              <a:rPr lang="en-US">
                <a:effectLst/>
              </a:rPr>
              <a:t>The conclusion for Emulsion properties is that </a:t>
            </a:r>
            <a:r>
              <a:rPr lang="en-US" b="1">
                <a:effectLst/>
              </a:rPr>
              <a:t>Chia Concentrates have high potential for EC/ES</a:t>
            </a:r>
            <a:r>
              <a:rPr lang="en-US">
                <a:effectLst/>
              </a:rPr>
              <a:t>10. This makes them suitable for various food applications, such as </a:t>
            </a:r>
            <a:r>
              <a:rPr lang="en-US" b="1">
                <a:effectLst/>
              </a:rPr>
              <a:t>Mayonnaise, Salad Dressings, Ice Cream, Margarine, and Meat Alternatives</a:t>
            </a:r>
            <a:r>
              <a:rPr lang="en-US">
                <a:effectLst/>
              </a:rPr>
              <a:t>.</a:t>
            </a:r>
          </a:p>
          <a:p>
            <a:pPr>
              <a:defRPr/>
            </a:pP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13</a:t>
            </a:fld>
            <a:endParaRPr/>
          </a:p>
        </p:txBody>
      </p:sp>
    </p:spTree>
    <p:extLst>
      <p:ext uri="{BB962C8B-B14F-4D97-AF65-F5344CB8AC3E}">
        <p14:creationId xmlns:p14="http://schemas.microsoft.com/office/powerpoint/2010/main" val="278260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3378A-CF95-3316-A910-26B51447B09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AB0A2E63-C0E6-C3D9-6D30-20D7064EB667}"/>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14B18C60-1091-6823-5234-4FC9C121DB68}"/>
              </a:ext>
            </a:extLst>
          </p:cNvPr>
          <p:cNvSpPr>
            <a:spLocks noGrp="1"/>
          </p:cNvSpPr>
          <p:nvPr>
            <p:ph type="body" idx="1"/>
          </p:nvPr>
        </p:nvSpPr>
        <p:spPr bwMode="auto"/>
        <p:txBody>
          <a:bodyPr/>
          <a:lstStyle/>
          <a:p>
            <a:pPr>
              <a:buNone/>
            </a:pPr>
            <a:r>
              <a:rPr lang="en-US">
                <a:effectLst/>
              </a:rPr>
              <a:t>For Emulsion Capacity (EC), the values were very similar across all methods: AL/IEP (179.3%), EA (179.3%), HPH (182.2%), and US (179.1%)10. There was no significant difference between any of the methods for EC. This suggests that all tested methods resulted in extracts with </a:t>
            </a:r>
            <a:r>
              <a:rPr lang="en-US" b="1">
                <a:effectLst/>
              </a:rPr>
              <a:t>similarly high emulsion capacity</a:t>
            </a:r>
            <a:r>
              <a:rPr lang="en-US">
                <a:effectLst/>
              </a:rPr>
              <a:t>.</a:t>
            </a:r>
          </a:p>
          <a:p>
            <a:pPr>
              <a:buNone/>
            </a:pPr>
            <a:r>
              <a:rPr lang="en-US">
                <a:effectLst/>
              </a:rPr>
              <a:t>For Emulsion Stability (ES), AL/IEP showed the highest stability at 99.0%, followed by HPH (97.9%), US (96.2%), and EA (90.7%)10. There was no significant difference between AL/IEP, HPH, and US, but EA was significantly lower10. </a:t>
            </a:r>
            <a:r>
              <a:rPr lang="en-US" b="1">
                <a:effectLst/>
              </a:rPr>
              <a:t>AL/IEP, HPH, and US methods resulted in high emulsion stability</a:t>
            </a:r>
            <a:r>
              <a:rPr lang="en-US">
                <a:effectLst/>
              </a:rPr>
              <a:t>10."</a:t>
            </a:r>
          </a:p>
          <a:p>
            <a:r>
              <a:rPr lang="en-US">
                <a:effectLst/>
              </a:rPr>
              <a:t>The conclusion for Emulsion properties is that </a:t>
            </a:r>
            <a:r>
              <a:rPr lang="en-US" b="1">
                <a:effectLst/>
              </a:rPr>
              <a:t>Chia Concentrates have high potential for EC/ES</a:t>
            </a:r>
            <a:r>
              <a:rPr lang="en-US">
                <a:effectLst/>
              </a:rPr>
              <a:t>10. This makes them suitable for various food applications, such as </a:t>
            </a:r>
            <a:r>
              <a:rPr lang="en-US" b="1">
                <a:effectLst/>
              </a:rPr>
              <a:t>Mayonnaise, Salad Dressings, Ice Cream, Margarine, and Meat Alternatives</a:t>
            </a:r>
            <a:r>
              <a:rPr lang="en-US">
                <a:effectLst/>
              </a:rPr>
              <a:t>.</a:t>
            </a:r>
          </a:p>
          <a:p>
            <a:pPr>
              <a:defRPr/>
            </a:pPr>
            <a:endParaRPr/>
          </a:p>
        </p:txBody>
      </p:sp>
      <p:sp>
        <p:nvSpPr>
          <p:cNvPr id="4" name="Slide Number Placeholder 3">
            <a:extLst>
              <a:ext uri="{FF2B5EF4-FFF2-40B4-BE49-F238E27FC236}">
                <a16:creationId xmlns:a16="http://schemas.microsoft.com/office/drawing/2014/main" id="{FA7DCD74-234F-8423-F8A5-C137BB07E9C1}"/>
              </a:ext>
            </a:extLst>
          </p:cNvPr>
          <p:cNvSpPr>
            <a:spLocks noGrp="1"/>
          </p:cNvSpPr>
          <p:nvPr>
            <p:ph type="sldNum" sz="quarter" idx="10"/>
          </p:nvPr>
        </p:nvSpPr>
        <p:spPr bwMode="auto"/>
        <p:txBody>
          <a:bodyPr/>
          <a:lstStyle/>
          <a:p>
            <a:pPr>
              <a:defRPr/>
            </a:pPr>
            <a:fld id="{A69BEEC8-6D3C-6CD9-D677-E7BFB9F45135}" type="slidenum">
              <a:rPr/>
              <a:t>14</a:t>
            </a:fld>
            <a:endParaRPr/>
          </a:p>
        </p:txBody>
      </p:sp>
    </p:spTree>
    <p:extLst>
      <p:ext uri="{BB962C8B-B14F-4D97-AF65-F5344CB8AC3E}">
        <p14:creationId xmlns:p14="http://schemas.microsoft.com/office/powerpoint/2010/main" val="398678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b="0" i="0">
                <a:effectLst/>
                <a:latin typeface="fkGroteskNeue"/>
              </a:rPr>
              <a:t>Emulsifying capacity and stability: Chia protein shines! It matches or even surpasses soy and pea in creating stable emulsions, making it a fantastic candidate for products like mayonnaise, salad dressings, and even ice cream</a:t>
            </a:r>
          </a:p>
          <a:p>
            <a:pPr>
              <a:defRPr/>
            </a:pPr>
            <a:r>
              <a:rPr lang="en-US" b="0" i="0">
                <a:effectLst/>
                <a:latin typeface="fkGroteskNeue"/>
              </a:rPr>
              <a:t>Protein Content close to 60% close to requirements 0f ProxIMed (65%) 66% if we apply F=6,25 ;)</a:t>
            </a: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15</a:t>
            </a:fld>
            <a:endParaRPr/>
          </a:p>
        </p:txBody>
      </p:sp>
    </p:spTree>
    <p:extLst>
      <p:ext uri="{BB962C8B-B14F-4D97-AF65-F5344CB8AC3E}">
        <p14:creationId xmlns:p14="http://schemas.microsoft.com/office/powerpoint/2010/main" val="210361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16</a:t>
            </a:fld>
            <a:endParaRPr/>
          </a:p>
        </p:txBody>
      </p:sp>
    </p:spTree>
    <p:extLst>
      <p:ext uri="{BB962C8B-B14F-4D97-AF65-F5344CB8AC3E}">
        <p14:creationId xmlns:p14="http://schemas.microsoft.com/office/powerpoint/2010/main" val="172275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36F94-B5DF-96D2-B0C9-B551CB6F935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FCB814C4-5C63-4F88-720D-3025FD7B2845}"/>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6ECAB89D-5887-ED86-8AAD-12E0A391A7FE}"/>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D5DCB121-9AF1-E93E-EC58-B5F10495DAC9}"/>
              </a:ext>
            </a:extLst>
          </p:cNvPr>
          <p:cNvSpPr>
            <a:spLocks noGrp="1"/>
          </p:cNvSpPr>
          <p:nvPr>
            <p:ph type="sldNum" sz="quarter" idx="10"/>
          </p:nvPr>
        </p:nvSpPr>
        <p:spPr bwMode="auto"/>
        <p:txBody>
          <a:bodyPr/>
          <a:lstStyle/>
          <a:p>
            <a:pPr>
              <a:defRPr/>
            </a:pPr>
            <a:fld id="{A69BEEC8-6D3C-6CD9-D677-E7BFB9F45135}" type="slidenum">
              <a:rPr/>
              <a:t>17</a:t>
            </a:fld>
            <a:endParaRPr/>
          </a:p>
        </p:txBody>
      </p:sp>
    </p:spTree>
    <p:extLst>
      <p:ext uri="{BB962C8B-B14F-4D97-AF65-F5344CB8AC3E}">
        <p14:creationId xmlns:p14="http://schemas.microsoft.com/office/powerpoint/2010/main" val="349814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D7A4A-DE4A-BA3D-975C-F2C2FB1A4604}"/>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497C9633-1813-487C-7674-EBEE068437BA}"/>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DE0278AF-C9D3-0900-6CFB-4B078E0FB046}"/>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CB3DB9BC-66FB-14C5-5CAB-F4CD07D8C8DB}"/>
              </a:ext>
            </a:extLst>
          </p:cNvPr>
          <p:cNvSpPr>
            <a:spLocks noGrp="1"/>
          </p:cNvSpPr>
          <p:nvPr>
            <p:ph type="sldNum" sz="quarter" idx="10"/>
          </p:nvPr>
        </p:nvSpPr>
        <p:spPr bwMode="auto"/>
        <p:txBody>
          <a:bodyPr/>
          <a:lstStyle/>
          <a:p>
            <a:pPr>
              <a:defRPr/>
            </a:pPr>
            <a:fld id="{A69BEEC8-6D3C-6CD9-D677-E7BFB9F45135}" type="slidenum">
              <a:rPr/>
              <a:t>18</a:t>
            </a:fld>
            <a:endParaRPr/>
          </a:p>
        </p:txBody>
      </p:sp>
    </p:spTree>
    <p:extLst>
      <p:ext uri="{BB962C8B-B14F-4D97-AF65-F5344CB8AC3E}">
        <p14:creationId xmlns:p14="http://schemas.microsoft.com/office/powerpoint/2010/main" val="4343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https://www.linkedin.com/company/91010026/admin/dashboard/ </a:t>
            </a:r>
          </a:p>
        </p:txBody>
      </p:sp>
      <p:sp>
        <p:nvSpPr>
          <p:cNvPr id="4" name="Foliennummernplatzhalter 3"/>
          <p:cNvSpPr>
            <a:spLocks noGrp="1"/>
          </p:cNvSpPr>
          <p:nvPr>
            <p:ph type="sldNum" sz="quarter" idx="10"/>
          </p:nvPr>
        </p:nvSpPr>
        <p:spPr/>
        <p:txBody>
          <a:bodyPr/>
          <a:lstStyle/>
          <a:p>
            <a:fld id="{137AF843-C65C-4B7D-8ED6-5A7606A6CF95}" type="slidenum">
              <a:rPr lang="de-DE" smtClean="0"/>
              <a:t>19</a:t>
            </a:fld>
            <a:endParaRPr lang="de-DE"/>
          </a:p>
        </p:txBody>
      </p:sp>
    </p:spTree>
    <p:extLst>
      <p:ext uri="{BB962C8B-B14F-4D97-AF65-F5344CB8AC3E}">
        <p14:creationId xmlns:p14="http://schemas.microsoft.com/office/powerpoint/2010/main" val="4660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Our broader project is titled 'Exploration and Implementation of Products with Alternative Proteins in the Mediterranean Region', with the goal of Transforming the Protein Landscape in this area</a:t>
            </a:r>
            <a:endParaRPr lang="de-DE"/>
          </a:p>
        </p:txBody>
      </p:sp>
      <p:sp>
        <p:nvSpPr>
          <p:cNvPr id="4" name="Foliennummernplatzhalter 3"/>
          <p:cNvSpPr>
            <a:spLocks noGrp="1"/>
          </p:cNvSpPr>
          <p:nvPr>
            <p:ph type="sldNum" sz="quarter" idx="5"/>
          </p:nvPr>
        </p:nvSpPr>
        <p:spPr/>
        <p:txBody>
          <a:bodyPr/>
          <a:lstStyle/>
          <a:p>
            <a:pPr>
              <a:defRPr/>
            </a:pPr>
            <a:fld id="{3F76095D-2252-4064-BC84-990C5DD6A087}" type="slidenum">
              <a:rPr lang="de-DE" smtClean="0"/>
              <a:t>2</a:t>
            </a:fld>
            <a:endParaRPr lang="de-DE"/>
          </a:p>
        </p:txBody>
      </p:sp>
    </p:spTree>
    <p:extLst>
      <p:ext uri="{BB962C8B-B14F-4D97-AF65-F5344CB8AC3E}">
        <p14:creationId xmlns:p14="http://schemas.microsoft.com/office/powerpoint/2010/main" val="1079211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20</a:t>
            </a:fld>
            <a:endParaRPr/>
          </a:p>
        </p:txBody>
      </p:sp>
    </p:spTree>
    <p:extLst>
      <p:ext uri="{BB962C8B-B14F-4D97-AF65-F5344CB8AC3E}">
        <p14:creationId xmlns:p14="http://schemas.microsoft.com/office/powerpoint/2010/main" val="83676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a:solidFill>
                  <a:srgbClr val="E8E8E8"/>
                </a:solidFill>
                <a:effectLst/>
                <a:latin typeface="Google Sans Text"/>
              </a:rPr>
              <a:t>As part of our worklist, we are focusing on chia, specifically exploring why it is a promising candidate for this research</a:t>
            </a:r>
            <a:endParaRPr lang="de-DE"/>
          </a:p>
        </p:txBody>
      </p:sp>
      <p:sp>
        <p:nvSpPr>
          <p:cNvPr id="4" name="Foliennummernplatzhalter 3"/>
          <p:cNvSpPr>
            <a:spLocks noGrp="1"/>
          </p:cNvSpPr>
          <p:nvPr>
            <p:ph type="sldNum" sz="quarter" idx="5"/>
          </p:nvPr>
        </p:nvSpPr>
        <p:spPr/>
        <p:txBody>
          <a:bodyPr/>
          <a:lstStyle/>
          <a:p>
            <a:pPr>
              <a:defRPr/>
            </a:pPr>
            <a:fld id="{3F76095D-2252-4064-BC84-990C5DD6A087}" type="slidenum">
              <a:rPr lang="de-DE" smtClean="0"/>
              <a:t>3</a:t>
            </a:fld>
            <a:endParaRPr lang="de-DE"/>
          </a:p>
        </p:txBody>
      </p:sp>
    </p:spTree>
    <p:extLst>
      <p:ext uri="{BB962C8B-B14F-4D97-AF65-F5344CB8AC3E}">
        <p14:creationId xmlns:p14="http://schemas.microsoft.com/office/powerpoint/2010/main" val="179533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a:t>So, why chia? Chia is particularly interesting because of its ability to thrive in extreme environments. It exhibits drought tolerance as its roots reach deep water sources, making it well-suited for arid regions. Chia also has heat resilience, tolerating high temperatures which is valuable for areas experiencing heat waves. Furthermore, chia contributes to soil health; its deep roots improve aeration and water infiltration, leading to greater fertility. The extensive root system also helps in erosion reduction, protecting the topsoil. From a crop yield perspective, chia can achieve high yields in marginal lands, potentially reaching up to 2150 kg/ha. This compares favorably to other crops like chickpea, which is around 2000 kg/ha, and lentils, around 1200 kg/ha.</a:t>
            </a: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4</a:t>
            </a:fld>
            <a:endParaRPr/>
          </a:p>
        </p:txBody>
      </p:sp>
    </p:spTree>
    <p:extLst>
      <p:ext uri="{BB962C8B-B14F-4D97-AF65-F5344CB8AC3E}">
        <p14:creationId xmlns:p14="http://schemas.microsoft.com/office/powerpoint/2010/main" val="83152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a:t>"Beyond its agricultural benefits, chia is a nutritional powerhouse. Chia seeds offer a significant protein content of 23% in whole seeds, making them a great protein source. They are also a fiber champion, packed with 34% dietary fiber by weight, which supports digestive health, blood sugar regulation, and satiety. Chia seeds are rich in omega-3 fatty acids, constituting 62-64% of their fat content.</a:t>
            </a:r>
            <a:r>
              <a:rPr lang="en-US" b="0" i="0">
                <a:solidFill>
                  <a:srgbClr val="E8E8E8"/>
                </a:solidFill>
                <a:effectLst/>
                <a:latin typeface="Google Sans Text"/>
              </a:rPr>
              <a:t>These omega-3s offer numerous health benefits, including reduced inflammation, heart health support, and enhanced brain function6. Chia protein also presents a </a:t>
            </a:r>
            <a:r>
              <a:rPr lang="en-US" b="1" i="0">
                <a:solidFill>
                  <a:srgbClr val="E8E8E8"/>
                </a:solidFill>
                <a:effectLst/>
                <a:latin typeface="Google Sans Text"/>
              </a:rPr>
              <a:t>complete amino acid (AA) profile</a:t>
            </a:r>
            <a:r>
              <a:rPr lang="en-US" b="0" i="0">
                <a:solidFill>
                  <a:srgbClr val="E8E8E8"/>
                </a:solidFill>
                <a:effectLst/>
                <a:latin typeface="Google Sans Text"/>
              </a:rPr>
              <a:t>, with an Essential Amino Acid Index (EAAI) of 106% and an Amino Acid Chemical Score (AACS) of 79%6. Methionine has been identified as the limiting amino acid6."</a:t>
            </a: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5</a:t>
            </a:fld>
            <a:endParaRPr/>
          </a:p>
        </p:txBody>
      </p:sp>
    </p:spTree>
    <p:extLst>
      <p:ext uri="{BB962C8B-B14F-4D97-AF65-F5344CB8AC3E}">
        <p14:creationId xmlns:p14="http://schemas.microsoft.com/office/powerpoint/2010/main" val="953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b="0" i="0">
                <a:solidFill>
                  <a:srgbClr val="E8E8E8"/>
                </a:solidFill>
                <a:effectLst/>
                <a:latin typeface="Google Sans Text"/>
              </a:rPr>
              <a:t>Previously in the ProxIMed project, we explored different defatting methods for chia seeds8. These included </a:t>
            </a:r>
            <a:r>
              <a:rPr lang="en-US" b="1" i="0">
                <a:solidFill>
                  <a:srgbClr val="E8E8E8"/>
                </a:solidFill>
                <a:effectLst/>
                <a:latin typeface="Google Sans Text"/>
              </a:rPr>
              <a:t>No Defatting (ND)</a:t>
            </a:r>
            <a:r>
              <a:rPr lang="en-US" b="0" i="0">
                <a:solidFill>
                  <a:srgbClr val="E8E8E8"/>
                </a:solidFill>
                <a:effectLst/>
                <a:latin typeface="Google Sans Text"/>
              </a:rPr>
              <a:t>, where ground chia seeds retain their full fat content8; </a:t>
            </a:r>
            <a:r>
              <a:rPr lang="en-US" b="1" i="0">
                <a:solidFill>
                  <a:srgbClr val="E8E8E8"/>
                </a:solidFill>
                <a:effectLst/>
                <a:latin typeface="Google Sans Text"/>
              </a:rPr>
              <a:t>Mechanical Twin Screw Press (PD)</a:t>
            </a:r>
            <a:r>
              <a:rPr lang="en-US" b="0" i="0">
                <a:solidFill>
                  <a:srgbClr val="E8E8E8"/>
                </a:solidFill>
                <a:effectLst/>
                <a:latin typeface="Google Sans Text"/>
              </a:rPr>
              <a:t>, a technique to extract a portion of the fat8; </a:t>
            </a:r>
            <a:r>
              <a:rPr lang="en-US" b="1" i="0">
                <a:solidFill>
                  <a:srgbClr val="E8E8E8"/>
                </a:solidFill>
                <a:effectLst/>
                <a:latin typeface="Google Sans Text"/>
              </a:rPr>
              <a:t>Solvent Extraction (HEX)</a:t>
            </a:r>
            <a:r>
              <a:rPr lang="en-US" b="0" i="0">
                <a:solidFill>
                  <a:srgbClr val="E8E8E8"/>
                </a:solidFill>
                <a:effectLst/>
                <a:latin typeface="Google Sans Text"/>
              </a:rPr>
              <a:t>, using a solvent like n-hexane for significant fat reduction8; and </a:t>
            </a:r>
            <a:r>
              <a:rPr lang="en-US" b="1" i="0">
                <a:solidFill>
                  <a:srgbClr val="E8E8E8"/>
                </a:solidFill>
                <a:effectLst/>
                <a:latin typeface="Google Sans Text"/>
              </a:rPr>
              <a:t>Supercritical Fluid CO2 Extraction (SCF)</a:t>
            </a:r>
            <a:r>
              <a:rPr lang="en-US" b="0" i="0">
                <a:solidFill>
                  <a:srgbClr val="E8E8E8"/>
                </a:solidFill>
                <a:effectLst/>
                <a:latin typeface="Google Sans Text"/>
              </a:rPr>
              <a:t>, using supercritical carbon dioxide with ethanol as a co-solvent as a more environmentally friendly alternative9."</a:t>
            </a: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6</a:t>
            </a:fld>
            <a:endParaRPr/>
          </a:p>
        </p:txBody>
      </p:sp>
    </p:spTree>
    <p:extLst>
      <p:ext uri="{BB962C8B-B14F-4D97-AF65-F5344CB8AC3E}">
        <p14:creationId xmlns:p14="http://schemas.microsoft.com/office/powerpoint/2010/main" val="134811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b="0" i="0">
                <a:solidFill>
                  <a:srgbClr val="E8E8E8"/>
                </a:solidFill>
                <a:effectLst/>
                <a:latin typeface="Google Sans Text"/>
              </a:rPr>
              <a:t>"Given these promising characteristics, the </a:t>
            </a:r>
            <a:r>
              <a:rPr lang="en-US" b="1" i="0">
                <a:solidFill>
                  <a:srgbClr val="E8E8E8"/>
                </a:solidFill>
                <a:effectLst/>
                <a:latin typeface="Google Sans Text"/>
              </a:rPr>
              <a:t>study aim</a:t>
            </a:r>
            <a:r>
              <a:rPr lang="en-US" b="0" i="0">
                <a:solidFill>
                  <a:srgbClr val="E8E8E8"/>
                </a:solidFill>
                <a:effectLst/>
                <a:latin typeface="Google Sans Text"/>
              </a:rPr>
              <a:t> is to explore </a:t>
            </a:r>
            <a:r>
              <a:rPr lang="en-US" b="1" i="0">
                <a:solidFill>
                  <a:srgbClr val="E8E8E8"/>
                </a:solidFill>
                <a:effectLst/>
                <a:latin typeface="Google Sans Text"/>
              </a:rPr>
              <a:t>efficient protein extraction methods from chia seeds</a:t>
            </a:r>
            <a:r>
              <a:rPr lang="en-US" b="0" i="0">
                <a:solidFill>
                  <a:srgbClr val="E8E8E8"/>
                </a:solidFill>
                <a:effectLst/>
                <a:latin typeface="Google Sans Text"/>
              </a:rPr>
              <a:t>6. The primary objective is to determine the impact of different protein release methods and their effect on protein yield and functionality. In this study, we investigated several protein extraction methods. These include:</a:t>
            </a:r>
          </a:p>
          <a:p>
            <a:pPr>
              <a:defRPr/>
            </a:pPr>
            <a:r>
              <a:rPr lang="en-US" b="0" i="0">
                <a:solidFill>
                  <a:srgbClr val="E8E8E8"/>
                </a:solidFill>
                <a:effectLst/>
                <a:latin typeface="Google Sans Text"/>
              </a:rPr>
              <a:t>1.</a:t>
            </a:r>
          </a:p>
          <a:p>
            <a:pPr>
              <a:defRPr/>
            </a:pPr>
            <a:r>
              <a:rPr lang="en-US" b="0" i="0">
                <a:solidFill>
                  <a:srgbClr val="E8E8E8"/>
                </a:solidFill>
                <a:effectLst/>
                <a:latin typeface="Google Sans Text"/>
              </a:rPr>
              <a:t>Alkaline Solving/Isoelectric Precipitation (AL/IEP)</a:t>
            </a:r>
          </a:p>
          <a:p>
            <a:pPr>
              <a:defRPr/>
            </a:pPr>
            <a:r>
              <a:rPr lang="en-US" b="0" i="0">
                <a:solidFill>
                  <a:srgbClr val="E8E8E8"/>
                </a:solidFill>
                <a:effectLst/>
                <a:latin typeface="Google Sans Text"/>
              </a:rPr>
              <a:t>2.</a:t>
            </a:r>
          </a:p>
          <a:p>
            <a:pPr>
              <a:defRPr/>
            </a:pPr>
            <a:r>
              <a:rPr lang="en-US" b="0" i="0">
                <a:solidFill>
                  <a:srgbClr val="E8E8E8"/>
                </a:solidFill>
                <a:effectLst/>
                <a:latin typeface="Google Sans Text"/>
              </a:rPr>
              <a:t>Enzyme Assisted Extraction (EA)</a:t>
            </a:r>
          </a:p>
          <a:p>
            <a:pPr>
              <a:defRPr/>
            </a:pPr>
            <a:r>
              <a:rPr lang="en-US" b="0" i="0">
                <a:solidFill>
                  <a:srgbClr val="E8E8E8"/>
                </a:solidFill>
                <a:effectLst/>
                <a:latin typeface="Google Sans Text"/>
              </a:rPr>
              <a:t>3.</a:t>
            </a:r>
          </a:p>
          <a:p>
            <a:pPr>
              <a:defRPr/>
            </a:pPr>
            <a:r>
              <a:rPr lang="en-US" b="0" i="0">
                <a:solidFill>
                  <a:srgbClr val="E8E8E8"/>
                </a:solidFill>
                <a:effectLst/>
                <a:latin typeface="Google Sans Text"/>
              </a:rPr>
              <a:t>High Pressure Homogenization Assisted Extraction (HPH)</a:t>
            </a:r>
          </a:p>
          <a:p>
            <a:pPr>
              <a:defRPr/>
            </a:pPr>
            <a:r>
              <a:rPr lang="en-US" b="0" i="0">
                <a:solidFill>
                  <a:srgbClr val="E8E8E8"/>
                </a:solidFill>
                <a:effectLst/>
                <a:latin typeface="Google Sans Text"/>
              </a:rPr>
              <a:t>4.</a:t>
            </a:r>
          </a:p>
          <a:p>
            <a:pPr>
              <a:defRPr/>
            </a:pPr>
            <a:r>
              <a:rPr lang="en-US" b="0" i="0">
                <a:solidFill>
                  <a:srgbClr val="E8E8E8"/>
                </a:solidFill>
                <a:effectLst/>
                <a:latin typeface="Google Sans Text"/>
              </a:rPr>
              <a:t>Ultrasound Assisted Extraction (US)"</a:t>
            </a:r>
          </a:p>
          <a:p>
            <a:pPr>
              <a:defRPr/>
            </a:pPr>
            <a:r>
              <a:rPr lang="en-US" b="0" i="0">
                <a:solidFill>
                  <a:srgbClr val="E8E8E8"/>
                </a:solidFill>
                <a:effectLst/>
                <a:latin typeface="Google Sans Text"/>
              </a:rPr>
              <a:t>"To evaluate the effectiveness of these methods, we used various metrics, including Total nitrogen content, Protein Yield, Protein Solubility, Water Holding Capacity (WHC), Oil Binding Capacity (OBC), Foam Capacity (FC), Foam Stability (FS), Emulsion Capacity (EC), and Emulsion Stability (ES)."</a:t>
            </a:r>
          </a:p>
          <a:p>
            <a:pPr>
              <a:defRPr/>
            </a:pP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7</a:t>
            </a:fld>
            <a:endParaRPr/>
          </a:p>
        </p:txBody>
      </p:sp>
    </p:spTree>
    <p:extLst>
      <p:ext uri="{BB962C8B-B14F-4D97-AF65-F5344CB8AC3E}">
        <p14:creationId xmlns:p14="http://schemas.microsoft.com/office/powerpoint/2010/main" val="361025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8</a:t>
            </a:fld>
            <a:endParaRPr/>
          </a:p>
        </p:txBody>
      </p:sp>
    </p:spTree>
    <p:extLst>
      <p:ext uri="{BB962C8B-B14F-4D97-AF65-F5344CB8AC3E}">
        <p14:creationId xmlns:p14="http://schemas.microsoft.com/office/powerpoint/2010/main" val="307874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b="0" i="0">
                <a:solidFill>
                  <a:srgbClr val="E8E8E8"/>
                </a:solidFill>
                <a:effectLst/>
                <a:latin typeface="Google Sans Text"/>
              </a:rPr>
              <a:t>Now, let's look at the protein extraction processes used in this specific study, which are AL/IEP, EA, HPH, and US</a:t>
            </a:r>
            <a:endParaRPr lang="de-DE"/>
          </a:p>
          <a:p>
            <a:pPr>
              <a:buNone/>
            </a:pPr>
            <a:r>
              <a:rPr lang="en-US">
                <a:effectLst/>
              </a:rPr>
              <a:t>We utilized partially defatted chia flour as indicated in the Summary. The general process involved steps like </a:t>
            </a:r>
            <a:r>
              <a:rPr lang="en-US" b="1">
                <a:effectLst/>
              </a:rPr>
              <a:t>homogenization</a:t>
            </a:r>
            <a:r>
              <a:rPr lang="en-US">
                <a:effectLst/>
              </a:rPr>
              <a:t> at 3% (w/v), </a:t>
            </a:r>
            <a:r>
              <a:rPr lang="en-US" b="1">
                <a:effectLst/>
              </a:rPr>
              <a:t>heat treatment</a:t>
            </a:r>
            <a:r>
              <a:rPr lang="en-US">
                <a:effectLst/>
              </a:rPr>
              <a:t> at 55°C for 2 hours at pH 8, and </a:t>
            </a:r>
            <a:r>
              <a:rPr lang="en-US" b="1">
                <a:effectLst/>
              </a:rPr>
              <a:t>stirring</a:t>
            </a:r>
            <a:r>
              <a:rPr lang="en-US">
                <a:effectLst/>
              </a:rPr>
              <a:t> at 21°C for 30 minutes at pH 10. Isoelectric Precipitation (IEP) was carried out at pH 3.75, followed by centrifugation9. The sediment underwent neutralisation and freeze drying.... A washing step was also included. Pasteurisation was done at 80°C for 10 minutes."</a:t>
            </a:r>
          </a:p>
          <a:p>
            <a:pPr>
              <a:buNone/>
            </a:pPr>
            <a:r>
              <a:rPr lang="en-US">
                <a:effectLst/>
              </a:rPr>
              <a:t>"Specific to the methods:</a:t>
            </a:r>
          </a:p>
          <a:p>
            <a:pPr algn="l">
              <a:buNone/>
            </a:pPr>
            <a:r>
              <a:rPr lang="en-US">
                <a:effectLst/>
              </a:rPr>
              <a:t>•</a:t>
            </a:r>
          </a:p>
          <a:p>
            <a:pPr>
              <a:buNone/>
            </a:pPr>
            <a:r>
              <a:rPr lang="en-US" b="1">
                <a:effectLst/>
              </a:rPr>
              <a:t>Enzyme Assisted Extraction (EA)</a:t>
            </a:r>
            <a:r>
              <a:rPr lang="en-US">
                <a:effectLst/>
              </a:rPr>
              <a:t> used Novozymes Viscozyme L at 1% according to mass.</a:t>
            </a:r>
          </a:p>
          <a:p>
            <a:pPr algn="l">
              <a:buNone/>
            </a:pPr>
            <a:r>
              <a:rPr lang="en-US">
                <a:effectLst/>
              </a:rPr>
              <a:t>•</a:t>
            </a:r>
          </a:p>
          <a:p>
            <a:pPr>
              <a:buNone/>
            </a:pPr>
            <a:r>
              <a:rPr lang="en-US" b="1">
                <a:effectLst/>
              </a:rPr>
              <a:t>Ultrasound (US)</a:t>
            </a:r>
            <a:r>
              <a:rPr lang="en-US">
                <a:effectLst/>
              </a:rPr>
              <a:t> was applied at 60 WS/g11.</a:t>
            </a:r>
          </a:p>
          <a:p>
            <a:pPr algn="l">
              <a:buNone/>
            </a:pPr>
            <a:r>
              <a:rPr lang="en-US">
                <a:effectLst/>
              </a:rPr>
              <a:t>•</a:t>
            </a:r>
          </a:p>
          <a:p>
            <a:r>
              <a:rPr lang="en-US" b="1">
                <a:effectLst/>
              </a:rPr>
              <a:t>High Pressure Homogenization (HPH)</a:t>
            </a:r>
            <a:r>
              <a:rPr lang="en-US">
                <a:effectLst/>
              </a:rPr>
              <a:t> involved 1 cycle at 200 Bar and 2 cycles at 700 Bar, aiming for a particle size D95 less than 100 µm</a:t>
            </a:r>
          </a:p>
          <a:p>
            <a:pPr>
              <a:defRPr/>
            </a:pPr>
            <a:endParaRPr lang="de-DE"/>
          </a:p>
          <a:p>
            <a:pPr>
              <a:defRPr/>
            </a:pPr>
            <a:endParaRPr lang="de-DE"/>
          </a:p>
          <a:p>
            <a:pPr>
              <a:defRPr/>
            </a:pPr>
            <a:r>
              <a:rPr lang="de-DE"/>
              <a:t>Viscozyme L: Cellulase, Pectinase, Hemi_Cellulase</a:t>
            </a:r>
          </a:p>
          <a:p>
            <a:pPr>
              <a:defRPr/>
            </a:pPr>
            <a:r>
              <a:rPr lang="de-DE" b="0" i="0">
                <a:effectLst/>
                <a:latin typeface="fkGroteskNeue"/>
              </a:rPr>
              <a:t>Xylase (chia gel disruption)</a:t>
            </a:r>
          </a:p>
          <a:p>
            <a:pPr>
              <a:defRPr/>
            </a:pPr>
            <a:r>
              <a:rPr lang="de-DE" b="0" i="0">
                <a:effectLst/>
                <a:latin typeface="fkGroteskNeue"/>
              </a:rPr>
              <a:t>Endo Glucanase-&gt; Chia gel disruption </a:t>
            </a:r>
            <a:endParaRPr/>
          </a:p>
        </p:txBody>
      </p:sp>
      <p:sp>
        <p:nvSpPr>
          <p:cNvPr id="4" name="Slide Number Placeholder 3"/>
          <p:cNvSpPr>
            <a:spLocks noGrp="1"/>
          </p:cNvSpPr>
          <p:nvPr>
            <p:ph type="sldNum" sz="quarter" idx="10"/>
          </p:nvPr>
        </p:nvSpPr>
        <p:spPr bwMode="auto"/>
        <p:txBody>
          <a:bodyPr/>
          <a:lstStyle/>
          <a:p>
            <a:pPr>
              <a:defRPr/>
            </a:pPr>
            <a:fld id="{A69BEEC8-6D3C-6CD9-D677-E7BFB9F45135}" type="slidenum">
              <a:rPr/>
              <a:t>9</a:t>
            </a:fld>
            <a:endParaRPr/>
          </a:p>
        </p:txBody>
      </p:sp>
    </p:spTree>
    <p:extLst>
      <p:ext uri="{BB962C8B-B14F-4D97-AF65-F5344CB8AC3E}">
        <p14:creationId xmlns:p14="http://schemas.microsoft.com/office/powerpoint/2010/main" val="286576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Titelmasterformat durch Klicken bearbeiten</a:t>
            </a: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p>
        </p:txBody>
      </p:sp>
      <p:sp>
        <p:nvSpPr>
          <p:cNvPr id="4" name="Datumsplatzhalter 3"/>
          <p:cNvSpPr>
            <a:spLocks noGrp="1"/>
          </p:cNvSpPr>
          <p:nvPr>
            <p:ph type="dt" sz="half" idx="10"/>
          </p:nvPr>
        </p:nvSpPr>
        <p:spPr bwMode="auto"/>
        <p:txBody>
          <a:bodyPr/>
          <a:lstStyle/>
          <a:p>
            <a:pPr>
              <a:defRPr/>
            </a:pPr>
            <a:fld id="{4B9AA2B5-D245-49C2-B466-762B51422732}" type="datetime1">
              <a:rPr lang="de-DE" smtClean="0"/>
              <a:t>16.05.2025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p>
        </p:txBody>
      </p:sp>
      <p:sp>
        <p:nvSpPr>
          <p:cNvPr id="3" name="Vertikaler Textplatzhalter 2"/>
          <p:cNvSpPr>
            <a:spLocks noGrp="1"/>
          </p:cNvSpPr>
          <p:nvPr>
            <p:ph type="body" orient="vert" idx="1"/>
          </p:nvPr>
        </p:nvSpPr>
        <p:spPr bwMode="auto"/>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Datumsplatzhalter 3"/>
          <p:cNvSpPr>
            <a:spLocks noGrp="1"/>
          </p:cNvSpPr>
          <p:nvPr>
            <p:ph type="dt" sz="half" idx="10"/>
          </p:nvPr>
        </p:nvSpPr>
        <p:spPr bwMode="auto"/>
        <p:txBody>
          <a:bodyPr/>
          <a:lstStyle/>
          <a:p>
            <a:pPr>
              <a:defRPr/>
            </a:pPr>
            <a:fld id="{98E31D4E-62C6-494D-BA80-4596677CF29A}" type="datetime1">
              <a:rPr lang="de-DE" smtClean="0"/>
              <a:t>16.05.2025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Titelmasterformat durch Klicken bearbeiten</a:t>
            </a: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Datumsplatzhalter 3"/>
          <p:cNvSpPr>
            <a:spLocks noGrp="1"/>
          </p:cNvSpPr>
          <p:nvPr>
            <p:ph type="dt" sz="half" idx="10"/>
          </p:nvPr>
        </p:nvSpPr>
        <p:spPr bwMode="auto"/>
        <p:txBody>
          <a:bodyPr/>
          <a:lstStyle/>
          <a:p>
            <a:pPr>
              <a:defRPr/>
            </a:pPr>
            <a:fld id="{AF54D190-52B7-4071-B481-8B23F7177004}" type="datetime1">
              <a:rPr lang="de-DE" smtClean="0"/>
              <a:t>16.05.2025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p>
        </p:txBody>
      </p:sp>
      <p:sp>
        <p:nvSpPr>
          <p:cNvPr id="3" name="Inhaltsplatzhalter 2"/>
          <p:cNvSpPr>
            <a:spLocks noGrp="1"/>
          </p:cNvSpPr>
          <p:nvPr>
            <p:ph idx="1"/>
          </p:nvPr>
        </p:nvSpPr>
        <p:spPr bwMode="auto"/>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Datumsplatzhalter 3"/>
          <p:cNvSpPr>
            <a:spLocks noGrp="1"/>
          </p:cNvSpPr>
          <p:nvPr>
            <p:ph type="dt" sz="half" idx="10"/>
          </p:nvPr>
        </p:nvSpPr>
        <p:spPr bwMode="auto"/>
        <p:txBody>
          <a:bodyPr/>
          <a:lstStyle/>
          <a:p>
            <a:pPr>
              <a:defRPr/>
            </a:pPr>
            <a:fld id="{32F66BFD-9E03-48CA-BE31-AE6760F1D253}" type="datetime1">
              <a:rPr lang="de-DE" smtClean="0"/>
              <a:t>16.05.2025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Titelmasterformat durch Klicken bearbeiten</a:t>
            </a: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Formatvorlagen des Textmasters bearbeiten</a:t>
            </a:r>
            <a:endParaRPr/>
          </a:p>
        </p:txBody>
      </p:sp>
      <p:sp>
        <p:nvSpPr>
          <p:cNvPr id="4" name="Datumsplatzhalter 3"/>
          <p:cNvSpPr>
            <a:spLocks noGrp="1"/>
          </p:cNvSpPr>
          <p:nvPr>
            <p:ph type="dt" sz="half" idx="10"/>
          </p:nvPr>
        </p:nvSpPr>
        <p:spPr bwMode="auto"/>
        <p:txBody>
          <a:bodyPr/>
          <a:lstStyle/>
          <a:p>
            <a:pPr>
              <a:defRPr/>
            </a:pPr>
            <a:fld id="{E5A7D23D-5412-45A5-ABC8-8EC4AA2E4EF7}" type="datetime1">
              <a:rPr lang="de-DE" smtClean="0"/>
              <a:t>16.05.2025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Datumsplatzhalter 4"/>
          <p:cNvSpPr>
            <a:spLocks noGrp="1"/>
          </p:cNvSpPr>
          <p:nvPr>
            <p:ph type="dt" sz="half" idx="10"/>
          </p:nvPr>
        </p:nvSpPr>
        <p:spPr bwMode="auto"/>
        <p:txBody>
          <a:bodyPr/>
          <a:lstStyle/>
          <a:p>
            <a:pPr>
              <a:defRPr/>
            </a:pPr>
            <a:fld id="{499611C6-DD6B-478A-BA47-A776F7A5725D}" type="datetime1">
              <a:rPr lang="de-DE" smtClean="0"/>
              <a:t>16.05.2025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Titelmasterformat durch Klicken bearbeiten</a:t>
            </a: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7" name="Datumsplatzhalter 6"/>
          <p:cNvSpPr>
            <a:spLocks noGrp="1"/>
          </p:cNvSpPr>
          <p:nvPr>
            <p:ph type="dt" sz="half" idx="10"/>
          </p:nvPr>
        </p:nvSpPr>
        <p:spPr bwMode="auto"/>
        <p:txBody>
          <a:bodyPr/>
          <a:lstStyle/>
          <a:p>
            <a:pPr>
              <a:defRPr/>
            </a:pPr>
            <a:fld id="{010A89AC-CE91-4A06-99D3-04DEC7612407}" type="datetime1">
              <a:rPr lang="de-DE" smtClean="0"/>
              <a:t>16.05.2025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p>
        </p:txBody>
      </p:sp>
      <p:sp>
        <p:nvSpPr>
          <p:cNvPr id="3" name="Datumsplatzhalter 2"/>
          <p:cNvSpPr>
            <a:spLocks noGrp="1"/>
          </p:cNvSpPr>
          <p:nvPr>
            <p:ph type="dt" sz="half" idx="10"/>
          </p:nvPr>
        </p:nvSpPr>
        <p:spPr bwMode="auto"/>
        <p:txBody>
          <a:bodyPr/>
          <a:lstStyle/>
          <a:p>
            <a:pPr>
              <a:defRPr/>
            </a:pPr>
            <a:fld id="{CAC18BC0-5812-4964-983E-350CDE9086D0}" type="datetime1">
              <a:rPr lang="de-DE" smtClean="0"/>
              <a:t>16.05.2025</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7EFEBD0E-741C-47EE-BD2D-8D1781B96915}" type="datetime1">
              <a:rPr lang="de-DE" smtClean="0"/>
              <a:t>16.05.2025</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fld id="{BF2DAAE6-DAF5-40F6-BF64-0BD6153630EF}" type="datetime1">
              <a:rPr lang="de-DE" smtClean="0"/>
              <a:t>16.05.2025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fld id="{40162A62-CB9B-4B9E-8156-993E89DC0CF7}" type="datetime1">
              <a:rPr lang="de-DE" smtClean="0"/>
              <a:t>16.05.2025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43D6D7D4-A95C-4018-A843-FAD0DFD5D651}"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Titelmasterformat durch Klicken bearbeiten</a:t>
            </a: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F104339-6D4C-40C6-A5CB-342839145290}" type="datetime1">
              <a:rPr lang="de-DE" smtClean="0"/>
              <a:t>16.05.2025</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3D6D7D4-A95C-4018-A843-FAD0DFD5D651}"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2.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7.xml"/><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8.png"/><Relationship Id="rId5" Type="http://schemas.openxmlformats.org/officeDocument/2006/relationships/image" Target="../media/image5.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3.png"/><Relationship Id="rId9" Type="http://schemas.openxmlformats.org/officeDocument/2006/relationships/image" Target="../media/image45.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59.jpg"/><Relationship Id="rId5" Type="http://schemas.openxmlformats.org/officeDocument/2006/relationships/image" Target="../media/image5.png"/><Relationship Id="rId10" Type="http://schemas.openxmlformats.org/officeDocument/2006/relationships/image" Target="../media/image58.png"/><Relationship Id="rId4" Type="http://schemas.openxmlformats.org/officeDocument/2006/relationships/image" Target="../media/image3.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png"/><Relationship Id="rId7" Type="http://schemas.openxmlformats.org/officeDocument/2006/relationships/hyperlink" Target="https://proximedprima.eu/" TargetMode="External"/><Relationship Id="rId12"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hyperlink" Target="https://www.linkedin.com/in/simon-dirr-8a1544197" TargetMode="External"/><Relationship Id="rId5" Type="http://schemas.openxmlformats.org/officeDocument/2006/relationships/image" Target="../media/image4.png"/><Relationship Id="rId10" Type="http://schemas.openxmlformats.org/officeDocument/2006/relationships/hyperlink" Target="mailto:simon.dirr@hswt.de" TargetMode="External"/><Relationship Id="rId4" Type="http://schemas.openxmlformats.org/officeDocument/2006/relationships/image" Target="../media/image5.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6.sv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2.png"/><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19.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B9B8334-3C9B-CD5F-B323-415979F68AEA}"/>
            </a:ext>
          </a:extLst>
        </p:cNvPr>
        <p:cNvGrpSpPr/>
        <p:nvPr/>
      </p:nvGrpSpPr>
      <p:grpSpPr bwMode="auto">
        <a:xfrm>
          <a:off x="0" y="0"/>
          <a:ext cx="0" cy="0"/>
          <a:chOff x="0" y="0"/>
          <a:chExt cx="0" cy="0"/>
        </a:xfrm>
      </p:grpSpPr>
      <p:pic>
        <p:nvPicPr>
          <p:cNvPr id="10" name="Graphic 9">
            <a:extLst>
              <a:ext uri="{FF2B5EF4-FFF2-40B4-BE49-F238E27FC236}">
                <a16:creationId xmlns:a16="http://schemas.microsoft.com/office/drawing/2014/main" id="{BE4D31A4-EBAB-E74D-EB1F-B22D1B53CD45}"/>
              </a:ext>
            </a:extLst>
          </p:cNvPr>
          <p:cNvPicPr>
            <a:picLocks noChangeAspect="1"/>
          </p:cNvPicPr>
          <p:nvPr/>
        </p:nvPicPr>
        <p:blipFill>
          <a:blip r:embed="rId3">
            <a:extLst>
              <a:ext uri="{96DAC541-7B7A-43D3-8B79-37D633B846F1}">
                <asvg:svgBlip xmlns:asvg="http://schemas.microsoft.com/office/drawing/2016/SVG/main" xmlns="" r:embed="rId4"/>
              </a:ext>
            </a:extLst>
          </a:blip>
          <a:stretch/>
        </p:blipFill>
        <p:spPr bwMode="auto">
          <a:xfrm>
            <a:off x="-334305" y="5597081"/>
            <a:ext cx="1611963" cy="1316096"/>
          </a:xfrm>
          <a:prstGeom prst="rect">
            <a:avLst/>
          </a:prstGeom>
        </p:spPr>
      </p:pic>
      <p:pic>
        <p:nvPicPr>
          <p:cNvPr id="15" name="Picture 14" descr="Background pattern&#10;&#10;Description automatically generated">
            <a:extLst>
              <a:ext uri="{FF2B5EF4-FFF2-40B4-BE49-F238E27FC236}">
                <a16:creationId xmlns:a16="http://schemas.microsoft.com/office/drawing/2014/main" id="{40722113-6CFA-1860-DA37-8CAD6D6C751C}"/>
              </a:ext>
            </a:extLst>
          </p:cNvPr>
          <p:cNvPicPr>
            <a:picLocks noChangeAspect="1"/>
          </p:cNvPicPr>
          <p:nvPr/>
        </p:nvPicPr>
        <p:blipFill>
          <a:blip r:embed="rId5"/>
          <a:srcRect b="38516"/>
          <a:stretch/>
        </p:blipFill>
        <p:spPr bwMode="auto">
          <a:xfrm>
            <a:off x="0" y="5350264"/>
            <a:ext cx="12192000" cy="1507736"/>
          </a:xfrm>
          <a:prstGeom prst="rect">
            <a:avLst/>
          </a:prstGeom>
        </p:spPr>
      </p:pic>
      <p:pic>
        <p:nvPicPr>
          <p:cNvPr id="4" name="Picture 3" descr="Logo&#10;&#10;Description automatically generated">
            <a:extLst>
              <a:ext uri="{FF2B5EF4-FFF2-40B4-BE49-F238E27FC236}">
                <a16:creationId xmlns:a16="http://schemas.microsoft.com/office/drawing/2014/main" id="{CF56CB9F-2A04-717F-15AD-1C0C24359007}"/>
              </a:ext>
            </a:extLst>
          </p:cNvPr>
          <p:cNvPicPr>
            <a:picLocks noChangeAspect="1"/>
          </p:cNvPicPr>
          <p:nvPr/>
        </p:nvPicPr>
        <p:blipFill>
          <a:blip r:embed="rId6"/>
          <a:stretch/>
        </p:blipFill>
        <p:spPr bwMode="auto">
          <a:xfrm>
            <a:off x="4915461" y="6102157"/>
            <a:ext cx="1887294" cy="486003"/>
          </a:xfrm>
          <a:prstGeom prst="rect">
            <a:avLst/>
          </a:prstGeom>
        </p:spPr>
      </p:pic>
      <p:pic>
        <p:nvPicPr>
          <p:cNvPr id="6" name="Graphic 5">
            <a:extLst>
              <a:ext uri="{FF2B5EF4-FFF2-40B4-BE49-F238E27FC236}">
                <a16:creationId xmlns:a16="http://schemas.microsoft.com/office/drawing/2014/main" id="{0A61791B-6F9D-88EA-3BE7-E20FB1EB69E7}"/>
              </a:ext>
            </a:extLst>
          </p:cNvPr>
          <p:cNvPicPr>
            <a:picLocks noChangeAspect="1"/>
          </p:cNvPicPr>
          <p:nvPr/>
        </p:nvPicPr>
        <p:blipFill>
          <a:blip r:embed="rId7">
            <a:extLst>
              <a:ext uri="{96DAC541-7B7A-43D3-8B79-37D633B846F1}">
                <asvg:svgBlip xmlns:asvg="http://schemas.microsoft.com/office/drawing/2016/SVG/main" xmlns="" r:embed="rId8"/>
              </a:ext>
            </a:extLst>
          </a:blip>
          <a:stretch/>
        </p:blipFill>
        <p:spPr bwMode="auto">
          <a:xfrm>
            <a:off x="400511" y="6041513"/>
            <a:ext cx="892646" cy="607292"/>
          </a:xfrm>
          <a:prstGeom prst="rect">
            <a:avLst/>
          </a:prstGeom>
        </p:spPr>
      </p:pic>
      <p:sp>
        <p:nvSpPr>
          <p:cNvPr id="7" name="TextBox 6">
            <a:extLst>
              <a:ext uri="{FF2B5EF4-FFF2-40B4-BE49-F238E27FC236}">
                <a16:creationId xmlns:a16="http://schemas.microsoft.com/office/drawing/2014/main" id="{75548370-AC3A-1329-39CC-9E4F215DA971}"/>
              </a:ext>
            </a:extLst>
          </p:cNvPr>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16" name="Picture 15" descr="Background pattern&#10;&#10;Description automatically generated">
            <a:extLst>
              <a:ext uri="{FF2B5EF4-FFF2-40B4-BE49-F238E27FC236}">
                <a16:creationId xmlns:a16="http://schemas.microsoft.com/office/drawing/2014/main" id="{021F1922-353A-F129-87A3-7590B87173D9}"/>
              </a:ext>
            </a:extLst>
          </p:cNvPr>
          <p:cNvPicPr>
            <a:picLocks noChangeAspect="1"/>
          </p:cNvPicPr>
          <p:nvPr/>
        </p:nvPicPr>
        <p:blipFill>
          <a:blip r:embed="rId5"/>
          <a:srcRect t="-1" b="57967"/>
          <a:stretch/>
        </p:blipFill>
        <p:spPr bwMode="auto">
          <a:xfrm rot="10800000">
            <a:off x="0" y="-1"/>
            <a:ext cx="12192000" cy="4784034"/>
          </a:xfrm>
          <a:prstGeom prst="rect">
            <a:avLst/>
          </a:prstGeom>
        </p:spPr>
      </p:pic>
      <p:pic>
        <p:nvPicPr>
          <p:cNvPr id="5" name="Picture 4" descr="Logo&#10;&#10;Description automatically generated">
            <a:extLst>
              <a:ext uri="{FF2B5EF4-FFF2-40B4-BE49-F238E27FC236}">
                <a16:creationId xmlns:a16="http://schemas.microsoft.com/office/drawing/2014/main" id="{C2F6B381-7112-8BE1-3412-5AB9384AAD00}"/>
              </a:ext>
            </a:extLst>
          </p:cNvPr>
          <p:cNvPicPr>
            <a:picLocks noChangeAspect="1"/>
          </p:cNvPicPr>
          <p:nvPr/>
        </p:nvPicPr>
        <p:blipFill>
          <a:blip r:embed="rId9"/>
          <a:stretch/>
        </p:blipFill>
        <p:spPr bwMode="auto">
          <a:xfrm>
            <a:off x="10207816" y="6102157"/>
            <a:ext cx="1472737" cy="486003"/>
          </a:xfrm>
          <a:prstGeom prst="rect">
            <a:avLst/>
          </a:prstGeom>
        </p:spPr>
      </p:pic>
      <p:pic>
        <p:nvPicPr>
          <p:cNvPr id="9" name="Bild 6">
            <a:extLst>
              <a:ext uri="{FF2B5EF4-FFF2-40B4-BE49-F238E27FC236}">
                <a16:creationId xmlns:a16="http://schemas.microsoft.com/office/drawing/2014/main" id="{AE3A33EF-51E9-544B-A707-8BF6B75E82A9}"/>
              </a:ext>
            </a:extLst>
          </p:cNvPr>
          <p:cNvPicPr>
            <a:picLocks noChangeAspect="1"/>
          </p:cNvPicPr>
          <p:nvPr/>
        </p:nvPicPr>
        <p:blipFill>
          <a:blip r:embed="rId10"/>
          <a:stretch/>
        </p:blipFill>
        <p:spPr bwMode="auto">
          <a:xfrm>
            <a:off x="249289" y="168133"/>
            <a:ext cx="5201181" cy="693491"/>
          </a:xfrm>
          <a:prstGeom prst="rect">
            <a:avLst/>
          </a:prstGeom>
          <a:noFill/>
          <a:ln>
            <a:noFill/>
          </a:ln>
        </p:spPr>
      </p:pic>
      <p:pic>
        <p:nvPicPr>
          <p:cNvPr id="11" name="Graphic 13">
            <a:extLst>
              <a:ext uri="{FF2B5EF4-FFF2-40B4-BE49-F238E27FC236}">
                <a16:creationId xmlns:a16="http://schemas.microsoft.com/office/drawing/2014/main" id="{A4ED08EF-3085-E0A1-75B6-4351963E68DB}"/>
              </a:ext>
            </a:extLst>
          </p:cNvPr>
          <p:cNvPicPr>
            <a:picLocks noChangeAspect="1"/>
          </p:cNvPicPr>
          <p:nvPr/>
        </p:nvPicPr>
        <p:blipFill>
          <a:blip r:embed="rId11">
            <a:extLst>
              <a:ext uri="{96DAC541-7B7A-43D3-8B79-37D633B846F1}">
                <asvg:svgBlip xmlns:asvg="http://schemas.microsoft.com/office/drawing/2016/SVG/main" xmlns="" r:embed="rId12"/>
              </a:ext>
            </a:extLst>
          </a:blip>
          <a:stretch/>
        </p:blipFill>
        <p:spPr bwMode="auto">
          <a:xfrm>
            <a:off x="8508441" y="1585971"/>
            <a:ext cx="3053889" cy="3436181"/>
          </a:xfrm>
          <a:prstGeom prst="rect">
            <a:avLst/>
          </a:prstGeom>
        </p:spPr>
      </p:pic>
      <p:sp>
        <p:nvSpPr>
          <p:cNvPr id="3" name="Textfeld 2">
            <a:extLst>
              <a:ext uri="{FF2B5EF4-FFF2-40B4-BE49-F238E27FC236}">
                <a16:creationId xmlns:a16="http://schemas.microsoft.com/office/drawing/2014/main" id="{BD09F105-CB6F-F3DB-9904-F8BCC12D932A}"/>
              </a:ext>
            </a:extLst>
          </p:cNvPr>
          <p:cNvSpPr txBox="1"/>
          <p:nvPr/>
        </p:nvSpPr>
        <p:spPr bwMode="auto">
          <a:xfrm flipH="1">
            <a:off x="182877" y="1881662"/>
            <a:ext cx="8531354" cy="2821285"/>
          </a:xfrm>
          <a:prstGeom prst="rect">
            <a:avLst/>
          </a:prstGeom>
          <a:noFill/>
        </p:spPr>
        <p:txBody>
          <a:bodyPr wrap="square" rtlCol="0">
            <a:spAutoFit/>
          </a:bodyPr>
          <a:lstStyle/>
          <a:p>
            <a:pPr lvl="0" defTabSz="342900">
              <a:defRPr/>
            </a:pPr>
            <a:r>
              <a:rPr lang="en-US" sz="2800" b="1">
                <a:solidFill>
                  <a:srgbClr val="8E3335"/>
                </a:solidFill>
                <a:latin typeface="Arial"/>
                <a:ea typeface="Fira Sans"/>
              </a:rPr>
              <a:t>Enhancing chia seed protein recovery: a study</a:t>
            </a:r>
          </a:p>
          <a:p>
            <a:pPr lvl="0" defTabSz="342900">
              <a:defRPr/>
            </a:pPr>
            <a:r>
              <a:rPr lang="en-US" sz="2800" b="1">
                <a:solidFill>
                  <a:srgbClr val="8E3335"/>
                </a:solidFill>
                <a:latin typeface="Arial"/>
                <a:ea typeface="Fira Sans"/>
              </a:rPr>
              <a:t>on AL/IEP, EA, HPH, US techniques</a:t>
            </a:r>
            <a:endParaRPr lang="de-DE" sz="2000" b="1">
              <a:solidFill>
                <a:srgbClr val="F39E16"/>
              </a:solidFill>
              <a:latin typeface="Arial"/>
              <a:ea typeface="Fira Sans"/>
            </a:endParaRPr>
          </a:p>
          <a:p>
            <a:pPr lvl="0" defTabSz="342900">
              <a:defRPr/>
            </a:pPr>
            <a:r>
              <a:rPr lang="de-DE" sz="2000" b="1">
                <a:solidFill>
                  <a:srgbClr val="F39E16"/>
                </a:solidFill>
                <a:latin typeface="Arial"/>
                <a:ea typeface="Fira Sans"/>
              </a:rPr>
              <a:t>M. Eng. Simon Dirr</a:t>
            </a:r>
            <a:r>
              <a:rPr lang="de-DE" sz="2000" b="1" baseline="30000">
                <a:solidFill>
                  <a:srgbClr val="F39E16"/>
                </a:solidFill>
                <a:latin typeface="Arial"/>
                <a:ea typeface="Fira Sans"/>
              </a:rPr>
              <a:t>1,2</a:t>
            </a:r>
            <a:r>
              <a:rPr lang="de-DE" sz="2000" b="1">
                <a:solidFill>
                  <a:srgbClr val="F39E16"/>
                </a:solidFill>
                <a:latin typeface="Arial"/>
                <a:ea typeface="Fira Sans"/>
              </a:rPr>
              <a:t/>
            </a:r>
            <a:br>
              <a:rPr lang="de-DE" sz="2000" b="1">
                <a:solidFill>
                  <a:srgbClr val="F39E16"/>
                </a:solidFill>
                <a:latin typeface="Arial"/>
                <a:ea typeface="Fira Sans"/>
              </a:rPr>
            </a:br>
            <a:r>
              <a:rPr lang="de-DE" sz="2000" b="1">
                <a:solidFill>
                  <a:srgbClr val="F39E16"/>
                </a:solidFill>
                <a:latin typeface="Arial"/>
                <a:ea typeface="Fira Sans"/>
              </a:rPr>
              <a:t>Prof. Dr. Özlem Özmutlu</a:t>
            </a:r>
            <a:r>
              <a:rPr lang="de-DE" sz="2000" b="1" baseline="30000">
                <a:solidFill>
                  <a:srgbClr val="F39E16"/>
                </a:solidFill>
                <a:latin typeface="Arial"/>
                <a:ea typeface="Fira Sans"/>
              </a:rPr>
              <a:t>1,2</a:t>
            </a:r>
          </a:p>
          <a:p>
            <a:pPr lvl="0" defTabSz="342900">
              <a:defRPr/>
            </a:pPr>
            <a:endParaRPr lang="de-DE" sz="2000" b="1" baseline="30000">
              <a:solidFill>
                <a:srgbClr val="F39E16"/>
              </a:solidFill>
              <a:latin typeface="Arial"/>
              <a:ea typeface="Fira Sans"/>
            </a:endParaRPr>
          </a:p>
          <a:p>
            <a:pPr lvl="0" defTabSz="342900">
              <a:defRPr/>
            </a:pPr>
            <a:r>
              <a:rPr lang="en-US" sz="1200" baseline="30000">
                <a:solidFill>
                  <a:srgbClr val="F39E16"/>
                </a:solidFill>
                <a:latin typeface="Arial"/>
                <a:ea typeface="Fira Sans"/>
              </a:rPr>
              <a:t>1</a:t>
            </a:r>
            <a:r>
              <a:rPr lang="en-US" sz="1200">
                <a:solidFill>
                  <a:srgbClr val="F39E16"/>
                </a:solidFill>
                <a:latin typeface="Arial"/>
                <a:ea typeface="Fira Sans"/>
              </a:rPr>
              <a:t>Faculty of Food Technology and Horticulture, University of Applied Sciences Weihenstephan-Triesdorf, </a:t>
            </a:r>
            <a:br>
              <a:rPr lang="en-US" sz="1200">
                <a:solidFill>
                  <a:srgbClr val="F39E16"/>
                </a:solidFill>
                <a:latin typeface="Arial"/>
                <a:ea typeface="Fira Sans"/>
              </a:rPr>
            </a:br>
            <a:r>
              <a:rPr lang="en-US" sz="1200">
                <a:solidFill>
                  <a:srgbClr val="F39E16"/>
                </a:solidFill>
                <a:latin typeface="Arial"/>
                <a:ea typeface="Fira Sans"/>
              </a:rPr>
              <a:t>Am Hofgarten 4, 85354 Freising, Germany</a:t>
            </a:r>
          </a:p>
          <a:p>
            <a:pPr lvl="0" defTabSz="342900">
              <a:defRPr/>
            </a:pPr>
            <a:r>
              <a:rPr lang="en-US" sz="1200" baseline="30000">
                <a:solidFill>
                  <a:srgbClr val="F39E16"/>
                </a:solidFill>
                <a:latin typeface="Arial"/>
                <a:ea typeface="Fira Sans"/>
              </a:rPr>
              <a:t>2</a:t>
            </a:r>
            <a:r>
              <a:rPr lang="en-US" sz="1200">
                <a:solidFill>
                  <a:srgbClr val="F39E16"/>
                </a:solidFill>
                <a:latin typeface="Arial"/>
                <a:ea typeface="Fira Sans"/>
              </a:rPr>
              <a:t>Institute of Food Technology, University of Applied Sciences Weihenstephan-Triesdorf, </a:t>
            </a:r>
            <a:br>
              <a:rPr lang="en-US" sz="1200">
                <a:solidFill>
                  <a:srgbClr val="F39E16"/>
                </a:solidFill>
                <a:latin typeface="Arial"/>
                <a:ea typeface="Fira Sans"/>
              </a:rPr>
            </a:br>
            <a:r>
              <a:rPr lang="en-US" sz="1200">
                <a:solidFill>
                  <a:srgbClr val="F39E16"/>
                </a:solidFill>
                <a:latin typeface="Arial"/>
                <a:ea typeface="Fira Sans"/>
              </a:rPr>
              <a:t>Am Staudengarten 11, 85354 Freising, Germany</a:t>
            </a:r>
          </a:p>
          <a:p>
            <a:pPr lvl="0" defTabSz="342900">
              <a:defRPr/>
            </a:pPr>
            <a:endParaRPr lang="de-DE" sz="2000" b="1" i="0" u="none" strike="noStrike" cap="none" spc="0">
              <a:ln>
                <a:noFill/>
              </a:ln>
              <a:solidFill>
                <a:srgbClr val="F39E16"/>
              </a:solidFill>
              <a:latin typeface="Arial"/>
              <a:ea typeface="Fira Sans"/>
              <a:cs typeface="Arial"/>
            </a:endParaRPr>
          </a:p>
        </p:txBody>
      </p:sp>
      <p:sp>
        <p:nvSpPr>
          <p:cNvPr id="2" name="Foliennummernplatzhalter 1">
            <a:extLst>
              <a:ext uri="{FF2B5EF4-FFF2-40B4-BE49-F238E27FC236}">
                <a16:creationId xmlns:a16="http://schemas.microsoft.com/office/drawing/2014/main" id="{56FD300D-CF7E-66F3-F31C-E6BCE749C277}"/>
              </a:ext>
            </a:extLst>
          </p:cNvPr>
          <p:cNvSpPr>
            <a:spLocks noGrp="1"/>
          </p:cNvSpPr>
          <p:nvPr>
            <p:ph type="sldNum" sz="quarter" idx="12"/>
          </p:nvPr>
        </p:nvSpPr>
        <p:spPr bwMode="auto">
          <a:xfrm>
            <a:off x="9250680" y="6420358"/>
            <a:ext cx="2743200" cy="365125"/>
          </a:xfrm>
        </p:spPr>
        <p:txBody>
          <a:bodyPr/>
          <a:lstStyle/>
          <a:p>
            <a:pPr>
              <a:defRPr/>
            </a:pPr>
            <a:fld id="{C435896A-8735-4E8A-BAB2-4502C8B84B8C}" type="slidenum">
              <a:rPr lang="en-US">
                <a:solidFill>
                  <a:schemeClr val="tx1"/>
                </a:solidFill>
              </a:rPr>
              <a:t>1</a:t>
            </a:fld>
            <a:endParaRPr lang="en-US">
              <a:solidFill>
                <a:schemeClr val="tx1"/>
              </a:solidFill>
            </a:endParaRPr>
          </a:p>
        </p:txBody>
      </p:sp>
      <p:pic>
        <p:nvPicPr>
          <p:cNvPr id="8" name="Grafik 7">
            <a:extLst>
              <a:ext uri="{FF2B5EF4-FFF2-40B4-BE49-F238E27FC236}">
                <a16:creationId xmlns:a16="http://schemas.microsoft.com/office/drawing/2014/main" id="{3FF41D4C-3F53-BE0C-AFB3-D81D81C0C6E2}"/>
              </a:ext>
            </a:extLst>
          </p:cNvPr>
          <p:cNvPicPr>
            <a:picLocks noChangeAspect="1"/>
          </p:cNvPicPr>
          <p:nvPr/>
        </p:nvPicPr>
        <p:blipFill>
          <a:blip r:embed="rId13"/>
          <a:stretch>
            <a:fillRect/>
          </a:stretch>
        </p:blipFill>
        <p:spPr>
          <a:xfrm>
            <a:off x="8625303" y="41110"/>
            <a:ext cx="2871815" cy="1274322"/>
          </a:xfrm>
          <a:prstGeom prst="rect">
            <a:avLst/>
          </a:prstGeom>
        </p:spPr>
      </p:pic>
    </p:spTree>
    <p:extLst>
      <p:ext uri="{BB962C8B-B14F-4D97-AF65-F5344CB8AC3E}">
        <p14:creationId xmlns:p14="http://schemas.microsoft.com/office/powerpoint/2010/main" val="2876446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p:cNvPicPr>
            <a:picLocks noChangeAspect="1"/>
          </p:cNvPicPr>
          <p:nvPr/>
        </p:nvPicPr>
        <p:blipFill>
          <a:blip r:embed="rId7"/>
          <a:stretch/>
        </p:blipFill>
        <p:spPr bwMode="auto">
          <a:xfrm>
            <a:off x="3963438" y="390221"/>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10</a:t>
            </a:fld>
            <a:endParaRPr lang="en-US"/>
          </a:p>
        </p:txBody>
      </p:sp>
      <p:sp>
        <p:nvSpPr>
          <p:cNvPr id="2" name="Rechteck 1"/>
          <p:cNvSpPr/>
          <p:nvPr/>
        </p:nvSpPr>
        <p:spPr>
          <a:xfrm>
            <a:off x="219094" y="0"/>
            <a:ext cx="7133684" cy="584775"/>
          </a:xfrm>
          <a:prstGeom prst="rect">
            <a:avLst/>
          </a:prstGeom>
        </p:spPr>
        <p:txBody>
          <a:bodyPr wrap="none">
            <a:spAutoFit/>
          </a:bodyPr>
          <a:lstStyle/>
          <a:p>
            <a:r>
              <a:rPr lang="en-US" sz="3200">
                <a:solidFill>
                  <a:srgbClr val="FFC000"/>
                </a:solidFill>
              </a:rPr>
              <a:t>Protein Extraction fom Chia Seeds Results</a:t>
            </a:r>
          </a:p>
        </p:txBody>
      </p:sp>
      <p:sp>
        <p:nvSpPr>
          <p:cNvPr id="3" name="Rechteck 2"/>
          <p:cNvSpPr/>
          <p:nvPr/>
        </p:nvSpPr>
        <p:spPr>
          <a:xfrm>
            <a:off x="1687503" y="5837647"/>
            <a:ext cx="7847796" cy="297004"/>
          </a:xfrm>
          <a:prstGeom prst="rect">
            <a:avLst/>
          </a:prstGeom>
        </p:spPr>
        <p:txBody>
          <a:bodyPr wrap="square">
            <a:spAutoFit/>
          </a:bodyPr>
          <a:lstStyle/>
          <a:p>
            <a:pPr marL="1656080" algn="ctr">
              <a:lnSpc>
                <a:spcPct val="95000"/>
              </a:lnSpc>
              <a:spcAft>
                <a:spcPts val="1200"/>
              </a:spcAft>
            </a:pPr>
            <a:r>
              <a:rPr lang="en-US" sz="1400">
                <a:solidFill>
                  <a:srgbClr val="000000"/>
                </a:solidFill>
                <a:latin typeface="Bahnschrift" panose="020B0502040204020203" pitchFamily="34" charset="0"/>
                <a:ea typeface="Times New Roman" panose="02020603050405020304" pitchFamily="18" charset="0"/>
                <a:cs typeface="Cordia New"/>
              </a:rPr>
              <a:t>Values with the same letter indicate no significant difference at α = 0.05.</a:t>
            </a:r>
          </a:p>
        </p:txBody>
      </p:sp>
      <p:graphicFrame>
        <p:nvGraphicFramePr>
          <p:cNvPr id="55" name="Diagramm 54"/>
          <p:cNvGraphicFramePr>
            <a:graphicFrameLocks/>
          </p:cNvGraphicFramePr>
          <p:nvPr>
            <p:extLst>
              <p:ext uri="{D42A27DB-BD31-4B8C-83A1-F6EECF244321}">
                <p14:modId xmlns:p14="http://schemas.microsoft.com/office/powerpoint/2010/main" val="654181843"/>
              </p:ext>
            </p:extLst>
          </p:nvPr>
        </p:nvGraphicFramePr>
        <p:xfrm>
          <a:off x="497732" y="611027"/>
          <a:ext cx="11196536" cy="5119026"/>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feld 7"/>
          <p:cNvSpPr txBox="1"/>
          <p:nvPr/>
        </p:nvSpPr>
        <p:spPr>
          <a:xfrm>
            <a:off x="1682704" y="3676124"/>
            <a:ext cx="272375" cy="276999"/>
          </a:xfrm>
          <a:prstGeom prst="rect">
            <a:avLst/>
          </a:prstGeom>
          <a:noFill/>
        </p:spPr>
        <p:txBody>
          <a:bodyPr wrap="square" rtlCol="0">
            <a:spAutoFit/>
          </a:body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56" name="Textfeld 55"/>
          <p:cNvSpPr txBox="1"/>
          <p:nvPr/>
        </p:nvSpPr>
        <p:spPr bwMode="auto">
          <a:xfrm>
            <a:off x="3375214" y="3676123"/>
            <a:ext cx="272375" cy="276999"/>
          </a:xfrm>
          <a:prstGeom prst="rect">
            <a:avLst/>
          </a:prstGeom>
          <a:noFill/>
        </p:spPr>
        <p:txBody>
          <a:bodyPr wrap="square" rtlCol="0">
            <a:spAutoFit/>
          </a:body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57" name="Textfeld 56"/>
          <p:cNvSpPr txBox="1"/>
          <p:nvPr/>
        </p:nvSpPr>
        <p:spPr bwMode="auto">
          <a:xfrm>
            <a:off x="5037983" y="3676122"/>
            <a:ext cx="272375" cy="276999"/>
          </a:xfrm>
          <a:prstGeom prst="rect">
            <a:avLst/>
          </a:prstGeom>
          <a:noFill/>
        </p:spPr>
        <p:txBody>
          <a:bodyPr wrap="square" rtlCol="0">
            <a:spAutoFit/>
          </a:body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58" name="Textfeld 57"/>
          <p:cNvSpPr txBox="1"/>
          <p:nvPr/>
        </p:nvSpPr>
        <p:spPr bwMode="auto">
          <a:xfrm>
            <a:off x="6722686" y="3393676"/>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59" name="Textfeld 58"/>
          <p:cNvSpPr txBox="1"/>
          <p:nvPr/>
        </p:nvSpPr>
        <p:spPr bwMode="auto">
          <a:xfrm>
            <a:off x="1987394" y="2789370"/>
            <a:ext cx="272375" cy="276999"/>
          </a:xfrm>
          <a:prstGeom prst="rect">
            <a:avLst/>
          </a:prstGeom>
          <a:noFill/>
        </p:spPr>
        <p:txBody>
          <a:bodyPr wrap="square" rtlCol="0">
            <a:spAutoFit/>
          </a:body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60" name="Textfeld 59"/>
          <p:cNvSpPr txBox="1"/>
          <p:nvPr/>
        </p:nvSpPr>
        <p:spPr bwMode="auto">
          <a:xfrm>
            <a:off x="3686494" y="2747215"/>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61" name="Textfeld 60"/>
          <p:cNvSpPr txBox="1"/>
          <p:nvPr/>
        </p:nvSpPr>
        <p:spPr bwMode="auto">
          <a:xfrm>
            <a:off x="5356411" y="2967711"/>
            <a:ext cx="272375" cy="276999"/>
          </a:xfrm>
          <a:prstGeom prst="rect">
            <a:avLst/>
          </a:prstGeom>
          <a:noFill/>
        </p:spPr>
        <p:txBody>
          <a:bodyPr wrap="square" rtlCol="0">
            <a:spAutoFit/>
          </a:bodyPr>
          <a:lstStyle/>
          <a:p>
            <a:r>
              <a:rPr lang="de-DE" sz="1200">
                <a:latin typeface="Bahnschrift" panose="020B0502040204020203" pitchFamily="34" charset="0"/>
              </a:rPr>
              <a:t>c</a:t>
            </a:r>
            <a:endParaRPr lang="en-US" sz="1200">
              <a:latin typeface="Bahnschrift" panose="020B0502040204020203" pitchFamily="34" charset="0"/>
            </a:endParaRPr>
          </a:p>
        </p:txBody>
      </p:sp>
      <p:sp>
        <p:nvSpPr>
          <p:cNvPr id="62" name="Textfeld 61"/>
          <p:cNvSpPr txBox="1"/>
          <p:nvPr/>
        </p:nvSpPr>
        <p:spPr bwMode="auto">
          <a:xfrm>
            <a:off x="7016602" y="3013105"/>
            <a:ext cx="272375" cy="276999"/>
          </a:xfrm>
          <a:prstGeom prst="rect">
            <a:avLst/>
          </a:prstGeom>
          <a:noFill/>
        </p:spPr>
        <p:txBody>
          <a:bodyPr wrap="square" rtlCol="0">
            <a:spAutoFit/>
          </a:bodyPr>
          <a:lstStyle/>
          <a:p>
            <a:r>
              <a:rPr lang="de-DE" sz="1200">
                <a:latin typeface="Bahnschrift" panose="020B0502040204020203" pitchFamily="34" charset="0"/>
              </a:rPr>
              <a:t>c</a:t>
            </a:r>
            <a:endParaRPr lang="en-US" sz="1200">
              <a:latin typeface="Bahnschrift" panose="020B0502040204020203" pitchFamily="34" charset="0"/>
            </a:endParaRPr>
          </a:p>
        </p:txBody>
      </p:sp>
      <p:sp>
        <p:nvSpPr>
          <p:cNvPr id="63" name="Textfeld 62"/>
          <p:cNvSpPr txBox="1"/>
          <p:nvPr/>
        </p:nvSpPr>
        <p:spPr bwMode="auto">
          <a:xfrm>
            <a:off x="8705975" y="3865891"/>
            <a:ext cx="272375" cy="276999"/>
          </a:xfrm>
          <a:prstGeom prst="rect">
            <a:avLst/>
          </a:prstGeom>
          <a:noFill/>
        </p:spPr>
        <p:txBody>
          <a:bodyPr wrap="square" rtlCol="0">
            <a:spAutoFit/>
          </a:bodyPr>
          <a:lstStyle/>
          <a:p>
            <a:r>
              <a:rPr lang="de-DE" sz="1200">
                <a:latin typeface="Bahnschrift" panose="020B0502040204020203" pitchFamily="34" charset="0"/>
              </a:rPr>
              <a:t>d</a:t>
            </a:r>
            <a:endParaRPr lang="en-US" sz="1200">
              <a:latin typeface="Bahnschrift" panose="020B0502040204020203" pitchFamily="34" charset="0"/>
            </a:endParaRPr>
          </a:p>
        </p:txBody>
      </p:sp>
      <p:sp>
        <p:nvSpPr>
          <p:cNvPr id="64" name="Textfeld 63"/>
          <p:cNvSpPr txBox="1"/>
          <p:nvPr/>
        </p:nvSpPr>
        <p:spPr bwMode="auto">
          <a:xfrm>
            <a:off x="7344100" y="1677172"/>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65" name="Textfeld 64"/>
          <p:cNvSpPr txBox="1"/>
          <p:nvPr/>
        </p:nvSpPr>
        <p:spPr bwMode="auto">
          <a:xfrm>
            <a:off x="9014015" y="1673927"/>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66" name="Textfeld 65"/>
          <p:cNvSpPr txBox="1"/>
          <p:nvPr/>
        </p:nvSpPr>
        <p:spPr bwMode="auto">
          <a:xfrm>
            <a:off x="5657971" y="1664197"/>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67" name="Textfeld 66"/>
          <p:cNvSpPr txBox="1"/>
          <p:nvPr/>
        </p:nvSpPr>
        <p:spPr bwMode="auto">
          <a:xfrm>
            <a:off x="3994530" y="1673928"/>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68" name="Textfeld 67"/>
          <p:cNvSpPr txBox="1"/>
          <p:nvPr/>
        </p:nvSpPr>
        <p:spPr bwMode="auto">
          <a:xfrm>
            <a:off x="2327853" y="1680412"/>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69" name="Textfeld 68"/>
          <p:cNvSpPr txBox="1"/>
          <p:nvPr/>
        </p:nvSpPr>
        <p:spPr bwMode="auto">
          <a:xfrm>
            <a:off x="2616439" y="3943721"/>
            <a:ext cx="272375" cy="276999"/>
          </a:xfrm>
          <a:prstGeom prst="rect">
            <a:avLst/>
          </a:prstGeom>
          <a:noFill/>
        </p:spPr>
        <p:txBody>
          <a:bodyPr wrap="square" rtlCol="0">
            <a:spAutoFit/>
          </a:bodyPr>
          <a:lstStyle/>
          <a:p>
            <a:r>
              <a:rPr lang="de-DE" sz="1200">
                <a:latin typeface="Bahnschrift" panose="020B0502040204020203" pitchFamily="34" charset="0"/>
              </a:rPr>
              <a:t>c</a:t>
            </a:r>
            <a:endParaRPr lang="en-US" sz="1200">
              <a:latin typeface="Bahnschrift" panose="020B0502040204020203" pitchFamily="34" charset="0"/>
            </a:endParaRPr>
          </a:p>
        </p:txBody>
      </p:sp>
      <p:sp>
        <p:nvSpPr>
          <p:cNvPr id="70" name="Textfeld 69"/>
          <p:cNvSpPr txBox="1"/>
          <p:nvPr/>
        </p:nvSpPr>
        <p:spPr bwMode="auto">
          <a:xfrm>
            <a:off x="4299328" y="3943721"/>
            <a:ext cx="272375" cy="276999"/>
          </a:xfrm>
          <a:prstGeom prst="rect">
            <a:avLst/>
          </a:prstGeom>
          <a:noFill/>
        </p:spPr>
        <p:txBody>
          <a:bodyPr wrap="square" rtlCol="0">
            <a:spAutoFit/>
          </a:bodyPr>
          <a:lstStyle/>
          <a:p>
            <a:r>
              <a:rPr lang="de-DE" sz="1200">
                <a:latin typeface="Bahnschrift" panose="020B0502040204020203" pitchFamily="34" charset="0"/>
              </a:rPr>
              <a:t>d</a:t>
            </a:r>
            <a:endParaRPr lang="en-US" sz="1200">
              <a:latin typeface="Bahnschrift" panose="020B0502040204020203" pitchFamily="34" charset="0"/>
            </a:endParaRPr>
          </a:p>
        </p:txBody>
      </p:sp>
      <p:sp>
        <p:nvSpPr>
          <p:cNvPr id="71" name="Textfeld 70"/>
          <p:cNvSpPr txBox="1"/>
          <p:nvPr/>
        </p:nvSpPr>
        <p:spPr bwMode="auto">
          <a:xfrm>
            <a:off x="5969245" y="3940478"/>
            <a:ext cx="272375" cy="276999"/>
          </a:xfrm>
          <a:prstGeom prst="rect">
            <a:avLst/>
          </a:prstGeom>
          <a:noFill/>
        </p:spPr>
        <p:txBody>
          <a:bodyPr wrap="square" rtlCol="0">
            <a:spAutoFit/>
          </a:bodyPr>
          <a:lstStyle/>
          <a:p>
            <a:r>
              <a:rPr lang="de-DE" sz="1200">
                <a:latin typeface="Bahnschrift" panose="020B0502040204020203" pitchFamily="34" charset="0"/>
              </a:rPr>
              <a:t>c</a:t>
            </a:r>
            <a:endParaRPr lang="en-US" sz="1200">
              <a:latin typeface="Bahnschrift" panose="020B0502040204020203" pitchFamily="34" charset="0"/>
            </a:endParaRPr>
          </a:p>
        </p:txBody>
      </p:sp>
      <p:sp>
        <p:nvSpPr>
          <p:cNvPr id="72" name="Textfeld 71"/>
          <p:cNvSpPr txBox="1"/>
          <p:nvPr/>
        </p:nvSpPr>
        <p:spPr bwMode="auto">
          <a:xfrm>
            <a:off x="7648890" y="3839958"/>
            <a:ext cx="272375" cy="276999"/>
          </a:xfrm>
          <a:prstGeom prst="rect">
            <a:avLst/>
          </a:prstGeom>
          <a:noFill/>
        </p:spPr>
        <p:txBody>
          <a:bodyPr wrap="square" rtlCol="0">
            <a:spAutoFit/>
          </a:body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73" name="Textfeld 72"/>
          <p:cNvSpPr txBox="1"/>
          <p:nvPr/>
        </p:nvSpPr>
        <p:spPr bwMode="auto">
          <a:xfrm>
            <a:off x="9328531" y="3369787"/>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Tree>
    <p:extLst>
      <p:ext uri="{BB962C8B-B14F-4D97-AF65-F5344CB8AC3E}">
        <p14:creationId xmlns:p14="http://schemas.microsoft.com/office/powerpoint/2010/main" val="232777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11</a:t>
            </a:fld>
            <a:endParaRPr lang="en-US"/>
          </a:p>
        </p:txBody>
      </p:sp>
      <p:sp>
        <p:nvSpPr>
          <p:cNvPr id="29" name="Rechteck 28"/>
          <p:cNvSpPr/>
          <p:nvPr/>
        </p:nvSpPr>
        <p:spPr bwMode="auto">
          <a:xfrm>
            <a:off x="3571910" y="113428"/>
            <a:ext cx="5048177" cy="584775"/>
          </a:xfrm>
          <a:prstGeom prst="rect">
            <a:avLst/>
          </a:prstGeom>
        </p:spPr>
        <p:txBody>
          <a:bodyPr wrap="none">
            <a:spAutoFit/>
          </a:bodyPr>
          <a:lstStyle/>
          <a:p>
            <a:r>
              <a:rPr lang="de-DE" sz="3200">
                <a:solidFill>
                  <a:srgbClr val="FFC000"/>
                </a:solidFill>
              </a:rPr>
              <a:t>Results Functional Properties</a:t>
            </a:r>
            <a:endParaRPr lang="en-US" sz="3200">
              <a:solidFill>
                <a:srgbClr val="FFC000"/>
              </a:solidFill>
            </a:endParaRPr>
          </a:p>
        </p:txBody>
      </p:sp>
      <p:sp>
        <p:nvSpPr>
          <p:cNvPr id="39" name="Rechteck 38"/>
          <p:cNvSpPr/>
          <p:nvPr/>
        </p:nvSpPr>
        <p:spPr bwMode="auto">
          <a:xfrm>
            <a:off x="1150008" y="5676722"/>
            <a:ext cx="7982628" cy="297004"/>
          </a:xfrm>
          <a:prstGeom prst="rect">
            <a:avLst/>
          </a:prstGeom>
        </p:spPr>
        <p:txBody>
          <a:bodyPr wrap="square">
            <a:spAutoFit/>
          </a:bodyPr>
          <a:lstStyle/>
          <a:p>
            <a:pPr marL="1656080" algn="ctr">
              <a:lnSpc>
                <a:spcPct val="95000"/>
              </a:lnSpc>
              <a:spcAft>
                <a:spcPts val="1200"/>
              </a:spcAft>
            </a:pPr>
            <a:r>
              <a:rPr lang="en-US" sz="1400">
                <a:solidFill>
                  <a:srgbClr val="000000"/>
                </a:solidFill>
                <a:latin typeface="Bahnschrift" panose="020B0502040204020203" pitchFamily="34" charset="0"/>
                <a:ea typeface="Times New Roman" panose="02020603050405020304" pitchFamily="18" charset="0"/>
                <a:cs typeface="Cordia New"/>
              </a:rPr>
              <a:t>Values with the same letter indicate no significant difference at α = 0.05.</a:t>
            </a:r>
          </a:p>
        </p:txBody>
      </p:sp>
      <p:graphicFrame>
        <p:nvGraphicFramePr>
          <p:cNvPr id="42" name="Diagramm 41"/>
          <p:cNvGraphicFramePr>
            <a:graphicFrameLocks/>
          </p:cNvGraphicFramePr>
          <p:nvPr>
            <p:extLst>
              <p:ext uri="{D42A27DB-BD31-4B8C-83A1-F6EECF244321}">
                <p14:modId xmlns:p14="http://schemas.microsoft.com/office/powerpoint/2010/main" val="3207502377"/>
              </p:ext>
            </p:extLst>
          </p:nvPr>
        </p:nvGraphicFramePr>
        <p:xfrm>
          <a:off x="285750" y="652074"/>
          <a:ext cx="11590020" cy="4912441"/>
        </p:xfrm>
        <a:graphic>
          <a:graphicData uri="http://schemas.openxmlformats.org/drawingml/2006/chart">
            <c:chart xmlns:c="http://schemas.openxmlformats.org/drawingml/2006/chart" xmlns:r="http://schemas.openxmlformats.org/officeDocument/2006/relationships" r:id="rId8"/>
          </a:graphicData>
        </a:graphic>
      </p:graphicFrame>
      <p:sp>
        <p:nvSpPr>
          <p:cNvPr id="43" name="Textfeld 42"/>
          <p:cNvSpPr txBox="1"/>
          <p:nvPr/>
        </p:nvSpPr>
        <p:spPr bwMode="auto">
          <a:xfrm>
            <a:off x="1796077" y="1067575"/>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44" name="Textfeld 43"/>
          <p:cNvSpPr txBox="1"/>
          <p:nvPr/>
        </p:nvSpPr>
        <p:spPr bwMode="auto">
          <a:xfrm>
            <a:off x="4314735" y="2649946"/>
            <a:ext cx="272375" cy="276999"/>
          </a:xfrm>
          <a:prstGeom prst="rect">
            <a:avLst/>
          </a:prstGeom>
          <a:noFill/>
        </p:spPr>
        <p:txBody>
          <a:bodyPr wrap="square" rtlCol="0">
            <a:spAutoFit/>
          </a:bodyPr>
          <a:lstStyle/>
          <a:p>
            <a:r>
              <a:rPr lang="de-DE" sz="1200">
                <a:latin typeface="Bahnschrift" panose="020B0502040204020203" pitchFamily="34" charset="0"/>
              </a:rPr>
              <a:t>c</a:t>
            </a:r>
            <a:endParaRPr lang="en-US" sz="1200">
              <a:latin typeface="Bahnschrift" panose="020B0502040204020203" pitchFamily="34" charset="0"/>
            </a:endParaRPr>
          </a:p>
        </p:txBody>
      </p:sp>
      <p:sp>
        <p:nvSpPr>
          <p:cNvPr id="45" name="Textfeld 44"/>
          <p:cNvSpPr txBox="1"/>
          <p:nvPr/>
        </p:nvSpPr>
        <p:spPr bwMode="auto">
          <a:xfrm>
            <a:off x="6782887" y="2630489"/>
            <a:ext cx="272375" cy="276999"/>
          </a:xfrm>
          <a:prstGeom prst="rect">
            <a:avLst/>
          </a:prstGeom>
          <a:noFill/>
        </p:spPr>
        <p:txBody>
          <a:bodyPr wrap="square" rtlCol="0">
            <a:spAutoFit/>
          </a:bodyPr>
          <a:lstStyle/>
          <a:p>
            <a:r>
              <a:rPr lang="de-DE" sz="1200">
                <a:latin typeface="Bahnschrift" panose="020B0502040204020203" pitchFamily="34" charset="0"/>
              </a:rPr>
              <a:t>c</a:t>
            </a:r>
            <a:endParaRPr lang="en-US" sz="1200">
              <a:latin typeface="Bahnschrift" panose="020B0502040204020203" pitchFamily="34" charset="0"/>
            </a:endParaRPr>
          </a:p>
        </p:txBody>
      </p:sp>
      <p:sp>
        <p:nvSpPr>
          <p:cNvPr id="46" name="Textfeld 45"/>
          <p:cNvSpPr txBox="1"/>
          <p:nvPr/>
        </p:nvSpPr>
        <p:spPr bwMode="auto">
          <a:xfrm>
            <a:off x="9303243" y="1352923"/>
            <a:ext cx="272375" cy="276999"/>
          </a:xfrm>
          <a:prstGeom prst="rect">
            <a:avLst/>
          </a:prstGeom>
          <a:noFill/>
        </p:spPr>
        <p:txBody>
          <a:bodyPr wrap="square" rtlCol="0">
            <a:spAutoFit/>
          </a:body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47" name="Textfeld 46"/>
          <p:cNvSpPr txBox="1"/>
          <p:nvPr/>
        </p:nvSpPr>
        <p:spPr bwMode="auto">
          <a:xfrm>
            <a:off x="2549400" y="2883407"/>
            <a:ext cx="272375" cy="276999"/>
          </a:xfrm>
          <a:prstGeom prst="rect">
            <a:avLst/>
          </a:prstGeom>
          <a:noFill/>
        </p:spPr>
        <p:txBody>
          <a:bodyPr wrap="square" rtlCol="0">
            <a:spAutoFit/>
          </a:bodyPr>
          <a:lstStyle/>
          <a:p>
            <a:r>
              <a:rPr lang="de-DE" sz="1200">
                <a:latin typeface="Bahnschrift" panose="020B0502040204020203" pitchFamily="34" charset="0"/>
              </a:rPr>
              <a:t>c</a:t>
            </a:r>
            <a:endParaRPr lang="en-US" sz="1200">
              <a:latin typeface="Bahnschrift" panose="020B0502040204020203" pitchFamily="34" charset="0"/>
            </a:endParaRPr>
          </a:p>
        </p:txBody>
      </p:sp>
      <p:sp>
        <p:nvSpPr>
          <p:cNvPr id="48" name="Textfeld 47"/>
          <p:cNvSpPr txBox="1"/>
          <p:nvPr/>
        </p:nvSpPr>
        <p:spPr bwMode="auto">
          <a:xfrm>
            <a:off x="4978318" y="2646698"/>
            <a:ext cx="272375" cy="276999"/>
          </a:xfrm>
          <a:prstGeom prst="rect">
            <a:avLst/>
          </a:prstGeom>
          <a:noFill/>
        </p:spPr>
        <p:txBody>
          <a:bodyPr wrap="square" rtlCol="0">
            <a:spAutoFit/>
          </a:body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49" name="Textfeld 48"/>
          <p:cNvSpPr txBox="1"/>
          <p:nvPr/>
        </p:nvSpPr>
        <p:spPr bwMode="auto">
          <a:xfrm>
            <a:off x="7534666" y="3421670"/>
            <a:ext cx="272375" cy="276999"/>
          </a:xfrm>
          <a:prstGeom prst="rect">
            <a:avLst/>
          </a:prstGeom>
          <a:noFill/>
        </p:spPr>
        <p:txBody>
          <a:bodyPr wrap="square" rtlCol="0">
            <a:spAutoFit/>
          </a:bodyPr>
          <a:lstStyle/>
          <a:p>
            <a:r>
              <a:rPr lang="de-DE" sz="1200">
                <a:latin typeface="Bahnschrift" panose="020B0502040204020203" pitchFamily="34" charset="0"/>
              </a:rPr>
              <a:t>d</a:t>
            </a:r>
            <a:endParaRPr lang="en-US" sz="1200">
              <a:latin typeface="Bahnschrift" panose="020B0502040204020203" pitchFamily="34" charset="0"/>
            </a:endParaRPr>
          </a:p>
        </p:txBody>
      </p:sp>
      <p:sp>
        <p:nvSpPr>
          <p:cNvPr id="50" name="Textfeld 49"/>
          <p:cNvSpPr txBox="1"/>
          <p:nvPr/>
        </p:nvSpPr>
        <p:spPr bwMode="auto">
          <a:xfrm>
            <a:off x="9975016" y="1356160"/>
            <a:ext cx="272375" cy="276999"/>
          </a:xfrm>
          <a:prstGeom prst="rect">
            <a:avLst/>
          </a:prstGeom>
          <a:noFill/>
        </p:spPr>
        <p:txBody>
          <a:bodyPr wrap="square" rtlCol="0">
            <a:spAutoFit/>
          </a:bodyPr>
          <a:lstStyle/>
          <a:p>
            <a:r>
              <a:rPr lang="de-DE" sz="1200">
                <a:latin typeface="Bahnschrift" panose="020B0502040204020203" pitchFamily="34" charset="0"/>
              </a:rPr>
              <a:t>a</a:t>
            </a:r>
            <a:endParaRPr lang="en-US" sz="1200">
              <a:latin typeface="Bahnschrift" panose="020B0502040204020203" pitchFamily="34" charset="0"/>
            </a:endParaRPr>
          </a:p>
        </p:txBody>
      </p:sp>
    </p:spTree>
    <p:extLst>
      <p:ext uri="{BB962C8B-B14F-4D97-AF65-F5344CB8AC3E}">
        <p14:creationId xmlns:p14="http://schemas.microsoft.com/office/powerpoint/2010/main" val="176872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12</a:t>
            </a:fld>
            <a:endParaRPr lang="en-US"/>
          </a:p>
        </p:txBody>
      </p:sp>
      <p:sp>
        <p:nvSpPr>
          <p:cNvPr id="31" name="Rechteck 30"/>
          <p:cNvSpPr/>
          <p:nvPr/>
        </p:nvSpPr>
        <p:spPr bwMode="auto">
          <a:xfrm>
            <a:off x="3571910" y="113428"/>
            <a:ext cx="5048177" cy="584775"/>
          </a:xfrm>
          <a:prstGeom prst="rect">
            <a:avLst/>
          </a:prstGeom>
        </p:spPr>
        <p:txBody>
          <a:bodyPr wrap="none">
            <a:spAutoFit/>
          </a:bodyPr>
          <a:lstStyle/>
          <a:p>
            <a:r>
              <a:rPr lang="de-DE" sz="3200">
                <a:solidFill>
                  <a:srgbClr val="FFC000"/>
                </a:solidFill>
              </a:rPr>
              <a:t>Results Functional Properties</a:t>
            </a:r>
            <a:endParaRPr lang="en-US" sz="3200">
              <a:solidFill>
                <a:srgbClr val="FFC000"/>
              </a:solidFill>
            </a:endParaRPr>
          </a:p>
        </p:txBody>
      </p:sp>
      <p:sp>
        <p:nvSpPr>
          <p:cNvPr id="32" name="Rechteck 31"/>
          <p:cNvSpPr/>
          <p:nvPr/>
        </p:nvSpPr>
        <p:spPr bwMode="auto">
          <a:xfrm>
            <a:off x="1404229" y="5572112"/>
            <a:ext cx="7982628" cy="297004"/>
          </a:xfrm>
          <a:prstGeom prst="rect">
            <a:avLst/>
          </a:prstGeom>
        </p:spPr>
        <p:txBody>
          <a:bodyPr wrap="square">
            <a:spAutoFit/>
          </a:bodyPr>
          <a:lstStyle/>
          <a:p>
            <a:pPr marL="1656080" algn="ctr">
              <a:lnSpc>
                <a:spcPct val="95000"/>
              </a:lnSpc>
              <a:spcAft>
                <a:spcPts val="1200"/>
              </a:spcAft>
            </a:pPr>
            <a:r>
              <a:rPr lang="en-US" sz="1400">
                <a:solidFill>
                  <a:srgbClr val="000000"/>
                </a:solidFill>
                <a:latin typeface="Bahnschrift" panose="020B0502040204020203" pitchFamily="34" charset="0"/>
                <a:ea typeface="Times New Roman" panose="02020603050405020304" pitchFamily="18" charset="0"/>
                <a:cs typeface="Cordia New"/>
              </a:rPr>
              <a:t>Values with the same letter indicate no significant difference at α = 0.05.</a:t>
            </a:r>
          </a:p>
        </p:txBody>
      </p:sp>
      <p:graphicFrame>
        <p:nvGraphicFramePr>
          <p:cNvPr id="34" name="Diagramm 33"/>
          <p:cNvGraphicFramePr>
            <a:graphicFrameLocks/>
          </p:cNvGraphicFramePr>
          <p:nvPr>
            <p:extLst>
              <p:ext uri="{D42A27DB-BD31-4B8C-83A1-F6EECF244321}">
                <p14:modId xmlns:p14="http://schemas.microsoft.com/office/powerpoint/2010/main" val="3355276194"/>
              </p:ext>
            </p:extLst>
          </p:nvPr>
        </p:nvGraphicFramePr>
        <p:xfrm>
          <a:off x="251555" y="879737"/>
          <a:ext cx="11647075" cy="4574527"/>
        </p:xfrm>
        <a:graphic>
          <a:graphicData uri="http://schemas.openxmlformats.org/drawingml/2006/chart">
            <c:chart xmlns:c="http://schemas.openxmlformats.org/drawingml/2006/chart" xmlns:r="http://schemas.openxmlformats.org/officeDocument/2006/relationships" r:id="rId8"/>
          </a:graphicData>
        </a:graphic>
      </p:graphicFrame>
      <p:sp>
        <p:nvSpPr>
          <p:cNvPr id="35" name="Textfeld 42"/>
          <p:cNvSpPr txBox="1"/>
          <p:nvPr/>
        </p:nvSpPr>
        <p:spPr bwMode="auto">
          <a:xfrm>
            <a:off x="4303372" y="3806357"/>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36" name="Textfeld 42"/>
          <p:cNvSpPr txBox="1"/>
          <p:nvPr/>
        </p:nvSpPr>
        <p:spPr bwMode="auto">
          <a:xfrm>
            <a:off x="6878531" y="3596099"/>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37" name="Textfeld 42"/>
          <p:cNvSpPr txBox="1"/>
          <p:nvPr/>
        </p:nvSpPr>
        <p:spPr bwMode="auto">
          <a:xfrm>
            <a:off x="9350323" y="3974040"/>
            <a:ext cx="56136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b,c</a:t>
            </a:r>
            <a:endParaRPr lang="en-US" sz="1200">
              <a:latin typeface="Bahnschrift" panose="020B0502040204020203" pitchFamily="34" charset="0"/>
            </a:endParaRPr>
          </a:p>
        </p:txBody>
      </p:sp>
      <p:sp>
        <p:nvSpPr>
          <p:cNvPr id="38" name="Textfeld 42"/>
          <p:cNvSpPr txBox="1"/>
          <p:nvPr/>
        </p:nvSpPr>
        <p:spPr bwMode="auto">
          <a:xfrm>
            <a:off x="2519683" y="2497815"/>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43" name="Textfeld 42"/>
          <p:cNvSpPr txBox="1"/>
          <p:nvPr/>
        </p:nvSpPr>
        <p:spPr bwMode="auto">
          <a:xfrm>
            <a:off x="5010927" y="4336527"/>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b</a:t>
            </a:r>
            <a:endParaRPr lang="en-US" sz="1200">
              <a:latin typeface="Bahnschrift" panose="020B0502040204020203" pitchFamily="34" charset="0"/>
            </a:endParaRPr>
          </a:p>
        </p:txBody>
      </p:sp>
      <p:sp>
        <p:nvSpPr>
          <p:cNvPr id="44" name="Textfeld 42"/>
          <p:cNvSpPr txBox="1"/>
          <p:nvPr/>
        </p:nvSpPr>
        <p:spPr bwMode="auto">
          <a:xfrm>
            <a:off x="7531047" y="3220176"/>
            <a:ext cx="48784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a,b</a:t>
            </a:r>
            <a:endParaRPr lang="en-US" sz="1200">
              <a:latin typeface="Bahnschrift" panose="020B0502040204020203" pitchFamily="34" charset="0"/>
            </a:endParaRPr>
          </a:p>
        </p:txBody>
      </p:sp>
      <p:sp>
        <p:nvSpPr>
          <p:cNvPr id="45" name="Textfeld 42"/>
          <p:cNvSpPr txBox="1"/>
          <p:nvPr/>
        </p:nvSpPr>
        <p:spPr bwMode="auto">
          <a:xfrm>
            <a:off x="10082719" y="2555178"/>
            <a:ext cx="4572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a,b</a:t>
            </a:r>
            <a:endParaRPr lang="en-US" sz="1200">
              <a:latin typeface="Bahnschrift" panose="020B0502040204020203" pitchFamily="34" charset="0"/>
            </a:endParaRPr>
          </a:p>
        </p:txBody>
      </p:sp>
      <p:sp>
        <p:nvSpPr>
          <p:cNvPr id="2" name="Textfeld 42">
            <a:extLst>
              <a:ext uri="{FF2B5EF4-FFF2-40B4-BE49-F238E27FC236}">
                <a16:creationId xmlns:a16="http://schemas.microsoft.com/office/drawing/2014/main" id="{E4A39830-CF91-5A4F-E6F9-A9B0335F5DB3}"/>
              </a:ext>
            </a:extLst>
          </p:cNvPr>
          <p:cNvSpPr txBox="1"/>
          <p:nvPr/>
        </p:nvSpPr>
        <p:spPr bwMode="auto">
          <a:xfrm>
            <a:off x="1758292" y="4255937"/>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c</a:t>
            </a:r>
            <a:endParaRPr lang="en-US" sz="1200">
              <a:latin typeface="Bahnschrift" panose="020B0502040204020203" pitchFamily="34" charset="0"/>
            </a:endParaRPr>
          </a:p>
        </p:txBody>
      </p:sp>
    </p:spTree>
    <p:extLst>
      <p:ext uri="{BB962C8B-B14F-4D97-AF65-F5344CB8AC3E}">
        <p14:creationId xmlns:p14="http://schemas.microsoft.com/office/powerpoint/2010/main" val="20073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p:cNvPicPr>
            <a:picLocks noChangeAspect="1"/>
          </p:cNvPicPr>
          <p:nvPr/>
        </p:nvPicPr>
        <p:blipFill>
          <a:blip r:embed="rId7"/>
          <a:stretch/>
        </p:blipFill>
        <p:spPr bwMode="auto">
          <a:xfrm>
            <a:off x="4005775" y="459037"/>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13</a:t>
            </a:fld>
            <a:endParaRPr lang="en-US"/>
          </a:p>
        </p:txBody>
      </p:sp>
      <p:sp>
        <p:nvSpPr>
          <p:cNvPr id="31" name="Rechteck 30"/>
          <p:cNvSpPr/>
          <p:nvPr/>
        </p:nvSpPr>
        <p:spPr bwMode="auto">
          <a:xfrm>
            <a:off x="3571910" y="113428"/>
            <a:ext cx="5048177" cy="584775"/>
          </a:xfrm>
          <a:prstGeom prst="rect">
            <a:avLst/>
          </a:prstGeom>
        </p:spPr>
        <p:txBody>
          <a:bodyPr wrap="none">
            <a:spAutoFit/>
          </a:bodyPr>
          <a:lstStyle/>
          <a:p>
            <a:r>
              <a:rPr lang="de-DE" sz="3200">
                <a:solidFill>
                  <a:srgbClr val="FFC000"/>
                </a:solidFill>
              </a:rPr>
              <a:t>Results Functional Properties</a:t>
            </a:r>
            <a:endParaRPr lang="en-US" sz="3200">
              <a:solidFill>
                <a:srgbClr val="FFC000"/>
              </a:solidFill>
            </a:endParaRPr>
          </a:p>
        </p:txBody>
      </p:sp>
      <p:sp>
        <p:nvSpPr>
          <p:cNvPr id="32" name="Rechteck 31"/>
          <p:cNvSpPr/>
          <p:nvPr/>
        </p:nvSpPr>
        <p:spPr bwMode="auto">
          <a:xfrm>
            <a:off x="63868" y="5724388"/>
            <a:ext cx="7982628" cy="297004"/>
          </a:xfrm>
          <a:prstGeom prst="rect">
            <a:avLst/>
          </a:prstGeom>
        </p:spPr>
        <p:txBody>
          <a:bodyPr wrap="square">
            <a:spAutoFit/>
          </a:bodyPr>
          <a:lstStyle/>
          <a:p>
            <a:pPr marL="1656080" algn="ctr">
              <a:lnSpc>
                <a:spcPct val="95000"/>
              </a:lnSpc>
              <a:spcAft>
                <a:spcPts val="1200"/>
              </a:spcAft>
            </a:pPr>
            <a:r>
              <a:rPr lang="en-US" sz="1400">
                <a:solidFill>
                  <a:srgbClr val="000000"/>
                </a:solidFill>
                <a:latin typeface="Bahnschrift" panose="020B0502040204020203" pitchFamily="34" charset="0"/>
                <a:ea typeface="Times New Roman" panose="02020603050405020304" pitchFamily="18" charset="0"/>
                <a:cs typeface="Cordia New"/>
              </a:rPr>
              <a:t>Values with the same letter indicate no significant difference at α = 0.05.</a:t>
            </a:r>
          </a:p>
        </p:txBody>
      </p:sp>
      <p:sp>
        <p:nvSpPr>
          <p:cNvPr id="33" name="Rechteck 32"/>
          <p:cNvSpPr/>
          <p:nvPr/>
        </p:nvSpPr>
        <p:spPr bwMode="auto">
          <a:xfrm>
            <a:off x="8817003" y="1745282"/>
            <a:ext cx="3539610" cy="3139321"/>
          </a:xfrm>
          <a:prstGeom prst="rect">
            <a:avLst/>
          </a:prstGeom>
        </p:spPr>
        <p:txBody>
          <a:bodyPr wrap="square">
            <a:spAutoFit/>
          </a:bodyPr>
          <a:lstStyle/>
          <a:p>
            <a:r>
              <a:rPr lang="de-DE">
                <a:latin typeface="Bahnschrift" panose="020B0502040204020203" pitchFamily="34" charset="0"/>
              </a:rPr>
              <a:t>Conclusion: </a:t>
            </a:r>
            <a:br>
              <a:rPr lang="de-DE">
                <a:latin typeface="Bahnschrift" panose="020B0502040204020203" pitchFamily="34" charset="0"/>
              </a:rPr>
            </a:br>
            <a:r>
              <a:rPr lang="de-DE">
                <a:latin typeface="Bahnschrift" panose="020B0502040204020203" pitchFamily="34" charset="0"/>
              </a:rPr>
              <a:t>1. Chia Concentrates have high potential for EC/ES </a:t>
            </a:r>
          </a:p>
          <a:p>
            <a:r>
              <a:rPr lang="de-DE">
                <a:latin typeface="Bahnschrift" panose="020B0502040204020203" pitchFamily="34" charset="0"/>
              </a:rPr>
              <a:t>2. Food Applications: </a:t>
            </a:r>
          </a:p>
          <a:p>
            <a:pPr marL="285750" indent="-285750">
              <a:buFont typeface="Arial" panose="020B0604020202020204" pitchFamily="34" charset="0"/>
              <a:buChar char="•"/>
            </a:pPr>
            <a:r>
              <a:rPr lang="de-DE">
                <a:latin typeface="Bahnschrift" panose="020B0502040204020203" pitchFamily="34" charset="0"/>
              </a:rPr>
              <a:t>Mayonaise</a:t>
            </a:r>
          </a:p>
          <a:p>
            <a:pPr marL="285750" indent="-285750">
              <a:buFont typeface="Arial" panose="020B0604020202020204" pitchFamily="34" charset="0"/>
              <a:buChar char="•"/>
            </a:pPr>
            <a:r>
              <a:rPr lang="de-DE">
                <a:latin typeface="Bahnschrift" panose="020B0502040204020203" pitchFamily="34" charset="0"/>
              </a:rPr>
              <a:t>Salad Dressings</a:t>
            </a:r>
          </a:p>
          <a:p>
            <a:pPr marL="285750" indent="-285750">
              <a:buFont typeface="Arial" panose="020B0604020202020204" pitchFamily="34" charset="0"/>
              <a:buChar char="•"/>
            </a:pPr>
            <a:r>
              <a:rPr lang="de-DE">
                <a:latin typeface="Bahnschrift" panose="020B0502040204020203" pitchFamily="34" charset="0"/>
              </a:rPr>
              <a:t>Ice Cream</a:t>
            </a:r>
          </a:p>
          <a:p>
            <a:pPr marL="285750" indent="-285750">
              <a:buFont typeface="Arial" panose="020B0604020202020204" pitchFamily="34" charset="0"/>
              <a:buChar char="•"/>
            </a:pPr>
            <a:r>
              <a:rPr lang="de-DE">
                <a:latin typeface="Bahnschrift" panose="020B0502040204020203" pitchFamily="34" charset="0"/>
              </a:rPr>
              <a:t>Margarine</a:t>
            </a:r>
          </a:p>
          <a:p>
            <a:pPr marL="285750" indent="-285750">
              <a:buFont typeface="Arial" panose="020B0604020202020204" pitchFamily="34" charset="0"/>
              <a:buChar char="•"/>
            </a:pPr>
            <a:r>
              <a:rPr lang="de-DE">
                <a:latin typeface="Bahnschrift" panose="020B0502040204020203" pitchFamily="34" charset="0"/>
              </a:rPr>
              <a:t>Meat Alternatives</a:t>
            </a:r>
          </a:p>
          <a:p>
            <a:endParaRPr lang="de-DE">
              <a:latin typeface="Bahnschrift" panose="020B0502040204020203" pitchFamily="34" charset="0"/>
            </a:endParaRPr>
          </a:p>
          <a:p>
            <a:endParaRPr lang="de-DE">
              <a:latin typeface="Bahnschrift" panose="020B0502040204020203" pitchFamily="34" charset="0"/>
            </a:endParaRPr>
          </a:p>
        </p:txBody>
      </p:sp>
      <p:grpSp>
        <p:nvGrpSpPr>
          <p:cNvPr id="2" name="Gruppieren 1">
            <a:extLst>
              <a:ext uri="{FF2B5EF4-FFF2-40B4-BE49-F238E27FC236}">
                <a16:creationId xmlns:a16="http://schemas.microsoft.com/office/drawing/2014/main" id="{0E825A03-6E34-A8C0-EA0A-72483390F1F1}"/>
              </a:ext>
            </a:extLst>
          </p:cNvPr>
          <p:cNvGrpSpPr/>
          <p:nvPr/>
        </p:nvGrpSpPr>
        <p:grpSpPr>
          <a:xfrm>
            <a:off x="378208" y="769673"/>
            <a:ext cx="8416493" cy="4840291"/>
            <a:chOff x="400510" y="836579"/>
            <a:chExt cx="6904961" cy="4488555"/>
          </a:xfrm>
        </p:grpSpPr>
        <p:graphicFrame>
          <p:nvGraphicFramePr>
            <p:cNvPr id="38" name="Diagramm 37"/>
            <p:cNvGraphicFramePr>
              <a:graphicFrameLocks/>
            </p:cNvGraphicFramePr>
            <p:nvPr>
              <p:extLst>
                <p:ext uri="{D42A27DB-BD31-4B8C-83A1-F6EECF244321}">
                  <p14:modId xmlns:p14="http://schemas.microsoft.com/office/powerpoint/2010/main" val="3570826674"/>
                </p:ext>
              </p:extLst>
            </p:nvPr>
          </p:nvGraphicFramePr>
          <p:xfrm>
            <a:off x="400510" y="836579"/>
            <a:ext cx="6904961" cy="4488555"/>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feld 42"/>
            <p:cNvSpPr txBox="1"/>
            <p:nvPr/>
          </p:nvSpPr>
          <p:spPr bwMode="auto">
            <a:xfrm>
              <a:off x="2892578" y="1199054"/>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40" name="Textfeld 42"/>
            <p:cNvSpPr txBox="1"/>
            <p:nvPr/>
          </p:nvSpPr>
          <p:spPr bwMode="auto">
            <a:xfrm>
              <a:off x="4257471" y="1189052"/>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41" name="Textfeld 42"/>
            <p:cNvSpPr txBox="1"/>
            <p:nvPr/>
          </p:nvSpPr>
          <p:spPr bwMode="auto">
            <a:xfrm>
              <a:off x="5606371" y="1199054"/>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42" name="Textfeld 42"/>
            <p:cNvSpPr txBox="1"/>
            <p:nvPr/>
          </p:nvSpPr>
          <p:spPr bwMode="auto">
            <a:xfrm>
              <a:off x="5969540" y="2638742"/>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43" name="Textfeld 42"/>
            <p:cNvSpPr txBox="1"/>
            <p:nvPr/>
          </p:nvSpPr>
          <p:spPr bwMode="auto">
            <a:xfrm>
              <a:off x="4633604" y="2625771"/>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44" name="Textfeld 42"/>
            <p:cNvSpPr txBox="1"/>
            <p:nvPr/>
          </p:nvSpPr>
          <p:spPr bwMode="auto">
            <a:xfrm>
              <a:off x="1939032" y="2625770"/>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a</a:t>
              </a:r>
              <a:endParaRPr lang="en-US" sz="1200">
                <a:latin typeface="Bahnschrift" panose="020B0502040204020203" pitchFamily="34" charset="0"/>
              </a:endParaRPr>
            </a:p>
          </p:txBody>
        </p:sp>
        <p:sp>
          <p:nvSpPr>
            <p:cNvPr id="45" name="Textfeld 42"/>
            <p:cNvSpPr txBox="1"/>
            <p:nvPr/>
          </p:nvSpPr>
          <p:spPr bwMode="auto">
            <a:xfrm>
              <a:off x="3281454" y="2635499"/>
              <a:ext cx="2723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200">
                  <a:latin typeface="Bahnschrift" panose="020B0502040204020203" pitchFamily="34" charset="0"/>
                </a:rPr>
                <a:t>b</a:t>
              </a:r>
              <a:endParaRPr lang="en-US" sz="1200">
                <a:latin typeface="Bahnschrift" panose="020B0502040204020203" pitchFamily="34" charset="0"/>
              </a:endParaRPr>
            </a:p>
          </p:txBody>
        </p:sp>
      </p:grpSp>
    </p:spTree>
    <p:extLst>
      <p:ext uri="{BB962C8B-B14F-4D97-AF65-F5344CB8AC3E}">
        <p14:creationId xmlns:p14="http://schemas.microsoft.com/office/powerpoint/2010/main" val="269202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A41303D-3804-EA28-B1BB-3962A521DFC8}"/>
            </a:ext>
          </a:extLst>
        </p:cNvPr>
        <p:cNvGrpSpPr/>
        <p:nvPr/>
      </p:nvGrpSpPr>
      <p:grpSpPr bwMode="auto">
        <a:xfrm>
          <a:off x="0" y="0"/>
          <a:ext cx="0" cy="0"/>
          <a:chOff x="0" y="0"/>
          <a:chExt cx="0" cy="0"/>
        </a:xfrm>
      </p:grpSpPr>
      <p:pic>
        <p:nvPicPr>
          <p:cNvPr id="10" name="Graphic 9">
            <a:extLst>
              <a:ext uri="{FF2B5EF4-FFF2-40B4-BE49-F238E27FC236}">
                <a16:creationId xmlns:a16="http://schemas.microsoft.com/office/drawing/2014/main" id="{D6E05F90-0EB3-7225-70B4-CECA32650259}"/>
              </a:ext>
            </a:extLst>
          </p:cNvPr>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a:extLst>
              <a:ext uri="{FF2B5EF4-FFF2-40B4-BE49-F238E27FC236}">
                <a16:creationId xmlns:a16="http://schemas.microsoft.com/office/drawing/2014/main" id="{277CBF3C-8346-2AC6-F6F9-D8F09FB3C77F}"/>
              </a:ext>
            </a:extLst>
          </p:cNvPr>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a:extLst>
              <a:ext uri="{FF2B5EF4-FFF2-40B4-BE49-F238E27FC236}">
                <a16:creationId xmlns:a16="http://schemas.microsoft.com/office/drawing/2014/main" id="{461632BC-08F2-4A11-AC30-7D8A68F46961}"/>
              </a:ext>
            </a:extLst>
          </p:cNvPr>
          <p:cNvPicPr>
            <a:picLocks noChangeAspect="1"/>
          </p:cNvPicPr>
          <p:nvPr/>
        </p:nvPicPr>
        <p:blipFill>
          <a:blip r:embed="rId5"/>
          <a:stretch/>
        </p:blipFill>
        <p:spPr bwMode="auto">
          <a:xfrm>
            <a:off x="10207816" y="6102157"/>
            <a:ext cx="1472737" cy="486003"/>
          </a:xfrm>
          <a:prstGeom prst="rect">
            <a:avLst/>
          </a:prstGeom>
        </p:spPr>
      </p:pic>
      <p:pic>
        <p:nvPicPr>
          <p:cNvPr id="15" name="Graphic 14">
            <a:extLst>
              <a:ext uri="{FF2B5EF4-FFF2-40B4-BE49-F238E27FC236}">
                <a16:creationId xmlns:a16="http://schemas.microsoft.com/office/drawing/2014/main" id="{01CA4165-3129-1BC7-E093-1D389AFFA3C0}"/>
              </a:ext>
            </a:extLst>
          </p:cNvPr>
          <p:cNvPicPr>
            <a:picLocks noChangeAspect="1"/>
          </p:cNvPicPr>
          <p:nvPr/>
        </p:nvPicPr>
        <p:blipFill>
          <a:blip r:embed="rId6"/>
          <a:stretch/>
        </p:blipFill>
        <p:spPr bwMode="auto">
          <a:xfrm>
            <a:off x="400511" y="6041513"/>
            <a:ext cx="892646" cy="607292"/>
          </a:xfrm>
          <a:prstGeom prst="rect">
            <a:avLst/>
          </a:prstGeom>
        </p:spPr>
      </p:pic>
      <p:sp>
        <p:nvSpPr>
          <p:cNvPr id="16" name="TextBox 15">
            <a:extLst>
              <a:ext uri="{FF2B5EF4-FFF2-40B4-BE49-F238E27FC236}">
                <a16:creationId xmlns:a16="http://schemas.microsoft.com/office/drawing/2014/main" id="{758C9C67-28D3-D2E0-DAF5-2FE10AA7C715}"/>
              </a:ext>
            </a:extLst>
          </p:cNvPr>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a:extLst>
              <a:ext uri="{FF2B5EF4-FFF2-40B4-BE49-F238E27FC236}">
                <a16:creationId xmlns:a16="http://schemas.microsoft.com/office/drawing/2014/main" id="{AD4119F7-D5C0-7798-D179-BF21D0C43E54}"/>
              </a:ext>
            </a:extLst>
          </p:cNvPr>
          <p:cNvPicPr>
            <a:picLocks noChangeAspect="1"/>
          </p:cNvPicPr>
          <p:nvPr/>
        </p:nvPicPr>
        <p:blipFill>
          <a:blip r:embed="rId7"/>
          <a:stretch/>
        </p:blipFill>
        <p:spPr bwMode="auto">
          <a:xfrm>
            <a:off x="4005775" y="459037"/>
            <a:ext cx="4132917" cy="4764505"/>
          </a:xfrm>
          <a:prstGeom prst="rect">
            <a:avLst/>
          </a:prstGeom>
        </p:spPr>
      </p:pic>
      <p:sp>
        <p:nvSpPr>
          <p:cNvPr id="4" name="Foliennummernplatzhalter 3">
            <a:extLst>
              <a:ext uri="{FF2B5EF4-FFF2-40B4-BE49-F238E27FC236}">
                <a16:creationId xmlns:a16="http://schemas.microsoft.com/office/drawing/2014/main" id="{641DB700-0F9F-0BE6-47AC-19486ED34ED3}"/>
              </a:ext>
            </a:extLst>
          </p:cNvPr>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14</a:t>
            </a:fld>
            <a:endParaRPr lang="en-US"/>
          </a:p>
        </p:txBody>
      </p:sp>
      <p:sp>
        <p:nvSpPr>
          <p:cNvPr id="31" name="Rechteck 30">
            <a:extLst>
              <a:ext uri="{FF2B5EF4-FFF2-40B4-BE49-F238E27FC236}">
                <a16:creationId xmlns:a16="http://schemas.microsoft.com/office/drawing/2014/main" id="{4716147F-6EAE-F881-8F33-5DC1949F9756}"/>
              </a:ext>
            </a:extLst>
          </p:cNvPr>
          <p:cNvSpPr/>
          <p:nvPr/>
        </p:nvSpPr>
        <p:spPr bwMode="auto">
          <a:xfrm>
            <a:off x="5152353" y="59556"/>
            <a:ext cx="2008883" cy="584775"/>
          </a:xfrm>
          <a:prstGeom prst="rect">
            <a:avLst/>
          </a:prstGeom>
        </p:spPr>
        <p:txBody>
          <a:bodyPr wrap="none">
            <a:spAutoFit/>
          </a:bodyPr>
          <a:lstStyle/>
          <a:p>
            <a:r>
              <a:rPr lang="de-DE" sz="3200">
                <a:solidFill>
                  <a:srgbClr val="FFC000"/>
                </a:solidFill>
              </a:rPr>
              <a:t>Conclusion</a:t>
            </a:r>
            <a:endParaRPr lang="en-US" sz="3200">
              <a:solidFill>
                <a:srgbClr val="FFC000"/>
              </a:solidFill>
            </a:endParaRPr>
          </a:p>
        </p:txBody>
      </p:sp>
      <p:graphicFrame>
        <p:nvGraphicFramePr>
          <p:cNvPr id="2" name="Tabelle 1">
            <a:extLst>
              <a:ext uri="{FF2B5EF4-FFF2-40B4-BE49-F238E27FC236}">
                <a16:creationId xmlns:a16="http://schemas.microsoft.com/office/drawing/2014/main" id="{1B09E96B-2D5F-88B6-C641-6E4E8DE6BE57}"/>
              </a:ext>
            </a:extLst>
          </p:cNvPr>
          <p:cNvGraphicFramePr>
            <a:graphicFrameLocks noGrp="1"/>
          </p:cNvGraphicFramePr>
          <p:nvPr>
            <p:extLst>
              <p:ext uri="{D42A27DB-BD31-4B8C-83A1-F6EECF244321}">
                <p14:modId xmlns:p14="http://schemas.microsoft.com/office/powerpoint/2010/main" val="464327496"/>
              </p:ext>
            </p:extLst>
          </p:nvPr>
        </p:nvGraphicFramePr>
        <p:xfrm>
          <a:off x="1700258" y="955610"/>
          <a:ext cx="9684020" cy="4351337"/>
        </p:xfrm>
        <a:graphic>
          <a:graphicData uri="http://schemas.openxmlformats.org/drawingml/2006/table">
            <a:tbl>
              <a:tblPr>
                <a:tableStyleId>{08FB837D-C827-4EFA-A057-4D05807E0F7C}</a:tableStyleId>
              </a:tblPr>
              <a:tblGrid>
                <a:gridCol w="1936804">
                  <a:extLst>
                    <a:ext uri="{9D8B030D-6E8A-4147-A177-3AD203B41FA5}">
                      <a16:colId xmlns:a16="http://schemas.microsoft.com/office/drawing/2014/main" val="2173853319"/>
                    </a:ext>
                  </a:extLst>
                </a:gridCol>
                <a:gridCol w="1936804">
                  <a:extLst>
                    <a:ext uri="{9D8B030D-6E8A-4147-A177-3AD203B41FA5}">
                      <a16:colId xmlns:a16="http://schemas.microsoft.com/office/drawing/2014/main" val="2451945673"/>
                    </a:ext>
                  </a:extLst>
                </a:gridCol>
                <a:gridCol w="1936804">
                  <a:extLst>
                    <a:ext uri="{9D8B030D-6E8A-4147-A177-3AD203B41FA5}">
                      <a16:colId xmlns:a16="http://schemas.microsoft.com/office/drawing/2014/main" val="3112065562"/>
                    </a:ext>
                  </a:extLst>
                </a:gridCol>
                <a:gridCol w="1553320">
                  <a:extLst>
                    <a:ext uri="{9D8B030D-6E8A-4147-A177-3AD203B41FA5}">
                      <a16:colId xmlns:a16="http://schemas.microsoft.com/office/drawing/2014/main" val="430723773"/>
                    </a:ext>
                  </a:extLst>
                </a:gridCol>
                <a:gridCol w="2320288">
                  <a:extLst>
                    <a:ext uri="{9D8B030D-6E8A-4147-A177-3AD203B41FA5}">
                      <a16:colId xmlns:a16="http://schemas.microsoft.com/office/drawing/2014/main" val="4029946092"/>
                    </a:ext>
                  </a:extLst>
                </a:gridCol>
              </a:tblGrid>
              <a:tr h="534698">
                <a:tc>
                  <a:txBody>
                    <a:bodyPr/>
                    <a:lstStyle/>
                    <a:p>
                      <a:pPr algn="ctr" fontAlgn="t" latinLnBrk="0"/>
                      <a:r>
                        <a:rPr lang="de-DE" sz="1600" b="1">
                          <a:solidFill>
                            <a:schemeClr val="tx1"/>
                          </a:solidFill>
                          <a:effectLst/>
                          <a:latin typeface="Bahnschrift" panose="020B0502040204020203" pitchFamily="34" charset="0"/>
                        </a:rPr>
                        <a:t>Method</a:t>
                      </a:r>
                    </a:p>
                  </a:txBody>
                  <a:tcPr marL="18438" marR="18438" marT="18438" marB="18438">
                    <a:lnB w="12700" cap="flat" cmpd="sng" algn="ctr">
                      <a:solidFill>
                        <a:schemeClr val="tx1"/>
                      </a:solidFill>
                      <a:prstDash val="solid"/>
                      <a:round/>
                      <a:headEnd type="none" w="med" len="med"/>
                      <a:tailEnd type="none" w="med" len="med"/>
                    </a:lnB>
                  </a:tcPr>
                </a:tc>
                <a:tc>
                  <a:txBody>
                    <a:bodyPr/>
                    <a:lstStyle/>
                    <a:p>
                      <a:pPr algn="ctr" fontAlgn="t" latinLnBrk="0"/>
                      <a:r>
                        <a:rPr lang="de-DE" sz="1600" b="1">
                          <a:solidFill>
                            <a:schemeClr val="tx1"/>
                          </a:solidFill>
                          <a:effectLst/>
                          <a:latin typeface="Bahnschrift" panose="020B0502040204020203" pitchFamily="34" charset="0"/>
                        </a:rPr>
                        <a:t>Rank</a:t>
                      </a:r>
                    </a:p>
                  </a:txBody>
                  <a:tcPr marL="18438" marR="18438" marT="18438" marB="18438">
                    <a:lnB w="12700" cap="flat" cmpd="sng" algn="ctr">
                      <a:solidFill>
                        <a:schemeClr val="tx1"/>
                      </a:solidFill>
                      <a:prstDash val="solid"/>
                      <a:round/>
                      <a:headEnd type="none" w="med" len="med"/>
                      <a:tailEnd type="none" w="med" len="med"/>
                    </a:lnB>
                  </a:tcPr>
                </a:tc>
                <a:tc>
                  <a:txBody>
                    <a:bodyPr/>
                    <a:lstStyle/>
                    <a:p>
                      <a:pPr algn="ctr" fontAlgn="t" latinLnBrk="0"/>
                      <a:r>
                        <a:rPr lang="de-DE" sz="1600" b="1">
                          <a:solidFill>
                            <a:schemeClr val="tx1"/>
                          </a:solidFill>
                          <a:effectLst/>
                          <a:latin typeface="Bahnschrift" panose="020B0502040204020203" pitchFamily="34" charset="0"/>
                        </a:rPr>
                        <a:t>Technical Ease</a:t>
                      </a:r>
                    </a:p>
                  </a:txBody>
                  <a:tcPr marL="18438" marR="18438" marT="18438" marB="18438">
                    <a:lnB w="12700" cap="flat" cmpd="sng" algn="ctr">
                      <a:solidFill>
                        <a:schemeClr val="tx1"/>
                      </a:solidFill>
                      <a:prstDash val="solid"/>
                      <a:round/>
                      <a:headEnd type="none" w="med" len="med"/>
                      <a:tailEnd type="none" w="med" len="med"/>
                    </a:lnB>
                  </a:tcPr>
                </a:tc>
                <a:tc>
                  <a:txBody>
                    <a:bodyPr/>
                    <a:lstStyle/>
                    <a:p>
                      <a:pPr algn="ctr" fontAlgn="t" latinLnBrk="0"/>
                      <a:r>
                        <a:rPr lang="de-DE" sz="1600" b="1">
                          <a:solidFill>
                            <a:schemeClr val="tx1"/>
                          </a:solidFill>
                          <a:effectLst/>
                          <a:latin typeface="Bahnschrift" panose="020B0502040204020203" pitchFamily="34" charset="0"/>
                        </a:rPr>
                        <a:t>Production Speed</a:t>
                      </a:r>
                    </a:p>
                  </a:txBody>
                  <a:tcPr marL="18438" marR="18438" marT="18438" marB="18438">
                    <a:lnB w="12700" cap="flat" cmpd="sng" algn="ctr">
                      <a:solidFill>
                        <a:schemeClr val="tx1"/>
                      </a:solidFill>
                      <a:prstDash val="solid"/>
                      <a:round/>
                      <a:headEnd type="none" w="med" len="med"/>
                      <a:tailEnd type="none" w="med" len="med"/>
                    </a:lnB>
                  </a:tcPr>
                </a:tc>
                <a:tc>
                  <a:txBody>
                    <a:bodyPr/>
                    <a:lstStyle/>
                    <a:p>
                      <a:pPr algn="ctr" fontAlgn="t" latinLnBrk="0"/>
                      <a:r>
                        <a:rPr lang="de-DE" sz="1600" b="1">
                          <a:solidFill>
                            <a:schemeClr val="tx1"/>
                          </a:solidFill>
                          <a:effectLst/>
                          <a:latin typeface="Bahnschrift" panose="020B0502040204020203" pitchFamily="34" charset="0"/>
                        </a:rPr>
                        <a:t>Key Functional Advantages</a:t>
                      </a:r>
                    </a:p>
                  </a:txBody>
                  <a:tcPr marL="18438" marR="18438" marT="18438" marB="1843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306954"/>
                  </a:ext>
                </a:extLst>
              </a:tr>
              <a:tr h="829704">
                <a:tc>
                  <a:txBody>
                    <a:bodyPr/>
                    <a:lstStyle/>
                    <a:p>
                      <a:pPr algn="ctr" fontAlgn="base" latinLnBrk="0"/>
                      <a:r>
                        <a:rPr lang="de-DE" sz="1600">
                          <a:solidFill>
                            <a:schemeClr val="tx1"/>
                          </a:solidFill>
                          <a:effectLst/>
                          <a:latin typeface="Bahnschrift" panose="020B0502040204020203" pitchFamily="34" charset="0"/>
                        </a:rPr>
                        <a:t>AL/IEP</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a:solidFill>
                            <a:schemeClr val="tx1"/>
                          </a:solidFill>
                          <a:effectLst/>
                          <a:latin typeface="Bahnschrift" panose="020B0502040204020203" pitchFamily="34" charset="0"/>
                        </a:rPr>
                        <a:t>1st</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a:solidFill>
                            <a:schemeClr val="tx1"/>
                          </a:solidFill>
                          <a:effectLst/>
                          <a:latin typeface="Bahnschrift" panose="020B0502040204020203" pitchFamily="34" charset="0"/>
                        </a:rPr>
                        <a:t>High (simple, widely scalable)</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a:solidFill>
                            <a:schemeClr val="tx1"/>
                          </a:solidFill>
                          <a:effectLst/>
                          <a:latin typeface="Bahnschrift" panose="020B0502040204020203" pitchFamily="34" charset="0"/>
                        </a:rPr>
                        <a:t>Fast</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ctr" fontAlgn="base" latinLnBrk="0">
                        <a:buFontTx/>
                        <a:buChar char="-"/>
                      </a:pPr>
                      <a:r>
                        <a:rPr lang="en-US" sz="1600">
                          <a:solidFill>
                            <a:schemeClr val="tx1"/>
                          </a:solidFill>
                          <a:effectLst/>
                          <a:latin typeface="Bahnschrift" panose="020B0502040204020203" pitchFamily="34" charset="0"/>
                        </a:rPr>
                        <a:t>Highest protein yield </a:t>
                      </a:r>
                    </a:p>
                    <a:p>
                      <a:pPr marL="285750" indent="-285750" algn="ctr" fontAlgn="base" latinLnBrk="0">
                        <a:buFontTx/>
                        <a:buChar char="-"/>
                      </a:pPr>
                      <a:r>
                        <a:rPr lang="en-US" sz="1600">
                          <a:solidFill>
                            <a:schemeClr val="tx1"/>
                          </a:solidFill>
                          <a:effectLst/>
                          <a:latin typeface="Bahnschrift" panose="020B0502040204020203" pitchFamily="34" charset="0"/>
                        </a:rPr>
                        <a:t>Moderate emulsion stability</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228838"/>
                  </a:ext>
                </a:extLst>
              </a:tr>
              <a:tr h="1427091">
                <a:tc>
                  <a:txBody>
                    <a:bodyPr/>
                    <a:lstStyle/>
                    <a:p>
                      <a:pPr algn="ctr" fontAlgn="base" latinLnBrk="0"/>
                      <a:r>
                        <a:rPr lang="de-DE" sz="1600">
                          <a:solidFill>
                            <a:schemeClr val="tx1"/>
                          </a:solidFill>
                          <a:effectLst/>
                          <a:latin typeface="Bahnschrift" panose="020B0502040204020203" pitchFamily="34" charset="0"/>
                        </a:rPr>
                        <a:t>US</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a:solidFill>
                            <a:schemeClr val="tx1"/>
                          </a:solidFill>
                          <a:effectLst/>
                          <a:latin typeface="Bahnschrift" panose="020B0502040204020203" pitchFamily="34" charset="0"/>
                        </a:rPr>
                        <a:t>2nd</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a:solidFill>
                            <a:schemeClr val="tx1"/>
                          </a:solidFill>
                          <a:effectLst/>
                          <a:latin typeface="Bahnschrift" panose="020B0502040204020203" pitchFamily="34" charset="0"/>
                        </a:rPr>
                        <a:t>Medium-High (easy integration)</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a:solidFill>
                            <a:schemeClr val="tx1"/>
                          </a:solidFill>
                          <a:effectLst/>
                          <a:latin typeface="Bahnschrift" panose="020B0502040204020203" pitchFamily="34" charset="0"/>
                        </a:rPr>
                        <a:t>Fast</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en-US" sz="1600">
                          <a:solidFill>
                            <a:schemeClr val="tx1"/>
                          </a:solidFill>
                          <a:effectLst/>
                          <a:latin typeface="Bahnschrift" panose="020B0502040204020203" pitchFamily="34" charset="0"/>
                        </a:rPr>
                        <a:t>- </a:t>
                      </a:r>
                      <a:r>
                        <a:rPr lang="en-US" sz="1600" b="0">
                          <a:solidFill>
                            <a:schemeClr val="tx1"/>
                          </a:solidFill>
                          <a:effectLst/>
                          <a:latin typeface="Bahnschrift" panose="020B0502040204020203" pitchFamily="34" charset="0"/>
                        </a:rPr>
                        <a:t>Higher solubility</a:t>
                      </a:r>
                    </a:p>
                    <a:p>
                      <a:pPr algn="ctr" fontAlgn="base" latinLnBrk="0"/>
                      <a:r>
                        <a:rPr lang="en-US" sz="1600">
                          <a:solidFill>
                            <a:schemeClr val="tx1"/>
                          </a:solidFill>
                          <a:effectLst/>
                          <a:latin typeface="Bahnschrift" panose="020B0502040204020203" pitchFamily="34" charset="0"/>
                        </a:rPr>
                        <a:t> - </a:t>
                      </a:r>
                      <a:r>
                        <a:rPr lang="en-US" sz="1600" b="0">
                          <a:solidFill>
                            <a:schemeClr val="tx1"/>
                          </a:solidFill>
                          <a:effectLst/>
                          <a:latin typeface="Bahnschrift" panose="020B0502040204020203" pitchFamily="34" charset="0"/>
                        </a:rPr>
                        <a:t>Superior oil binding capacity</a:t>
                      </a:r>
                      <a:r>
                        <a:rPr lang="en-US" sz="1600">
                          <a:solidFill>
                            <a:schemeClr val="tx1"/>
                          </a:solidFill>
                          <a:effectLst/>
                          <a:latin typeface="Bahnschrift" panose="020B0502040204020203" pitchFamily="34" charset="0"/>
                        </a:rPr>
                        <a:t> </a:t>
                      </a:r>
                    </a:p>
                    <a:p>
                      <a:pPr algn="ctr" fontAlgn="base" latinLnBrk="0"/>
                      <a:r>
                        <a:rPr lang="en-US" sz="1600">
                          <a:solidFill>
                            <a:schemeClr val="tx1"/>
                          </a:solidFill>
                          <a:effectLst/>
                          <a:latin typeface="Bahnschrift" panose="020B0502040204020203" pitchFamily="34" charset="0"/>
                        </a:rPr>
                        <a:t>- Enhanced emulsion stability vs. IEP</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8042299"/>
                  </a:ext>
                </a:extLst>
              </a:tr>
              <a:tr h="929269">
                <a:tc>
                  <a:txBody>
                    <a:bodyPr/>
                    <a:lstStyle/>
                    <a:p>
                      <a:pPr algn="ctr" fontAlgn="base" latinLnBrk="0"/>
                      <a:r>
                        <a:rPr lang="de-DE" sz="1600">
                          <a:solidFill>
                            <a:schemeClr val="tx1"/>
                          </a:solidFill>
                          <a:effectLst/>
                          <a:latin typeface="Bahnschrift" panose="020B0502040204020203" pitchFamily="34" charset="0"/>
                        </a:rPr>
                        <a:t>HPH</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a:solidFill>
                            <a:schemeClr val="tx1"/>
                          </a:solidFill>
                          <a:effectLst/>
                          <a:latin typeface="Bahnschrift" panose="020B0502040204020203" pitchFamily="34" charset="0"/>
                        </a:rPr>
                        <a:t>3rd</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a:solidFill>
                            <a:schemeClr val="tx1"/>
                          </a:solidFill>
                          <a:effectLst/>
                          <a:latin typeface="Bahnschrift" panose="020B0502040204020203" pitchFamily="34" charset="0"/>
                        </a:rPr>
                        <a:t>Medium (equipment-intensive)</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de-DE" sz="1600" b="0">
                          <a:solidFill>
                            <a:schemeClr val="tx1"/>
                          </a:solidFill>
                          <a:effectLst/>
                          <a:latin typeface="Bahnschrift" panose="020B0502040204020203" pitchFamily="34" charset="0"/>
                        </a:rPr>
                        <a:t>Moderate</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latinLnBrk="0"/>
                      <a:r>
                        <a:rPr lang="en-US" sz="1600">
                          <a:solidFill>
                            <a:schemeClr val="tx1"/>
                          </a:solidFill>
                          <a:effectLst/>
                          <a:latin typeface="Bahnschrift" panose="020B0502040204020203" pitchFamily="34" charset="0"/>
                        </a:rPr>
                        <a:t>Best functional properties overall (emulsion/foam stability)</a:t>
                      </a:r>
                    </a:p>
                  </a:txBody>
                  <a:tcPr marL="18438" marR="18438" marT="16594" marB="16594"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3608852"/>
                  </a:ext>
                </a:extLst>
              </a:tr>
              <a:tr h="630575">
                <a:tc>
                  <a:txBody>
                    <a:bodyPr/>
                    <a:lstStyle/>
                    <a:p>
                      <a:pPr algn="ctr" fontAlgn="base" latinLnBrk="0"/>
                      <a:r>
                        <a:rPr lang="de-DE" sz="1600">
                          <a:solidFill>
                            <a:schemeClr val="tx1"/>
                          </a:solidFill>
                          <a:effectLst/>
                          <a:latin typeface="Bahnschrift" panose="020B0502040204020203" pitchFamily="34" charset="0"/>
                        </a:rPr>
                        <a:t>EA</a:t>
                      </a:r>
                    </a:p>
                  </a:txBody>
                  <a:tcPr marL="18438" marR="18438" marT="16594" marB="16594" anchor="ctr">
                    <a:lnT w="12700" cap="flat" cmpd="sng" algn="ctr">
                      <a:solidFill>
                        <a:schemeClr val="tx1"/>
                      </a:solidFill>
                      <a:prstDash val="solid"/>
                      <a:round/>
                      <a:headEnd type="none" w="med" len="med"/>
                      <a:tailEnd type="none" w="med" len="med"/>
                    </a:lnT>
                  </a:tcPr>
                </a:tc>
                <a:tc>
                  <a:txBody>
                    <a:bodyPr/>
                    <a:lstStyle/>
                    <a:p>
                      <a:pPr algn="ctr" fontAlgn="base" latinLnBrk="0"/>
                      <a:r>
                        <a:rPr lang="de-DE" sz="1600">
                          <a:solidFill>
                            <a:schemeClr val="tx1"/>
                          </a:solidFill>
                          <a:effectLst/>
                          <a:latin typeface="Bahnschrift" panose="020B0502040204020203" pitchFamily="34" charset="0"/>
                        </a:rPr>
                        <a:t>4th</a:t>
                      </a:r>
                    </a:p>
                  </a:txBody>
                  <a:tcPr marL="18438" marR="18438" marT="16594" marB="16594" anchor="ctr">
                    <a:lnT w="12700" cap="flat" cmpd="sng" algn="ctr">
                      <a:solidFill>
                        <a:schemeClr val="tx1"/>
                      </a:solidFill>
                      <a:prstDash val="solid"/>
                      <a:round/>
                      <a:headEnd type="none" w="med" len="med"/>
                      <a:tailEnd type="none" w="med" len="med"/>
                    </a:lnT>
                  </a:tcPr>
                </a:tc>
                <a:tc>
                  <a:txBody>
                    <a:bodyPr/>
                    <a:lstStyle/>
                    <a:p>
                      <a:pPr algn="ctr" fontAlgn="base" latinLnBrk="0"/>
                      <a:r>
                        <a:rPr lang="de-DE" sz="1600">
                          <a:solidFill>
                            <a:schemeClr val="tx1"/>
                          </a:solidFill>
                          <a:effectLst/>
                          <a:latin typeface="Bahnschrift" panose="020B0502040204020203" pitchFamily="34" charset="0"/>
                        </a:rPr>
                        <a:t>Low (enzyme cost/control)</a:t>
                      </a:r>
                    </a:p>
                  </a:txBody>
                  <a:tcPr marL="18438" marR="18438" marT="16594" marB="16594" anchor="ctr">
                    <a:lnT w="12700" cap="flat" cmpd="sng" algn="ctr">
                      <a:solidFill>
                        <a:schemeClr val="tx1"/>
                      </a:solidFill>
                      <a:prstDash val="solid"/>
                      <a:round/>
                      <a:headEnd type="none" w="med" len="med"/>
                      <a:tailEnd type="none" w="med" len="med"/>
                    </a:lnT>
                  </a:tcPr>
                </a:tc>
                <a:tc>
                  <a:txBody>
                    <a:bodyPr/>
                    <a:lstStyle/>
                    <a:p>
                      <a:pPr algn="ctr" fontAlgn="base" latinLnBrk="0"/>
                      <a:r>
                        <a:rPr lang="de-DE" sz="1600">
                          <a:solidFill>
                            <a:schemeClr val="tx1"/>
                          </a:solidFill>
                          <a:effectLst/>
                          <a:latin typeface="Bahnschrift" panose="020B0502040204020203" pitchFamily="34" charset="0"/>
                        </a:rPr>
                        <a:t>Moderate</a:t>
                      </a:r>
                    </a:p>
                  </a:txBody>
                  <a:tcPr marL="18438" marR="18438" marT="16594" marB="16594" anchor="ctr">
                    <a:lnT w="12700" cap="flat" cmpd="sng" algn="ctr">
                      <a:solidFill>
                        <a:schemeClr val="tx1"/>
                      </a:solidFill>
                      <a:prstDash val="solid"/>
                      <a:round/>
                      <a:headEnd type="none" w="med" len="med"/>
                      <a:tailEnd type="none" w="med" len="med"/>
                    </a:lnT>
                  </a:tcPr>
                </a:tc>
                <a:tc>
                  <a:txBody>
                    <a:bodyPr/>
                    <a:lstStyle/>
                    <a:p>
                      <a:pPr algn="ctr" fontAlgn="base" latinLnBrk="0"/>
                      <a:r>
                        <a:rPr lang="de-DE" sz="1600">
                          <a:solidFill>
                            <a:schemeClr val="tx1"/>
                          </a:solidFill>
                          <a:effectLst/>
                          <a:latin typeface="Bahnschrift" panose="020B0502040204020203" pitchFamily="34" charset="0"/>
                        </a:rPr>
                        <a:t>Moderate improvements across metrics</a:t>
                      </a:r>
                    </a:p>
                  </a:txBody>
                  <a:tcPr marL="18438" marR="18438" marT="16594" marB="16594"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57049182"/>
                  </a:ext>
                </a:extLst>
              </a:tr>
            </a:tbl>
          </a:graphicData>
        </a:graphic>
      </p:graphicFrame>
    </p:spTree>
    <p:extLst>
      <p:ext uri="{BB962C8B-B14F-4D97-AF65-F5344CB8AC3E}">
        <p14:creationId xmlns:p14="http://schemas.microsoft.com/office/powerpoint/2010/main" val="287521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8912" y="3457149"/>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latin typeface="Arial"/>
                <a:ea typeface="+mn-ea"/>
                <a:cs typeface="Arial"/>
              </a:rPr>
              <a:t>The PRIMA programme is supported under Horizon 2020, the European Union’s Framework Programme for Research and Innovation</a:t>
            </a:r>
            <a:endParaRPr lang="en-US" sz="800" b="0" i="0" u="none" strike="noStrike" cap="none" spc="0">
              <a:ln>
                <a:noFill/>
              </a:ln>
              <a:latin typeface="Calibri"/>
              <a:ea typeface="+mn-ea"/>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solidFill>
                  <a:schemeClr val="tx1"/>
                </a:solidFill>
              </a:rPr>
              <a:t>15</a:t>
            </a:fld>
            <a:endParaRPr lang="en-US">
              <a:solidFill>
                <a:schemeClr val="tx1"/>
              </a:solidFill>
            </a:endParaRPr>
          </a:p>
        </p:txBody>
      </p:sp>
      <p:sp>
        <p:nvSpPr>
          <p:cNvPr id="11" name="Titel 1"/>
          <p:cNvSpPr>
            <a:spLocks noGrp="1"/>
          </p:cNvSpPr>
          <p:nvPr>
            <p:ph type="title"/>
          </p:nvPr>
        </p:nvSpPr>
        <p:spPr>
          <a:xfrm>
            <a:off x="838199" y="8841"/>
            <a:ext cx="10515600" cy="1325563"/>
          </a:xfrm>
        </p:spPr>
        <p:txBody>
          <a:bodyPr>
            <a:normAutofit/>
          </a:bodyPr>
          <a:lstStyle/>
          <a:p>
            <a:pPr algn="ctr"/>
            <a:r>
              <a:rPr lang="de-DE" sz="3200">
                <a:solidFill>
                  <a:srgbClr val="FFC000"/>
                </a:solidFill>
                <a:latin typeface="Bahnschrift" panose="020B0502040204020203" pitchFamily="34" charset="0"/>
              </a:rPr>
              <a:t>Summary and Outlook</a:t>
            </a:r>
            <a:endParaRPr lang="en-US" sz="3200">
              <a:solidFill>
                <a:srgbClr val="FFC000"/>
              </a:solidFill>
              <a:latin typeface="Bahnschrift" panose="020B0502040204020203" pitchFamily="34" charset="0"/>
            </a:endParaRPr>
          </a:p>
        </p:txBody>
      </p:sp>
      <p:pic>
        <p:nvPicPr>
          <p:cNvPr id="18" name="Image 0" descr="preencoded.png"/>
          <p:cNvPicPr>
            <a:picLocks noChangeAspect="1"/>
          </p:cNvPicPr>
          <p:nvPr/>
        </p:nvPicPr>
        <p:blipFill>
          <a:blip r:embed="rId8"/>
          <a:stretch>
            <a:fillRect/>
          </a:stretch>
        </p:blipFill>
        <p:spPr>
          <a:xfrm>
            <a:off x="726160" y="1217544"/>
            <a:ext cx="4629786" cy="2861366"/>
          </a:xfrm>
          <a:prstGeom prst="rect">
            <a:avLst/>
          </a:prstGeom>
        </p:spPr>
      </p:pic>
      <p:pic>
        <p:nvPicPr>
          <p:cNvPr id="19" name="Image 1" descr="preencoded.png"/>
          <p:cNvPicPr>
            <a:picLocks noChangeAspect="1"/>
          </p:cNvPicPr>
          <p:nvPr/>
        </p:nvPicPr>
        <p:blipFill>
          <a:blip r:embed="rId9"/>
          <a:stretch>
            <a:fillRect/>
          </a:stretch>
        </p:blipFill>
        <p:spPr>
          <a:xfrm>
            <a:off x="6839023" y="1217579"/>
            <a:ext cx="4629870" cy="2861450"/>
          </a:xfrm>
          <a:prstGeom prst="rect">
            <a:avLst/>
          </a:prstGeom>
        </p:spPr>
      </p:pic>
      <p:sp>
        <p:nvSpPr>
          <p:cNvPr id="20" name="Text 1"/>
          <p:cNvSpPr/>
          <p:nvPr/>
        </p:nvSpPr>
        <p:spPr>
          <a:xfrm>
            <a:off x="706993" y="4239961"/>
            <a:ext cx="2116812" cy="264557"/>
          </a:xfrm>
          <a:prstGeom prst="rect">
            <a:avLst/>
          </a:prstGeom>
          <a:noFill/>
          <a:ln/>
        </p:spPr>
        <p:txBody>
          <a:bodyPr wrap="none" lIns="0" tIns="0" rIns="0" bIns="0" rtlCol="0" anchor="t"/>
          <a:lstStyle/>
          <a:p>
            <a:pPr marL="0" indent="0" algn="l">
              <a:lnSpc>
                <a:spcPts val="2050"/>
              </a:lnSpc>
              <a:buNone/>
            </a:pPr>
            <a:r>
              <a:rPr lang="en-US" sz="1650" dirty="0">
                <a:latin typeface="Bahnschrift" panose="020B0502040204020203" pitchFamily="34" charset="0"/>
                <a:ea typeface="DM Sans Semi Bold" pitchFamily="34" charset="-122"/>
                <a:cs typeface="DM Sans Semi Bold" pitchFamily="34" charset="-120"/>
              </a:rPr>
              <a:t>Summary</a:t>
            </a:r>
            <a:endParaRPr lang="en-US" sz="1650" dirty="0">
              <a:latin typeface="Bahnschrift" panose="020B0502040204020203" pitchFamily="34" charset="0"/>
            </a:endParaRPr>
          </a:p>
        </p:txBody>
      </p:sp>
      <p:sp>
        <p:nvSpPr>
          <p:cNvPr id="21" name="Text 2"/>
          <p:cNvSpPr/>
          <p:nvPr/>
        </p:nvSpPr>
        <p:spPr>
          <a:xfrm>
            <a:off x="706993" y="4606078"/>
            <a:ext cx="6595467" cy="270867"/>
          </a:xfrm>
          <a:prstGeom prst="rect">
            <a:avLst/>
          </a:prstGeom>
          <a:noFill/>
          <a:ln/>
        </p:spPr>
        <p:txBody>
          <a:bodyPr wrap="none" lIns="0" tIns="0" rIns="0" bIns="0" rtlCol="0" anchor="t"/>
          <a:lstStyle/>
          <a:p>
            <a:pPr>
              <a:lnSpc>
                <a:spcPts val="2100"/>
              </a:lnSpc>
            </a:pPr>
            <a:r>
              <a:rPr lang="en-US" sz="1300">
                <a:latin typeface="Bahnschrift" panose="020B0502040204020203" pitchFamily="34" charset="0"/>
                <a:ea typeface="Inter Medium" pitchFamily="34" charset="-122"/>
                <a:cs typeface="Inter Medium" pitchFamily="34" charset="-120"/>
              </a:rPr>
              <a:t>Chia Concentrates have high potential for EC/ES </a:t>
            </a:r>
          </a:p>
        </p:txBody>
      </p:sp>
      <p:sp>
        <p:nvSpPr>
          <p:cNvPr id="22" name="Text 3"/>
          <p:cNvSpPr/>
          <p:nvPr/>
        </p:nvSpPr>
        <p:spPr>
          <a:xfrm>
            <a:off x="706993" y="4978506"/>
            <a:ext cx="6595467" cy="270867"/>
          </a:xfrm>
          <a:prstGeom prst="rect">
            <a:avLst/>
          </a:prstGeom>
          <a:noFill/>
          <a:ln/>
        </p:spPr>
        <p:txBody>
          <a:bodyPr wrap="none" lIns="0" tIns="0" rIns="0" bIns="0" rtlCol="0" anchor="t"/>
          <a:lstStyle/>
          <a:p>
            <a:pPr marL="0" indent="0" algn="l">
              <a:lnSpc>
                <a:spcPts val="2100"/>
              </a:lnSpc>
              <a:buNone/>
            </a:pPr>
            <a:r>
              <a:rPr lang="en-US" sz="1300">
                <a:latin typeface="Bahnschrift" panose="020B0502040204020203" pitchFamily="34" charset="0"/>
                <a:ea typeface="Inter Medium" pitchFamily="34" charset="-122"/>
                <a:cs typeface="Inter Medium" pitchFamily="34" charset="-120"/>
              </a:rPr>
              <a:t>Protein Content </a:t>
            </a:r>
            <a:r>
              <a:rPr lang="en-US" sz="1300" dirty="0">
                <a:latin typeface="Bahnschrift" panose="020B0502040204020203" pitchFamily="34" charset="0"/>
                <a:ea typeface="Inter Medium" pitchFamily="34" charset="-122"/>
                <a:cs typeface="Inter Medium" pitchFamily="34" charset="-120"/>
              </a:rPr>
              <a:t>shall be </a:t>
            </a:r>
            <a:r>
              <a:rPr lang="en-US" sz="1300">
                <a:latin typeface="Bahnschrift" panose="020B0502040204020203" pitchFamily="34" charset="0"/>
                <a:ea typeface="Inter Medium" pitchFamily="34" charset="-122"/>
                <a:cs typeface="Inter Medium" pitchFamily="34" charset="-120"/>
              </a:rPr>
              <a:t>increased </a:t>
            </a:r>
            <a:endParaRPr lang="en-US" sz="1300" dirty="0">
              <a:latin typeface="Bahnschrift" panose="020B0502040204020203" pitchFamily="34" charset="0"/>
            </a:endParaRPr>
          </a:p>
        </p:txBody>
      </p:sp>
      <p:sp>
        <p:nvSpPr>
          <p:cNvPr id="23" name="Text 4"/>
          <p:cNvSpPr/>
          <p:nvPr/>
        </p:nvSpPr>
        <p:spPr>
          <a:xfrm>
            <a:off x="706993" y="5350933"/>
            <a:ext cx="6595467" cy="270867"/>
          </a:xfrm>
          <a:prstGeom prst="rect">
            <a:avLst/>
          </a:prstGeom>
          <a:noFill/>
          <a:ln/>
        </p:spPr>
        <p:txBody>
          <a:bodyPr wrap="none" lIns="0" tIns="0" rIns="0" bIns="0" rtlCol="0" anchor="t"/>
          <a:lstStyle/>
          <a:p>
            <a:pPr marL="0" indent="0" algn="l">
              <a:lnSpc>
                <a:spcPts val="2100"/>
              </a:lnSpc>
              <a:buNone/>
            </a:pPr>
            <a:r>
              <a:rPr lang="en-US" sz="1300" dirty="0">
                <a:latin typeface="Bahnschrift" panose="020B0502040204020203" pitchFamily="34" charset="0"/>
                <a:ea typeface="Inter Medium" pitchFamily="34" charset="-122"/>
                <a:cs typeface="Inter Medium" pitchFamily="34" charset="-120"/>
              </a:rPr>
              <a:t>Achieve reproducible results before upscale</a:t>
            </a:r>
            <a:endParaRPr lang="en-US" sz="1300" dirty="0">
              <a:latin typeface="Bahnschrift" panose="020B0502040204020203" pitchFamily="34" charset="0"/>
            </a:endParaRPr>
          </a:p>
        </p:txBody>
      </p:sp>
      <p:sp>
        <p:nvSpPr>
          <p:cNvPr id="24" name="Text 5"/>
          <p:cNvSpPr/>
          <p:nvPr/>
        </p:nvSpPr>
        <p:spPr>
          <a:xfrm>
            <a:off x="706993" y="5723361"/>
            <a:ext cx="6595467" cy="270867"/>
          </a:xfrm>
          <a:prstGeom prst="rect">
            <a:avLst/>
          </a:prstGeom>
          <a:noFill/>
          <a:ln/>
        </p:spPr>
        <p:txBody>
          <a:bodyPr wrap="none" lIns="0" tIns="0" rIns="0" bIns="0" rtlCol="0" anchor="t"/>
          <a:lstStyle/>
          <a:p>
            <a:pPr marL="0" indent="0" algn="l">
              <a:lnSpc>
                <a:spcPts val="2100"/>
              </a:lnSpc>
              <a:buNone/>
            </a:pPr>
            <a:r>
              <a:rPr lang="en-US" sz="1300" dirty="0">
                <a:latin typeface="Bahnschrift" panose="020B0502040204020203" pitchFamily="34" charset="0"/>
                <a:ea typeface="Inter Medium" pitchFamily="34" charset="-122"/>
                <a:cs typeface="Inter Medium" pitchFamily="34" charset="-120"/>
              </a:rPr>
              <a:t>Chia Protein Concentrate has high potential food applications</a:t>
            </a:r>
            <a:endParaRPr lang="en-US" sz="1300" dirty="0">
              <a:latin typeface="Bahnschrift" panose="020B0502040204020203" pitchFamily="34" charset="0"/>
            </a:endParaRPr>
          </a:p>
        </p:txBody>
      </p:sp>
      <p:sp>
        <p:nvSpPr>
          <p:cNvPr id="25" name="Text 6"/>
          <p:cNvSpPr/>
          <p:nvPr/>
        </p:nvSpPr>
        <p:spPr>
          <a:xfrm>
            <a:off x="6819821" y="4240080"/>
            <a:ext cx="2116812" cy="264557"/>
          </a:xfrm>
          <a:prstGeom prst="rect">
            <a:avLst/>
          </a:prstGeom>
          <a:noFill/>
          <a:ln/>
        </p:spPr>
        <p:txBody>
          <a:bodyPr wrap="none" lIns="0" tIns="0" rIns="0" bIns="0" rtlCol="0" anchor="t"/>
          <a:lstStyle/>
          <a:p>
            <a:pPr marL="0" indent="0" algn="l">
              <a:lnSpc>
                <a:spcPts val="2050"/>
              </a:lnSpc>
              <a:buNone/>
            </a:pPr>
            <a:r>
              <a:rPr lang="en-US" sz="1650" dirty="0">
                <a:latin typeface="Bahnschrift" panose="020B0502040204020203" pitchFamily="34" charset="0"/>
                <a:ea typeface="DM Sans Semi Bold" pitchFamily="34" charset="-122"/>
                <a:cs typeface="DM Sans Semi Bold" pitchFamily="34" charset="-120"/>
              </a:rPr>
              <a:t>Outlook</a:t>
            </a:r>
            <a:endParaRPr lang="en-US" sz="1650" dirty="0">
              <a:latin typeface="Bahnschrift" panose="020B0502040204020203" pitchFamily="34" charset="0"/>
            </a:endParaRPr>
          </a:p>
        </p:txBody>
      </p:sp>
      <p:sp>
        <p:nvSpPr>
          <p:cNvPr id="26" name="Text 7"/>
          <p:cNvSpPr/>
          <p:nvPr/>
        </p:nvSpPr>
        <p:spPr>
          <a:xfrm>
            <a:off x="6819821" y="4606197"/>
            <a:ext cx="6595586" cy="270867"/>
          </a:xfrm>
          <a:prstGeom prst="rect">
            <a:avLst/>
          </a:prstGeom>
          <a:noFill/>
          <a:ln/>
        </p:spPr>
        <p:txBody>
          <a:bodyPr wrap="none" lIns="0" tIns="0" rIns="0" bIns="0" rtlCol="0" anchor="t"/>
          <a:lstStyle/>
          <a:p>
            <a:pPr marL="0" indent="0" algn="l">
              <a:lnSpc>
                <a:spcPts val="2100"/>
              </a:lnSpc>
              <a:buNone/>
            </a:pPr>
            <a:r>
              <a:rPr lang="en-US" sz="1300" dirty="0">
                <a:latin typeface="Bahnschrift" panose="020B0502040204020203" pitchFamily="34" charset="0"/>
                <a:ea typeface="Inter Medium" pitchFamily="34" charset="-122"/>
                <a:cs typeface="Inter Medium" pitchFamily="34" charset="-120"/>
              </a:rPr>
              <a:t>Digestibility</a:t>
            </a:r>
            <a:endParaRPr lang="en-US" sz="1300" dirty="0">
              <a:latin typeface="Bahnschrift" panose="020B0502040204020203" pitchFamily="34" charset="0"/>
            </a:endParaRPr>
          </a:p>
        </p:txBody>
      </p:sp>
      <p:sp>
        <p:nvSpPr>
          <p:cNvPr id="28" name="Text 8"/>
          <p:cNvSpPr/>
          <p:nvPr/>
        </p:nvSpPr>
        <p:spPr>
          <a:xfrm>
            <a:off x="6819821" y="4978625"/>
            <a:ext cx="6595586" cy="270867"/>
          </a:xfrm>
          <a:prstGeom prst="rect">
            <a:avLst/>
          </a:prstGeom>
          <a:noFill/>
          <a:ln/>
        </p:spPr>
        <p:txBody>
          <a:bodyPr wrap="none" lIns="0" tIns="0" rIns="0" bIns="0" rtlCol="0" anchor="t"/>
          <a:lstStyle/>
          <a:p>
            <a:pPr marL="0" indent="0" algn="l">
              <a:lnSpc>
                <a:spcPts val="2100"/>
              </a:lnSpc>
              <a:buNone/>
            </a:pPr>
            <a:r>
              <a:rPr lang="en-US" sz="1300">
                <a:latin typeface="Bahnschrift" panose="020B0502040204020203" pitchFamily="34" charset="0"/>
                <a:ea typeface="Inter Medium" pitchFamily="34" charset="-122"/>
                <a:cs typeface="Inter Medium" pitchFamily="34" charset="-120"/>
              </a:rPr>
              <a:t>Allergenicity/Toxicity</a:t>
            </a:r>
            <a:endParaRPr lang="en-US" sz="1300" dirty="0">
              <a:latin typeface="Bahnschrift" panose="020B0502040204020203" pitchFamily="34" charset="0"/>
            </a:endParaRPr>
          </a:p>
        </p:txBody>
      </p:sp>
      <p:sp>
        <p:nvSpPr>
          <p:cNvPr id="29" name="Text 9"/>
          <p:cNvSpPr/>
          <p:nvPr/>
        </p:nvSpPr>
        <p:spPr>
          <a:xfrm>
            <a:off x="6819821" y="5351052"/>
            <a:ext cx="6595586" cy="270867"/>
          </a:xfrm>
          <a:prstGeom prst="rect">
            <a:avLst/>
          </a:prstGeom>
          <a:noFill/>
          <a:ln/>
        </p:spPr>
        <p:txBody>
          <a:bodyPr wrap="none" lIns="0" tIns="0" rIns="0" bIns="0" rtlCol="0" anchor="t"/>
          <a:lstStyle/>
          <a:p>
            <a:pPr>
              <a:lnSpc>
                <a:spcPts val="2100"/>
              </a:lnSpc>
            </a:pPr>
            <a:r>
              <a:rPr lang="en-US" sz="1300">
                <a:latin typeface="Bahnschrift" panose="020B0502040204020203" pitchFamily="34" charset="0"/>
                <a:ea typeface="Inter Medium" pitchFamily="34" charset="-122"/>
                <a:cs typeface="Inter Medium" pitchFamily="34" charset="-120"/>
              </a:rPr>
              <a:t>Product development</a:t>
            </a:r>
            <a:endParaRPr lang="en-US" sz="1300" dirty="0">
              <a:latin typeface="Bahnschrift" panose="020B0502040204020203" pitchFamily="34" charset="0"/>
            </a:endParaRPr>
          </a:p>
        </p:txBody>
      </p:sp>
      <p:sp>
        <p:nvSpPr>
          <p:cNvPr id="30" name="Text 10"/>
          <p:cNvSpPr/>
          <p:nvPr/>
        </p:nvSpPr>
        <p:spPr>
          <a:xfrm>
            <a:off x="6819821" y="5723480"/>
            <a:ext cx="6595586" cy="270867"/>
          </a:xfrm>
          <a:prstGeom prst="rect">
            <a:avLst/>
          </a:prstGeom>
          <a:noFill/>
          <a:ln/>
        </p:spPr>
        <p:txBody>
          <a:bodyPr wrap="none" lIns="0" tIns="0" rIns="0" bIns="0" rtlCol="0" anchor="t"/>
          <a:lstStyle/>
          <a:p>
            <a:pPr marL="0" indent="0" algn="l">
              <a:lnSpc>
                <a:spcPts val="2100"/>
              </a:lnSpc>
              <a:buNone/>
            </a:pPr>
            <a:endParaRPr lang="en-US" sz="1300" dirty="0">
              <a:latin typeface="Bahnschrift" panose="020B0502040204020203" pitchFamily="34" charset="0"/>
            </a:endParaRPr>
          </a:p>
        </p:txBody>
      </p:sp>
      <p:sp>
        <p:nvSpPr>
          <p:cNvPr id="2" name="Text 7">
            <a:extLst>
              <a:ext uri="{FF2B5EF4-FFF2-40B4-BE49-F238E27FC236}">
                <a16:creationId xmlns:a16="http://schemas.microsoft.com/office/drawing/2014/main" id="{31D3F2F3-90DC-0618-D6A7-0C47DFC3B9CC}"/>
              </a:ext>
            </a:extLst>
          </p:cNvPr>
          <p:cNvSpPr/>
          <p:nvPr/>
        </p:nvSpPr>
        <p:spPr bwMode="auto">
          <a:xfrm>
            <a:off x="6800771" y="5672997"/>
            <a:ext cx="6595586" cy="270867"/>
          </a:xfrm>
          <a:prstGeom prst="rect">
            <a:avLst/>
          </a:prstGeom>
          <a:noFill/>
          <a:ln/>
        </p:spPr>
        <p:txBody>
          <a:bodyPr wrap="none" lIns="0" tIns="0" rIns="0" bIns="0" rtlCol="0" anchor="t"/>
          <a:lstStyle/>
          <a:p>
            <a:pPr marL="0" indent="0" algn="l">
              <a:lnSpc>
                <a:spcPts val="2100"/>
              </a:lnSpc>
              <a:buNone/>
            </a:pPr>
            <a:r>
              <a:rPr lang="en-US" sz="1300">
                <a:latin typeface="Bahnschrift" panose="020B0502040204020203" pitchFamily="34" charset="0"/>
                <a:ea typeface="Inter Medium" pitchFamily="34" charset="-122"/>
              </a:rPr>
              <a:t>Life Cycle Assesment</a:t>
            </a:r>
            <a:endParaRPr lang="en-US" sz="1300" dirty="0">
              <a:latin typeface="Bahnschrift" panose="020B0502040204020203" pitchFamily="34" charset="0"/>
            </a:endParaRPr>
          </a:p>
        </p:txBody>
      </p:sp>
    </p:spTree>
    <p:extLst>
      <p:ext uri="{BB962C8B-B14F-4D97-AF65-F5344CB8AC3E}">
        <p14:creationId xmlns:p14="http://schemas.microsoft.com/office/powerpoint/2010/main" val="328042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16</a:t>
            </a:fld>
            <a:endParaRPr lang="en-US"/>
          </a:p>
        </p:txBody>
      </p:sp>
      <p:sp>
        <p:nvSpPr>
          <p:cNvPr id="2" name="Rechteck 1"/>
          <p:cNvSpPr/>
          <p:nvPr/>
        </p:nvSpPr>
        <p:spPr>
          <a:xfrm>
            <a:off x="2297846" y="2916295"/>
            <a:ext cx="2968046" cy="2246769"/>
          </a:xfrm>
          <a:prstGeom prst="rect">
            <a:avLst/>
          </a:prstGeom>
        </p:spPr>
        <p:txBody>
          <a:bodyPr wrap="square">
            <a:spAutoFit/>
          </a:bodyPr>
          <a:lstStyle/>
          <a:p>
            <a:pPr algn="ctr"/>
            <a:r>
              <a:rPr lang="de-DE" sz="2000">
                <a:latin typeface="Bahnschrift" panose="020B0502040204020203" pitchFamily="34" charset="0"/>
              </a:rPr>
              <a:t>Meet the Team:</a:t>
            </a:r>
          </a:p>
          <a:p>
            <a:pPr algn="ctr"/>
            <a:r>
              <a:rPr lang="de-DE" sz="2000">
                <a:latin typeface="Bahnschrift" panose="020B0502040204020203" pitchFamily="34" charset="0"/>
              </a:rPr>
              <a:t>Prof. Dr. Özlem Özmutlu </a:t>
            </a:r>
          </a:p>
          <a:p>
            <a:pPr algn="ctr"/>
            <a:r>
              <a:rPr lang="de-DE" sz="2000">
                <a:latin typeface="Bahnschrift" panose="020B0502040204020203" pitchFamily="34" charset="0"/>
              </a:rPr>
              <a:t>M. Sc. Patricia Maag P5.08</a:t>
            </a:r>
            <a:br>
              <a:rPr lang="de-DE" sz="2000">
                <a:latin typeface="Bahnschrift" panose="020B0502040204020203" pitchFamily="34" charset="0"/>
              </a:rPr>
            </a:br>
            <a:r>
              <a:rPr lang="de-DE" sz="2000">
                <a:latin typeface="Bahnschrift" panose="020B0502040204020203" pitchFamily="34" charset="0"/>
              </a:rPr>
              <a:t>M. Eng. Lisa Ziegltrum P5.09</a:t>
            </a:r>
          </a:p>
          <a:p>
            <a:pPr algn="ctr"/>
            <a:r>
              <a:rPr lang="de-DE" sz="2000">
                <a:latin typeface="Bahnschrift" panose="020B0502040204020203" pitchFamily="34" charset="0"/>
              </a:rPr>
              <a:t>M. Eng. Simon Körber</a:t>
            </a:r>
          </a:p>
        </p:txBody>
      </p:sp>
      <p:sp>
        <p:nvSpPr>
          <p:cNvPr id="11" name="Titel 1"/>
          <p:cNvSpPr>
            <a:spLocks noGrp="1"/>
          </p:cNvSpPr>
          <p:nvPr>
            <p:ph type="title"/>
          </p:nvPr>
        </p:nvSpPr>
        <p:spPr bwMode="auto">
          <a:xfrm>
            <a:off x="847922" y="33561"/>
            <a:ext cx="10515600" cy="1325563"/>
          </a:xfrm>
        </p:spPr>
        <p:txBody>
          <a:bodyPr/>
          <a:lstStyle/>
          <a:p>
            <a:pPr algn="ctr"/>
            <a:r>
              <a:rPr lang="de-DE">
                <a:solidFill>
                  <a:srgbClr val="FFC000"/>
                </a:solidFill>
                <a:latin typeface="Bahnschrift" panose="020B0502040204020203" pitchFamily="34" charset="0"/>
              </a:rPr>
              <a:t>Acknowledgement</a:t>
            </a:r>
            <a:endParaRPr lang="en-US">
              <a:solidFill>
                <a:srgbClr val="FFC000"/>
              </a:solidFill>
              <a:latin typeface="Bahnschrift" panose="020B0502040204020203" pitchFamily="34" charset="0"/>
            </a:endParaRPr>
          </a:p>
        </p:txBody>
      </p:sp>
      <p:pic>
        <p:nvPicPr>
          <p:cNvPr id="19" name="Picture 13" descr="Logo&#10;&#10;Description automatically generated"/>
          <p:cNvPicPr>
            <a:picLocks noChangeAspect="1"/>
          </p:cNvPicPr>
          <p:nvPr/>
        </p:nvPicPr>
        <p:blipFill>
          <a:blip r:embed="rId5"/>
          <a:stretch/>
        </p:blipFill>
        <p:spPr bwMode="auto">
          <a:xfrm>
            <a:off x="6694286" y="2547441"/>
            <a:ext cx="3256307" cy="1074581"/>
          </a:xfrm>
          <a:prstGeom prst="rect">
            <a:avLst/>
          </a:prstGeom>
        </p:spPr>
      </p:pic>
      <p:grpSp>
        <p:nvGrpSpPr>
          <p:cNvPr id="20" name="Group 54">
            <a:extLst>
              <a:ext uri="{FF2B5EF4-FFF2-40B4-BE49-F238E27FC236}">
                <a16:creationId xmlns:a16="http://schemas.microsoft.com/office/drawing/2014/main" id="{27931037-7528-F9A9-421A-116F8E898BCF}"/>
              </a:ext>
            </a:extLst>
          </p:cNvPr>
          <p:cNvGrpSpPr/>
          <p:nvPr/>
        </p:nvGrpSpPr>
        <p:grpSpPr>
          <a:xfrm>
            <a:off x="1929505" y="1792456"/>
            <a:ext cx="3716337" cy="1038899"/>
            <a:chOff x="440214" y="2023552"/>
            <a:chExt cx="3716337" cy="1038899"/>
          </a:xfrm>
        </p:grpSpPr>
        <p:sp>
          <p:nvSpPr>
            <p:cNvPr id="21" name="TextBox 1">
              <a:extLst>
                <a:ext uri="{FF2B5EF4-FFF2-40B4-BE49-F238E27FC236}">
                  <a16:creationId xmlns:a16="http://schemas.microsoft.com/office/drawing/2014/main" id="{C472EA5A-DD2E-FF08-8B83-DF88809BAA15}"/>
                </a:ext>
              </a:extLst>
            </p:cNvPr>
            <p:cNvSpPr txBox="1"/>
            <p:nvPr/>
          </p:nvSpPr>
          <p:spPr>
            <a:xfrm>
              <a:off x="440214" y="2508453"/>
              <a:ext cx="3716337" cy="553998"/>
            </a:xfrm>
            <a:prstGeom prst="rect">
              <a:avLst/>
            </a:prstGeom>
            <a:noFill/>
          </p:spPr>
          <p:txBody>
            <a:bodyPr wrap="square" rtlCol="0">
              <a:spAutoFit/>
            </a:bodyPr>
            <a:lstStyle/>
            <a:p>
              <a:pPr algn="ctr"/>
              <a:r>
                <a:rPr lang="en-US" sz="1500">
                  <a:solidFill>
                    <a:schemeClr val="accent6">
                      <a:lumMod val="50000"/>
                    </a:schemeClr>
                  </a:solidFill>
                  <a:latin typeface="Mercury SSm A"/>
                </a:rPr>
                <a:t>University of Applied Sciences</a:t>
              </a:r>
              <a:r>
                <a:rPr lang="en-US" sz="1500" b="0" i="0">
                  <a:solidFill>
                    <a:schemeClr val="accent6">
                      <a:lumMod val="50000"/>
                    </a:schemeClr>
                  </a:solidFill>
                  <a:effectLst/>
                  <a:latin typeface="Mercury SSm A"/>
                </a:rPr>
                <a:t> Weihenstephan-Triesdorf</a:t>
              </a:r>
            </a:p>
          </p:txBody>
        </p:sp>
        <p:pic>
          <p:nvPicPr>
            <p:cNvPr id="22" name="Picture 4" descr="A green text on a black background&#10;&#10;Description automatically generated">
              <a:extLst>
                <a:ext uri="{FF2B5EF4-FFF2-40B4-BE49-F238E27FC236}">
                  <a16:creationId xmlns:a16="http://schemas.microsoft.com/office/drawing/2014/main" id="{DFD432C9-6577-7792-8EF3-2EAE37401E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863" y="2023552"/>
              <a:ext cx="3495040" cy="473578"/>
            </a:xfrm>
            <a:prstGeom prst="rect">
              <a:avLst/>
            </a:prstGeom>
          </p:spPr>
        </p:pic>
      </p:grpSp>
      <p:sp>
        <p:nvSpPr>
          <p:cNvPr id="7" name="Rechteck 6"/>
          <p:cNvSpPr/>
          <p:nvPr/>
        </p:nvSpPr>
        <p:spPr>
          <a:xfrm>
            <a:off x="6475394" y="3617727"/>
            <a:ext cx="3686086" cy="646331"/>
          </a:xfrm>
          <a:prstGeom prst="rect">
            <a:avLst/>
          </a:prstGeom>
        </p:spPr>
        <p:txBody>
          <a:bodyPr wrap="square">
            <a:spAutoFit/>
          </a:bodyPr>
          <a:lstStyle/>
          <a:p>
            <a:pPr algn="ctr"/>
            <a:r>
              <a:rPr lang="en-GB" sz="1200">
                <a:latin typeface="Merriweather" panose="00000500000000000000" pitchFamily="2" charset="-94"/>
                <a:ea typeface="Calibri" panose="020F0502020204030204" pitchFamily="34" charset="0"/>
                <a:cs typeface="Arial" panose="020B0604020202020204" pitchFamily="34" charset="0"/>
              </a:rPr>
              <a:t>This study has received funding from the European Union's Horizon 202</a:t>
            </a:r>
            <a:r>
              <a:rPr lang="tr-TR" sz="1200">
                <a:latin typeface="Merriweather" panose="00000500000000000000" pitchFamily="2" charset="-94"/>
                <a:ea typeface="Calibri" panose="020F0502020204030204" pitchFamily="34" charset="0"/>
                <a:cs typeface="Arial" panose="020B0604020202020204" pitchFamily="34" charset="0"/>
              </a:rPr>
              <a:t>0</a:t>
            </a:r>
            <a:r>
              <a:rPr lang="en-GB" sz="1200">
                <a:latin typeface="Merriweather" panose="00000500000000000000" pitchFamily="2" charset="-94"/>
                <a:ea typeface="Calibri" panose="020F0502020204030204" pitchFamily="34" charset="0"/>
                <a:cs typeface="Arial" panose="020B0604020202020204" pitchFamily="34" charset="0"/>
              </a:rPr>
              <a:t>-PRIMA Section I Program under grant agreement #2232 (ProxIMed)</a:t>
            </a:r>
            <a:endParaRPr lang="en-GB" sz="1200" dirty="0">
              <a:latin typeface="Merriweather" panose="00000500000000000000" pitchFamily="2" charset="-94"/>
              <a:ea typeface="Calibri" panose="020F0502020204030204" pitchFamily="34" charset="0"/>
              <a:cs typeface="Arial" panose="020B0604020202020204" pitchFamily="34" charset="0"/>
            </a:endParaRPr>
          </a:p>
        </p:txBody>
      </p:sp>
      <p:sp>
        <p:nvSpPr>
          <p:cNvPr id="8" name="Rechteck 7">
            <a:extLst>
              <a:ext uri="{FF2B5EF4-FFF2-40B4-BE49-F238E27FC236}">
                <a16:creationId xmlns:a16="http://schemas.microsoft.com/office/drawing/2014/main" id="{5163E115-105E-1FD1-6C72-ED2C0B89A0DB}"/>
              </a:ext>
            </a:extLst>
          </p:cNvPr>
          <p:cNvSpPr/>
          <p:nvPr/>
        </p:nvSpPr>
        <p:spPr bwMode="auto">
          <a:xfrm>
            <a:off x="6895841" y="1850727"/>
            <a:ext cx="2968046" cy="400110"/>
          </a:xfrm>
          <a:prstGeom prst="rect">
            <a:avLst/>
          </a:prstGeom>
        </p:spPr>
        <p:txBody>
          <a:bodyPr wrap="square">
            <a:spAutoFit/>
          </a:bodyPr>
          <a:lstStyle/>
          <a:p>
            <a:pPr algn="ctr"/>
            <a:r>
              <a:rPr lang="de-DE" sz="2000">
                <a:latin typeface="Bahnschrift" panose="020B0502040204020203" pitchFamily="34" charset="0"/>
              </a:rPr>
              <a:t>Funding:</a:t>
            </a:r>
          </a:p>
        </p:txBody>
      </p:sp>
    </p:spTree>
    <p:extLst>
      <p:ext uri="{BB962C8B-B14F-4D97-AF65-F5344CB8AC3E}">
        <p14:creationId xmlns:p14="http://schemas.microsoft.com/office/powerpoint/2010/main" val="51400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8107397-BB2F-5C84-F28E-2F1D1200F6F6}"/>
            </a:ext>
          </a:extLst>
        </p:cNvPr>
        <p:cNvGrpSpPr/>
        <p:nvPr/>
      </p:nvGrpSpPr>
      <p:grpSpPr bwMode="auto">
        <a:xfrm>
          <a:off x="0" y="0"/>
          <a:ext cx="0" cy="0"/>
          <a:chOff x="0" y="0"/>
          <a:chExt cx="0" cy="0"/>
        </a:xfrm>
      </p:grpSpPr>
      <p:pic>
        <p:nvPicPr>
          <p:cNvPr id="10" name="Graphic 9">
            <a:extLst>
              <a:ext uri="{FF2B5EF4-FFF2-40B4-BE49-F238E27FC236}">
                <a16:creationId xmlns:a16="http://schemas.microsoft.com/office/drawing/2014/main" id="{ADB52517-ADCE-579D-6A75-98A920F2038E}"/>
              </a:ext>
            </a:extLst>
          </p:cNvPr>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a:extLst>
              <a:ext uri="{FF2B5EF4-FFF2-40B4-BE49-F238E27FC236}">
                <a16:creationId xmlns:a16="http://schemas.microsoft.com/office/drawing/2014/main" id="{A1B8726E-1A84-1A6E-47F0-76249303D54E}"/>
              </a:ext>
            </a:extLst>
          </p:cNvPr>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a:extLst>
              <a:ext uri="{FF2B5EF4-FFF2-40B4-BE49-F238E27FC236}">
                <a16:creationId xmlns:a16="http://schemas.microsoft.com/office/drawing/2014/main" id="{8A36C944-63A4-1E35-F520-D79B65376F43}"/>
              </a:ext>
            </a:extLst>
          </p:cNvPr>
          <p:cNvPicPr>
            <a:picLocks noChangeAspect="1"/>
          </p:cNvPicPr>
          <p:nvPr/>
        </p:nvPicPr>
        <p:blipFill>
          <a:blip r:embed="rId5"/>
          <a:stretch/>
        </p:blipFill>
        <p:spPr bwMode="auto">
          <a:xfrm>
            <a:off x="10207816" y="6102157"/>
            <a:ext cx="1472737" cy="486003"/>
          </a:xfrm>
          <a:prstGeom prst="rect">
            <a:avLst/>
          </a:prstGeom>
        </p:spPr>
      </p:pic>
      <p:pic>
        <p:nvPicPr>
          <p:cNvPr id="15" name="Graphic 14">
            <a:extLst>
              <a:ext uri="{FF2B5EF4-FFF2-40B4-BE49-F238E27FC236}">
                <a16:creationId xmlns:a16="http://schemas.microsoft.com/office/drawing/2014/main" id="{2A1CC879-2A9F-2DCB-5B56-202E20317447}"/>
              </a:ext>
            </a:extLst>
          </p:cNvPr>
          <p:cNvPicPr>
            <a:picLocks noChangeAspect="1"/>
          </p:cNvPicPr>
          <p:nvPr/>
        </p:nvPicPr>
        <p:blipFill>
          <a:blip r:embed="rId6"/>
          <a:stretch/>
        </p:blipFill>
        <p:spPr bwMode="auto">
          <a:xfrm>
            <a:off x="400511" y="6041513"/>
            <a:ext cx="892646" cy="607292"/>
          </a:xfrm>
          <a:prstGeom prst="rect">
            <a:avLst/>
          </a:prstGeom>
        </p:spPr>
      </p:pic>
      <p:sp>
        <p:nvSpPr>
          <p:cNvPr id="16" name="TextBox 15">
            <a:extLst>
              <a:ext uri="{FF2B5EF4-FFF2-40B4-BE49-F238E27FC236}">
                <a16:creationId xmlns:a16="http://schemas.microsoft.com/office/drawing/2014/main" id="{F11CB994-0F34-A5FB-7442-AE65ED928C82}"/>
              </a:ext>
            </a:extLst>
          </p:cNvPr>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a:extLst>
              <a:ext uri="{FF2B5EF4-FFF2-40B4-BE49-F238E27FC236}">
                <a16:creationId xmlns:a16="http://schemas.microsoft.com/office/drawing/2014/main" id="{F854B9D8-589E-F9B5-E3BF-E73C12516D6C}"/>
              </a:ext>
            </a:extLst>
          </p:cNvPr>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a:extLst>
              <a:ext uri="{FF2B5EF4-FFF2-40B4-BE49-F238E27FC236}">
                <a16:creationId xmlns:a16="http://schemas.microsoft.com/office/drawing/2014/main" id="{059DED03-7294-F807-3790-18B2B323C81E}"/>
              </a:ext>
            </a:extLst>
          </p:cNvPr>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17</a:t>
            </a:fld>
            <a:endParaRPr lang="en-US"/>
          </a:p>
        </p:txBody>
      </p:sp>
      <p:sp>
        <p:nvSpPr>
          <p:cNvPr id="11" name="Titel 1">
            <a:extLst>
              <a:ext uri="{FF2B5EF4-FFF2-40B4-BE49-F238E27FC236}">
                <a16:creationId xmlns:a16="http://schemas.microsoft.com/office/drawing/2014/main" id="{A2E44EEC-FACD-5969-7234-B1B872315E9A}"/>
              </a:ext>
            </a:extLst>
          </p:cNvPr>
          <p:cNvSpPr>
            <a:spLocks noGrp="1"/>
          </p:cNvSpPr>
          <p:nvPr>
            <p:ph type="title"/>
          </p:nvPr>
        </p:nvSpPr>
        <p:spPr bwMode="auto">
          <a:xfrm>
            <a:off x="847922" y="33561"/>
            <a:ext cx="10515600" cy="1325563"/>
          </a:xfrm>
        </p:spPr>
        <p:txBody>
          <a:bodyPr/>
          <a:lstStyle/>
          <a:p>
            <a:pPr algn="ctr"/>
            <a:r>
              <a:rPr lang="de-DE">
                <a:solidFill>
                  <a:srgbClr val="FFC000"/>
                </a:solidFill>
                <a:latin typeface="Bahnschrift" panose="020B0502040204020203" pitchFamily="34" charset="0"/>
              </a:rPr>
              <a:t>Acknowledgement</a:t>
            </a:r>
            <a:endParaRPr lang="en-US">
              <a:solidFill>
                <a:srgbClr val="FFC000"/>
              </a:solidFill>
              <a:latin typeface="Bahnschrift" panose="020B0502040204020203" pitchFamily="34" charset="0"/>
            </a:endParaRPr>
          </a:p>
        </p:txBody>
      </p:sp>
      <p:grpSp>
        <p:nvGrpSpPr>
          <p:cNvPr id="3" name="Group 22">
            <a:extLst>
              <a:ext uri="{FF2B5EF4-FFF2-40B4-BE49-F238E27FC236}">
                <a16:creationId xmlns:a16="http://schemas.microsoft.com/office/drawing/2014/main" id="{F8D1F31B-E248-58DC-7CD8-41A36DE76060}"/>
              </a:ext>
            </a:extLst>
          </p:cNvPr>
          <p:cNvGrpSpPr/>
          <p:nvPr/>
        </p:nvGrpSpPr>
        <p:grpSpPr>
          <a:xfrm>
            <a:off x="4475557" y="1230077"/>
            <a:ext cx="3716337" cy="1833880"/>
            <a:chOff x="6841675" y="1106612"/>
            <a:chExt cx="3716337" cy="1833880"/>
          </a:xfrm>
        </p:grpSpPr>
        <p:pic>
          <p:nvPicPr>
            <p:cNvPr id="5" name="Picture 21" descr="A red and white circle with a black background&#10;&#10;Description automatically generated">
              <a:extLst>
                <a:ext uri="{FF2B5EF4-FFF2-40B4-BE49-F238E27FC236}">
                  <a16:creationId xmlns:a16="http://schemas.microsoft.com/office/drawing/2014/main" id="{6FBB9B7A-B4C1-9EBD-0F3A-ADC238BAED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1872" y="1106612"/>
              <a:ext cx="3015944" cy="1833880"/>
            </a:xfrm>
            <a:prstGeom prst="rect">
              <a:avLst/>
            </a:prstGeom>
          </p:spPr>
        </p:pic>
        <p:sp>
          <p:nvSpPr>
            <p:cNvPr id="9" name="TextBox 6">
              <a:extLst>
                <a:ext uri="{FF2B5EF4-FFF2-40B4-BE49-F238E27FC236}">
                  <a16:creationId xmlns:a16="http://schemas.microsoft.com/office/drawing/2014/main" id="{2FC8796B-285C-17B0-8145-DE3D69AE91B2}"/>
                </a:ext>
              </a:extLst>
            </p:cNvPr>
            <p:cNvSpPr txBox="1"/>
            <p:nvPr/>
          </p:nvSpPr>
          <p:spPr>
            <a:xfrm>
              <a:off x="6841675" y="2284952"/>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Middle East Technical University (METU) </a:t>
              </a:r>
              <a:endParaRPr lang="tr-TR" sz="1500" b="0" i="0">
                <a:solidFill>
                  <a:schemeClr val="accent6">
                    <a:lumMod val="50000"/>
                  </a:schemeClr>
                </a:solidFill>
                <a:effectLst/>
                <a:latin typeface="Mercury SSm A"/>
              </a:endParaRPr>
            </a:p>
            <a:p>
              <a:pPr algn="ctr"/>
              <a:r>
                <a:rPr lang="tr-TR" sz="1500">
                  <a:solidFill>
                    <a:schemeClr val="accent6">
                      <a:lumMod val="50000"/>
                    </a:schemeClr>
                  </a:solidFill>
                  <a:latin typeface="Mercury SSm A"/>
                </a:rPr>
                <a:t>TURKIYE</a:t>
              </a:r>
              <a:endParaRPr lang="en-US" sz="1500" b="0" i="0">
                <a:solidFill>
                  <a:schemeClr val="accent6">
                    <a:lumMod val="50000"/>
                  </a:schemeClr>
                </a:solidFill>
                <a:effectLst/>
                <a:latin typeface="Mercury SSm A"/>
              </a:endParaRPr>
            </a:p>
          </p:txBody>
        </p:sp>
      </p:grpSp>
      <p:grpSp>
        <p:nvGrpSpPr>
          <p:cNvPr id="12" name="Group 54">
            <a:extLst>
              <a:ext uri="{FF2B5EF4-FFF2-40B4-BE49-F238E27FC236}">
                <a16:creationId xmlns:a16="http://schemas.microsoft.com/office/drawing/2014/main" id="{9A4A52EC-6DA9-A259-59F7-4A9CA015B86E}"/>
              </a:ext>
            </a:extLst>
          </p:cNvPr>
          <p:cNvGrpSpPr/>
          <p:nvPr/>
        </p:nvGrpSpPr>
        <p:grpSpPr>
          <a:xfrm>
            <a:off x="440214" y="1920682"/>
            <a:ext cx="3716337" cy="1038899"/>
            <a:chOff x="440214" y="2023552"/>
            <a:chExt cx="3716337" cy="1038899"/>
          </a:xfrm>
        </p:grpSpPr>
        <p:sp>
          <p:nvSpPr>
            <p:cNvPr id="17" name="TextBox 1">
              <a:extLst>
                <a:ext uri="{FF2B5EF4-FFF2-40B4-BE49-F238E27FC236}">
                  <a16:creationId xmlns:a16="http://schemas.microsoft.com/office/drawing/2014/main" id="{82C10113-BF85-4C03-6FE5-310FCF9B7224}"/>
                </a:ext>
              </a:extLst>
            </p:cNvPr>
            <p:cNvSpPr txBox="1"/>
            <p:nvPr/>
          </p:nvSpPr>
          <p:spPr>
            <a:xfrm>
              <a:off x="440214" y="2508453"/>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Hochschule Weihenstephan-Triesdorf (HSWT)</a:t>
              </a:r>
              <a:endParaRPr lang="tr-TR" sz="1500">
                <a:solidFill>
                  <a:schemeClr val="accent6">
                    <a:lumMod val="50000"/>
                  </a:schemeClr>
                </a:solidFill>
                <a:latin typeface="Mercury SSm A"/>
              </a:endParaRPr>
            </a:p>
            <a:p>
              <a:pPr algn="ctr"/>
              <a:r>
                <a:rPr lang="tr-TR" sz="1500">
                  <a:solidFill>
                    <a:schemeClr val="accent6">
                      <a:lumMod val="50000"/>
                    </a:schemeClr>
                  </a:solidFill>
                  <a:latin typeface="Mercury SSm A"/>
                </a:rPr>
                <a:t>GERMANY</a:t>
              </a:r>
              <a:endParaRPr lang="en-US" sz="1500" b="0" i="0">
                <a:solidFill>
                  <a:schemeClr val="accent6">
                    <a:lumMod val="50000"/>
                  </a:schemeClr>
                </a:solidFill>
                <a:effectLst/>
                <a:latin typeface="Mercury SSm A"/>
              </a:endParaRPr>
            </a:p>
          </p:txBody>
        </p:sp>
        <p:pic>
          <p:nvPicPr>
            <p:cNvPr id="18" name="Picture 4" descr="A green text on a black background&#10;&#10;Description automatically generated">
              <a:extLst>
                <a:ext uri="{FF2B5EF4-FFF2-40B4-BE49-F238E27FC236}">
                  <a16:creationId xmlns:a16="http://schemas.microsoft.com/office/drawing/2014/main" id="{50687B64-908C-6ED7-FBC5-F8608124D1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863" y="2023552"/>
              <a:ext cx="3495040" cy="473578"/>
            </a:xfrm>
            <a:prstGeom prst="rect">
              <a:avLst/>
            </a:prstGeom>
          </p:spPr>
        </p:pic>
      </p:grpSp>
      <p:grpSp>
        <p:nvGrpSpPr>
          <p:cNvPr id="23" name="Group 53">
            <a:extLst>
              <a:ext uri="{FF2B5EF4-FFF2-40B4-BE49-F238E27FC236}">
                <a16:creationId xmlns:a16="http://schemas.microsoft.com/office/drawing/2014/main" id="{BBBAC909-2210-4589-C297-E744D082A55D}"/>
              </a:ext>
            </a:extLst>
          </p:cNvPr>
          <p:cNvGrpSpPr/>
          <p:nvPr/>
        </p:nvGrpSpPr>
        <p:grpSpPr>
          <a:xfrm>
            <a:off x="8510900" y="1480479"/>
            <a:ext cx="3716337" cy="1466942"/>
            <a:chOff x="7720488" y="1608797"/>
            <a:chExt cx="3716337" cy="1466942"/>
          </a:xfrm>
        </p:grpSpPr>
        <p:sp>
          <p:nvSpPr>
            <p:cNvPr id="24" name="TextBox 24">
              <a:extLst>
                <a:ext uri="{FF2B5EF4-FFF2-40B4-BE49-F238E27FC236}">
                  <a16:creationId xmlns:a16="http://schemas.microsoft.com/office/drawing/2014/main" id="{1C80B916-DEDE-68C7-1F94-3FE5C68AC8D3}"/>
                </a:ext>
              </a:extLst>
            </p:cNvPr>
            <p:cNvSpPr txBox="1"/>
            <p:nvPr/>
          </p:nvSpPr>
          <p:spPr>
            <a:xfrm>
              <a:off x="7720488" y="2521741"/>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Green Survey (GS)</a:t>
              </a:r>
              <a:endParaRPr lang="tr-TR" sz="1500" b="0" i="0">
                <a:solidFill>
                  <a:schemeClr val="accent6">
                    <a:lumMod val="50000"/>
                  </a:schemeClr>
                </a:solidFill>
                <a:effectLst/>
                <a:latin typeface="Mercury SSm A"/>
              </a:endParaRPr>
            </a:p>
            <a:p>
              <a:pPr algn="ctr"/>
              <a:r>
                <a:rPr lang="tr-TR" sz="1500">
                  <a:solidFill>
                    <a:schemeClr val="accent6">
                      <a:lumMod val="50000"/>
                    </a:schemeClr>
                  </a:solidFill>
                  <a:latin typeface="Mercury SSm A"/>
                </a:rPr>
                <a:t>GERMANY</a:t>
              </a:r>
              <a:endParaRPr lang="en-US" sz="1500" b="0" i="0">
                <a:solidFill>
                  <a:schemeClr val="accent6">
                    <a:lumMod val="50000"/>
                  </a:schemeClr>
                </a:solidFill>
                <a:effectLst/>
                <a:latin typeface="Mercury SSm A"/>
              </a:endParaRPr>
            </a:p>
          </p:txBody>
        </p:sp>
        <p:pic>
          <p:nvPicPr>
            <p:cNvPr id="25" name="Picture 52" descr="A black background with green and yellow text&#10;&#10;Description automatically generated">
              <a:extLst>
                <a:ext uri="{FF2B5EF4-FFF2-40B4-BE49-F238E27FC236}">
                  <a16:creationId xmlns:a16="http://schemas.microsoft.com/office/drawing/2014/main" id="{54FECF30-3A8E-63D9-85AC-9D39697D99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6118" y="1608797"/>
              <a:ext cx="2505075" cy="1171575"/>
            </a:xfrm>
            <a:prstGeom prst="rect">
              <a:avLst/>
            </a:prstGeom>
          </p:spPr>
        </p:pic>
      </p:grpSp>
      <p:grpSp>
        <p:nvGrpSpPr>
          <p:cNvPr id="26" name="Group 60">
            <a:extLst>
              <a:ext uri="{FF2B5EF4-FFF2-40B4-BE49-F238E27FC236}">
                <a16:creationId xmlns:a16="http://schemas.microsoft.com/office/drawing/2014/main" id="{DCE0FD39-2520-A0F8-B10A-DE4F0C643523}"/>
              </a:ext>
            </a:extLst>
          </p:cNvPr>
          <p:cNvGrpSpPr/>
          <p:nvPr/>
        </p:nvGrpSpPr>
        <p:grpSpPr>
          <a:xfrm>
            <a:off x="-646672" y="3143645"/>
            <a:ext cx="3716337" cy="1229070"/>
            <a:chOff x="427257" y="3067892"/>
            <a:chExt cx="3716337" cy="1229070"/>
          </a:xfrm>
        </p:grpSpPr>
        <p:pic>
          <p:nvPicPr>
            <p:cNvPr id="27" name="Picture 59" descr="A red oval with white letters&#10;&#10;Description automatically generated">
              <a:extLst>
                <a:ext uri="{FF2B5EF4-FFF2-40B4-BE49-F238E27FC236}">
                  <a16:creationId xmlns:a16="http://schemas.microsoft.com/office/drawing/2014/main" id="{FCE00DBE-9945-7174-F92F-A832884DDE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4936" y="3067892"/>
              <a:ext cx="1296875" cy="952071"/>
            </a:xfrm>
            <a:prstGeom prst="rect">
              <a:avLst/>
            </a:prstGeom>
          </p:spPr>
        </p:pic>
        <p:sp>
          <p:nvSpPr>
            <p:cNvPr id="28" name="TextBox 56">
              <a:extLst>
                <a:ext uri="{FF2B5EF4-FFF2-40B4-BE49-F238E27FC236}">
                  <a16:creationId xmlns:a16="http://schemas.microsoft.com/office/drawing/2014/main" id="{2F421816-85F4-EF97-23FB-C6681B5D354E}"/>
                </a:ext>
              </a:extLst>
            </p:cNvPr>
            <p:cNvSpPr txBox="1"/>
            <p:nvPr/>
          </p:nvSpPr>
          <p:spPr>
            <a:xfrm>
              <a:off x="427257" y="3742964"/>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TAT Gıda </a:t>
              </a:r>
              <a:r>
                <a:rPr lang="tr-TR" sz="1500" b="0" i="0">
                  <a:solidFill>
                    <a:schemeClr val="accent6">
                      <a:lumMod val="50000"/>
                    </a:schemeClr>
                  </a:solidFill>
                  <a:effectLst/>
                  <a:latin typeface="Mercury SSm A"/>
                </a:rPr>
                <a:t>Inc</a:t>
              </a:r>
              <a:r>
                <a:rPr lang="en-US" sz="1500" b="0" i="0">
                  <a:solidFill>
                    <a:schemeClr val="accent6">
                      <a:lumMod val="50000"/>
                    </a:schemeClr>
                  </a:solidFill>
                  <a:effectLst/>
                  <a:latin typeface="Mercury SSm A"/>
                </a:rPr>
                <a:t>.</a:t>
              </a:r>
              <a:endParaRPr lang="tr-TR" sz="1500" b="0" i="0">
                <a:solidFill>
                  <a:schemeClr val="accent6">
                    <a:lumMod val="50000"/>
                  </a:schemeClr>
                </a:solidFill>
                <a:effectLst/>
                <a:latin typeface="Mercury SSm A"/>
              </a:endParaRPr>
            </a:p>
            <a:p>
              <a:pPr algn="ctr"/>
              <a:r>
                <a:rPr lang="tr-TR" sz="1500">
                  <a:solidFill>
                    <a:schemeClr val="accent6">
                      <a:lumMod val="50000"/>
                    </a:schemeClr>
                  </a:solidFill>
                  <a:latin typeface="Mercury SSm A"/>
                </a:rPr>
                <a:t>TURKIYE</a:t>
              </a:r>
              <a:endParaRPr lang="en-US" sz="1500" b="0" i="0">
                <a:solidFill>
                  <a:schemeClr val="accent6">
                    <a:lumMod val="50000"/>
                  </a:schemeClr>
                </a:solidFill>
                <a:effectLst/>
                <a:latin typeface="Mercury SSm A"/>
              </a:endParaRPr>
            </a:p>
          </p:txBody>
        </p:sp>
      </p:grpSp>
      <p:grpSp>
        <p:nvGrpSpPr>
          <p:cNvPr id="29" name="Group 69">
            <a:extLst>
              <a:ext uri="{FF2B5EF4-FFF2-40B4-BE49-F238E27FC236}">
                <a16:creationId xmlns:a16="http://schemas.microsoft.com/office/drawing/2014/main" id="{7D531E42-44F9-B432-2D3E-20D8FCEA1A6B}"/>
              </a:ext>
            </a:extLst>
          </p:cNvPr>
          <p:cNvGrpSpPr/>
          <p:nvPr/>
        </p:nvGrpSpPr>
        <p:grpSpPr>
          <a:xfrm>
            <a:off x="1695802" y="3093387"/>
            <a:ext cx="3716337" cy="1268470"/>
            <a:chOff x="2247583" y="3053774"/>
            <a:chExt cx="3716337" cy="1268470"/>
          </a:xfrm>
        </p:grpSpPr>
        <p:sp>
          <p:nvSpPr>
            <p:cNvPr id="30" name="TextBox 65">
              <a:extLst>
                <a:ext uri="{FF2B5EF4-FFF2-40B4-BE49-F238E27FC236}">
                  <a16:creationId xmlns:a16="http://schemas.microsoft.com/office/drawing/2014/main" id="{D339DFDB-B014-59FC-8647-E931A33DED04}"/>
                </a:ext>
              </a:extLst>
            </p:cNvPr>
            <p:cNvSpPr txBox="1"/>
            <p:nvPr/>
          </p:nvSpPr>
          <p:spPr>
            <a:xfrm>
              <a:off x="2247583" y="3768246"/>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University of Sfax (UoS) </a:t>
              </a:r>
              <a:endParaRPr lang="tr-TR" sz="1500" b="0" i="0">
                <a:solidFill>
                  <a:schemeClr val="accent6">
                    <a:lumMod val="50000"/>
                  </a:schemeClr>
                </a:solidFill>
                <a:effectLst/>
                <a:latin typeface="Mercury SSm A"/>
              </a:endParaRPr>
            </a:p>
            <a:p>
              <a:pPr algn="ctr"/>
              <a:r>
                <a:rPr lang="tr-TR" sz="1500">
                  <a:solidFill>
                    <a:schemeClr val="accent6">
                      <a:lumMod val="50000"/>
                    </a:schemeClr>
                  </a:solidFill>
                  <a:latin typeface="Mercury SSm A"/>
                </a:rPr>
                <a:t>TUNISIA</a:t>
              </a:r>
              <a:endParaRPr lang="en-US" sz="1500" b="0" i="0">
                <a:solidFill>
                  <a:schemeClr val="accent6">
                    <a:lumMod val="50000"/>
                  </a:schemeClr>
                </a:solidFill>
                <a:effectLst/>
                <a:latin typeface="Mercury SSm A"/>
              </a:endParaRPr>
            </a:p>
          </p:txBody>
        </p:sp>
        <p:pic>
          <p:nvPicPr>
            <p:cNvPr id="31" name="Picture 68" descr="A blue logo with a yellow light&#10;&#10;Description automatically generated">
              <a:extLst>
                <a:ext uri="{FF2B5EF4-FFF2-40B4-BE49-F238E27FC236}">
                  <a16:creationId xmlns:a16="http://schemas.microsoft.com/office/drawing/2014/main" id="{15C7D592-1AC9-36FA-5EF0-A859B7FB94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3619" y="3053774"/>
              <a:ext cx="764263" cy="779548"/>
            </a:xfrm>
            <a:prstGeom prst="rect">
              <a:avLst/>
            </a:prstGeom>
          </p:spPr>
        </p:pic>
      </p:grpSp>
      <p:grpSp>
        <p:nvGrpSpPr>
          <p:cNvPr id="32" name="Group 77">
            <a:extLst>
              <a:ext uri="{FF2B5EF4-FFF2-40B4-BE49-F238E27FC236}">
                <a16:creationId xmlns:a16="http://schemas.microsoft.com/office/drawing/2014/main" id="{50D6C998-0659-DC6C-4014-A65D310233AA}"/>
              </a:ext>
            </a:extLst>
          </p:cNvPr>
          <p:cNvGrpSpPr/>
          <p:nvPr/>
        </p:nvGrpSpPr>
        <p:grpSpPr>
          <a:xfrm>
            <a:off x="4622360" y="3006028"/>
            <a:ext cx="3716337" cy="1356855"/>
            <a:chOff x="4237830" y="3111774"/>
            <a:chExt cx="3716337" cy="1356855"/>
          </a:xfrm>
        </p:grpSpPr>
        <p:sp>
          <p:nvSpPr>
            <p:cNvPr id="33" name="TextBox 73">
              <a:extLst>
                <a:ext uri="{FF2B5EF4-FFF2-40B4-BE49-F238E27FC236}">
                  <a16:creationId xmlns:a16="http://schemas.microsoft.com/office/drawing/2014/main" id="{D73BFE0D-0185-AC8A-B504-151AFB48BB43}"/>
                </a:ext>
              </a:extLst>
            </p:cNvPr>
            <p:cNvSpPr txBox="1"/>
            <p:nvPr/>
          </p:nvSpPr>
          <p:spPr>
            <a:xfrm>
              <a:off x="4237830" y="3914631"/>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American University of Berut (AUB)</a:t>
              </a:r>
            </a:p>
            <a:p>
              <a:pPr algn="ctr"/>
              <a:r>
                <a:rPr lang="en-US" sz="1500" b="0" i="0">
                  <a:solidFill>
                    <a:schemeClr val="accent6">
                      <a:lumMod val="50000"/>
                    </a:schemeClr>
                  </a:solidFill>
                  <a:effectLst/>
                  <a:latin typeface="Mercury SSm A"/>
                </a:rPr>
                <a:t>LEBANON</a:t>
              </a:r>
            </a:p>
          </p:txBody>
        </p:sp>
        <p:pic>
          <p:nvPicPr>
            <p:cNvPr id="34" name="Picture 76" descr="A red circle with a green tree and black text&#10;&#10;Description automatically generated">
              <a:extLst>
                <a:ext uri="{FF2B5EF4-FFF2-40B4-BE49-F238E27FC236}">
                  <a16:creationId xmlns:a16="http://schemas.microsoft.com/office/drawing/2014/main" id="{55DD4879-C6B4-A4E4-E529-F7E2DB5C11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92474" y="3111774"/>
              <a:ext cx="807051" cy="815371"/>
            </a:xfrm>
            <a:prstGeom prst="rect">
              <a:avLst/>
            </a:prstGeom>
          </p:spPr>
        </p:pic>
      </p:grpSp>
      <p:grpSp>
        <p:nvGrpSpPr>
          <p:cNvPr id="35" name="Group 83">
            <a:extLst>
              <a:ext uri="{FF2B5EF4-FFF2-40B4-BE49-F238E27FC236}">
                <a16:creationId xmlns:a16="http://schemas.microsoft.com/office/drawing/2014/main" id="{C72C274D-E0F6-10DA-141C-FEFA0E33F321}"/>
              </a:ext>
            </a:extLst>
          </p:cNvPr>
          <p:cNvGrpSpPr/>
          <p:nvPr/>
        </p:nvGrpSpPr>
        <p:grpSpPr>
          <a:xfrm>
            <a:off x="8261521" y="3073276"/>
            <a:ext cx="3716337" cy="1289724"/>
            <a:chOff x="7550643" y="3184600"/>
            <a:chExt cx="3716337" cy="1289724"/>
          </a:xfrm>
        </p:grpSpPr>
        <p:sp>
          <p:nvSpPr>
            <p:cNvPr id="36" name="TextBox 79">
              <a:extLst>
                <a:ext uri="{FF2B5EF4-FFF2-40B4-BE49-F238E27FC236}">
                  <a16:creationId xmlns:a16="http://schemas.microsoft.com/office/drawing/2014/main" id="{D6BE7FD1-3391-2C92-322E-A8BA04BDCC8F}"/>
                </a:ext>
              </a:extLst>
            </p:cNvPr>
            <p:cNvSpPr txBox="1"/>
            <p:nvPr/>
          </p:nvSpPr>
          <p:spPr>
            <a:xfrm>
              <a:off x="7550643" y="3920326"/>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Aristotle University Thessaloniki (AUTh) </a:t>
              </a:r>
            </a:p>
            <a:p>
              <a:pPr algn="ctr"/>
              <a:r>
                <a:rPr lang="en-US" sz="1500" b="0" i="0">
                  <a:solidFill>
                    <a:schemeClr val="accent6">
                      <a:lumMod val="50000"/>
                    </a:schemeClr>
                  </a:solidFill>
                  <a:effectLst/>
                  <a:latin typeface="Mercury SSm A"/>
                </a:rPr>
                <a:t>GREECE</a:t>
              </a:r>
            </a:p>
          </p:txBody>
        </p:sp>
        <p:pic>
          <p:nvPicPr>
            <p:cNvPr id="37" name="Picture 82" descr="A black background with red text&#10;&#10;Description automatically generated">
              <a:extLst>
                <a:ext uri="{FF2B5EF4-FFF2-40B4-BE49-F238E27FC236}">
                  <a16:creationId xmlns:a16="http://schemas.microsoft.com/office/drawing/2014/main" id="{09ECBFC6-EB2D-D651-81FE-1235F54FB6F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75161" y="3184600"/>
              <a:ext cx="2267301" cy="734700"/>
            </a:xfrm>
            <a:prstGeom prst="rect">
              <a:avLst/>
            </a:prstGeom>
          </p:spPr>
        </p:pic>
      </p:grpSp>
      <p:grpSp>
        <p:nvGrpSpPr>
          <p:cNvPr id="38" name="Group 97">
            <a:extLst>
              <a:ext uri="{FF2B5EF4-FFF2-40B4-BE49-F238E27FC236}">
                <a16:creationId xmlns:a16="http://schemas.microsoft.com/office/drawing/2014/main" id="{60FC8000-C71E-A415-8FBD-0A65D2BC73FF}"/>
              </a:ext>
            </a:extLst>
          </p:cNvPr>
          <p:cNvGrpSpPr/>
          <p:nvPr/>
        </p:nvGrpSpPr>
        <p:grpSpPr>
          <a:xfrm>
            <a:off x="-494617" y="4595116"/>
            <a:ext cx="3716337" cy="1143405"/>
            <a:chOff x="-494617" y="4695379"/>
            <a:chExt cx="3716337" cy="1143405"/>
          </a:xfrm>
        </p:grpSpPr>
        <p:sp>
          <p:nvSpPr>
            <p:cNvPr id="39" name="TextBox 94">
              <a:extLst>
                <a:ext uri="{FF2B5EF4-FFF2-40B4-BE49-F238E27FC236}">
                  <a16:creationId xmlns:a16="http://schemas.microsoft.com/office/drawing/2014/main" id="{1FFF7ACE-B909-E248-32FF-D257769C4CD8}"/>
                </a:ext>
              </a:extLst>
            </p:cNvPr>
            <p:cNvSpPr txBox="1"/>
            <p:nvPr/>
          </p:nvSpPr>
          <p:spPr>
            <a:xfrm>
              <a:off x="-494617" y="5284786"/>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Focus Foodlabs (FFL)</a:t>
              </a:r>
            </a:p>
            <a:p>
              <a:pPr algn="ctr"/>
              <a:r>
                <a:rPr lang="en-US" sz="1500" b="0" i="0">
                  <a:solidFill>
                    <a:schemeClr val="accent6">
                      <a:lumMod val="50000"/>
                    </a:schemeClr>
                  </a:solidFill>
                  <a:effectLst/>
                  <a:latin typeface="Mercury SSm A"/>
                </a:rPr>
                <a:t>GERMANY</a:t>
              </a:r>
            </a:p>
          </p:txBody>
        </p:sp>
        <p:pic>
          <p:nvPicPr>
            <p:cNvPr id="40" name="Picture 96" descr="A close-up of a logo&#10;&#10;Description automatically generated">
              <a:extLst>
                <a:ext uri="{FF2B5EF4-FFF2-40B4-BE49-F238E27FC236}">
                  <a16:creationId xmlns:a16="http://schemas.microsoft.com/office/drawing/2014/main" id="{AC0CA8B9-1350-B3CD-003A-7E0A297F148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2392" y="4695379"/>
              <a:ext cx="1562318" cy="638264"/>
            </a:xfrm>
            <a:prstGeom prst="rect">
              <a:avLst/>
            </a:prstGeom>
          </p:spPr>
        </p:pic>
      </p:grpSp>
      <p:grpSp>
        <p:nvGrpSpPr>
          <p:cNvPr id="41" name="Group 103">
            <a:extLst>
              <a:ext uri="{FF2B5EF4-FFF2-40B4-BE49-F238E27FC236}">
                <a16:creationId xmlns:a16="http://schemas.microsoft.com/office/drawing/2014/main" id="{0FF929A5-F596-0C52-987D-07B74BDDEF02}"/>
              </a:ext>
            </a:extLst>
          </p:cNvPr>
          <p:cNvGrpSpPr/>
          <p:nvPr/>
        </p:nvGrpSpPr>
        <p:grpSpPr>
          <a:xfrm>
            <a:off x="2422222" y="4364464"/>
            <a:ext cx="3716337" cy="1374057"/>
            <a:chOff x="2077932" y="4464727"/>
            <a:chExt cx="3716337" cy="1374057"/>
          </a:xfrm>
        </p:grpSpPr>
        <p:sp>
          <p:nvSpPr>
            <p:cNvPr id="42" name="TextBox 99">
              <a:extLst>
                <a:ext uri="{FF2B5EF4-FFF2-40B4-BE49-F238E27FC236}">
                  <a16:creationId xmlns:a16="http://schemas.microsoft.com/office/drawing/2014/main" id="{6D40509F-E21C-F845-1CE5-2435F3FFABB8}"/>
                </a:ext>
              </a:extLst>
            </p:cNvPr>
            <p:cNvSpPr txBox="1"/>
            <p:nvPr/>
          </p:nvSpPr>
          <p:spPr>
            <a:xfrm>
              <a:off x="2077932" y="5284786"/>
              <a:ext cx="3716337" cy="553998"/>
            </a:xfrm>
            <a:prstGeom prst="rect">
              <a:avLst/>
            </a:prstGeom>
            <a:noFill/>
          </p:spPr>
          <p:txBody>
            <a:bodyPr wrap="square" rtlCol="0">
              <a:spAutoFit/>
            </a:bodyPr>
            <a:lstStyle/>
            <a:p>
              <a:pPr algn="ctr"/>
              <a:r>
                <a:rPr lang="fr-FR" sz="1500" b="0" i="0">
                  <a:solidFill>
                    <a:schemeClr val="accent6">
                      <a:lumMod val="50000"/>
                    </a:schemeClr>
                  </a:solidFill>
                  <a:effectLst/>
                  <a:latin typeface="Mercury SSm A"/>
                </a:rPr>
                <a:t>Assiut University (AU)</a:t>
              </a:r>
            </a:p>
            <a:p>
              <a:pPr algn="ctr"/>
              <a:r>
                <a:rPr lang="tr-TR" sz="1500">
                  <a:solidFill>
                    <a:schemeClr val="accent6">
                      <a:lumMod val="50000"/>
                    </a:schemeClr>
                  </a:solidFill>
                  <a:latin typeface="Mercury SSm A"/>
                </a:rPr>
                <a:t>EGYPT</a:t>
              </a:r>
              <a:endParaRPr lang="en-US" sz="1500" b="0" i="0">
                <a:solidFill>
                  <a:schemeClr val="accent6">
                    <a:lumMod val="50000"/>
                  </a:schemeClr>
                </a:solidFill>
                <a:effectLst/>
                <a:latin typeface="Mercury SSm A"/>
              </a:endParaRPr>
            </a:p>
          </p:txBody>
        </p:sp>
        <p:pic>
          <p:nvPicPr>
            <p:cNvPr id="43" name="Picture 102" descr="A logo with a sun and lines&#10;&#10;Description automatically generated">
              <a:extLst>
                <a:ext uri="{FF2B5EF4-FFF2-40B4-BE49-F238E27FC236}">
                  <a16:creationId xmlns:a16="http://schemas.microsoft.com/office/drawing/2014/main" id="{545D2E48-C465-2FDD-EA38-D8A02402070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22043" y="4464727"/>
              <a:ext cx="628114" cy="876054"/>
            </a:xfrm>
            <a:prstGeom prst="rect">
              <a:avLst/>
            </a:prstGeom>
          </p:spPr>
        </p:pic>
      </p:grpSp>
      <p:grpSp>
        <p:nvGrpSpPr>
          <p:cNvPr id="44" name="Group 109">
            <a:extLst>
              <a:ext uri="{FF2B5EF4-FFF2-40B4-BE49-F238E27FC236}">
                <a16:creationId xmlns:a16="http://schemas.microsoft.com/office/drawing/2014/main" id="{966FB60C-4CAC-AEE6-78DE-D43DFED6035B}"/>
              </a:ext>
            </a:extLst>
          </p:cNvPr>
          <p:cNvGrpSpPr/>
          <p:nvPr/>
        </p:nvGrpSpPr>
        <p:grpSpPr>
          <a:xfrm>
            <a:off x="5339061" y="4521622"/>
            <a:ext cx="3716337" cy="1216899"/>
            <a:chOff x="4546998" y="4615418"/>
            <a:chExt cx="3716337" cy="1216899"/>
          </a:xfrm>
        </p:grpSpPr>
        <p:sp>
          <p:nvSpPr>
            <p:cNvPr id="45" name="TextBox 105">
              <a:extLst>
                <a:ext uri="{FF2B5EF4-FFF2-40B4-BE49-F238E27FC236}">
                  <a16:creationId xmlns:a16="http://schemas.microsoft.com/office/drawing/2014/main" id="{75BE8768-1307-DA29-94D4-7436F503905E}"/>
                </a:ext>
              </a:extLst>
            </p:cNvPr>
            <p:cNvSpPr txBox="1"/>
            <p:nvPr/>
          </p:nvSpPr>
          <p:spPr>
            <a:xfrm>
              <a:off x="4546998" y="5278319"/>
              <a:ext cx="3716337" cy="553998"/>
            </a:xfrm>
            <a:prstGeom prst="rect">
              <a:avLst/>
            </a:prstGeom>
            <a:noFill/>
          </p:spPr>
          <p:txBody>
            <a:bodyPr wrap="square" rtlCol="0">
              <a:spAutoFit/>
            </a:bodyPr>
            <a:lstStyle/>
            <a:p>
              <a:pPr algn="ctr"/>
              <a:r>
                <a:rPr lang="fr-FR" sz="1500" b="0" i="0">
                  <a:solidFill>
                    <a:schemeClr val="accent6">
                      <a:lumMod val="50000"/>
                    </a:schemeClr>
                  </a:solidFill>
                  <a:effectLst/>
                  <a:latin typeface="Mercury SSm A"/>
                </a:rPr>
                <a:t>AINIA</a:t>
              </a:r>
              <a:endParaRPr lang="tr-TR" sz="1500" b="0" i="0">
                <a:solidFill>
                  <a:schemeClr val="accent6">
                    <a:lumMod val="50000"/>
                  </a:schemeClr>
                </a:solidFill>
                <a:effectLst/>
                <a:latin typeface="Mercury SSm A"/>
              </a:endParaRPr>
            </a:p>
            <a:p>
              <a:pPr algn="ctr"/>
              <a:r>
                <a:rPr lang="fr-FR" sz="1500" b="0" i="0">
                  <a:solidFill>
                    <a:schemeClr val="accent6">
                      <a:lumMod val="50000"/>
                    </a:schemeClr>
                  </a:solidFill>
                  <a:effectLst/>
                  <a:latin typeface="Mercury SSm A"/>
                </a:rPr>
                <a:t>SPAIN</a:t>
              </a:r>
              <a:endParaRPr lang="en-US" sz="1500" b="0" i="0">
                <a:solidFill>
                  <a:schemeClr val="accent6">
                    <a:lumMod val="50000"/>
                  </a:schemeClr>
                </a:solidFill>
                <a:effectLst/>
                <a:latin typeface="Mercury SSm A"/>
              </a:endParaRPr>
            </a:p>
          </p:txBody>
        </p:sp>
        <p:pic>
          <p:nvPicPr>
            <p:cNvPr id="46" name="Picture 108" descr="A close up of a logo&#10;&#10;Description automatically generated">
              <a:extLst>
                <a:ext uri="{FF2B5EF4-FFF2-40B4-BE49-F238E27FC236}">
                  <a16:creationId xmlns:a16="http://schemas.microsoft.com/office/drawing/2014/main" id="{AF703FDE-1EC2-619F-BEA8-583A7913D1B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72211" y="4615418"/>
              <a:ext cx="1465910" cy="736396"/>
            </a:xfrm>
            <a:prstGeom prst="rect">
              <a:avLst/>
            </a:prstGeom>
          </p:spPr>
        </p:pic>
      </p:grpSp>
      <p:grpSp>
        <p:nvGrpSpPr>
          <p:cNvPr id="47" name="Group 115">
            <a:extLst>
              <a:ext uri="{FF2B5EF4-FFF2-40B4-BE49-F238E27FC236}">
                <a16:creationId xmlns:a16="http://schemas.microsoft.com/office/drawing/2014/main" id="{152ED6AD-19DE-3083-2799-5496B86EBE4B}"/>
              </a:ext>
            </a:extLst>
          </p:cNvPr>
          <p:cNvGrpSpPr/>
          <p:nvPr/>
        </p:nvGrpSpPr>
        <p:grpSpPr>
          <a:xfrm>
            <a:off x="8255899" y="4705195"/>
            <a:ext cx="3716337" cy="1033326"/>
            <a:chOff x="7710124" y="4731308"/>
            <a:chExt cx="3716337" cy="1033326"/>
          </a:xfrm>
        </p:grpSpPr>
        <p:sp>
          <p:nvSpPr>
            <p:cNvPr id="48" name="TextBox 111">
              <a:extLst>
                <a:ext uri="{FF2B5EF4-FFF2-40B4-BE49-F238E27FC236}">
                  <a16:creationId xmlns:a16="http://schemas.microsoft.com/office/drawing/2014/main" id="{D4D6463F-A427-1BB5-45F4-18DE246DEC04}"/>
                </a:ext>
              </a:extLst>
            </p:cNvPr>
            <p:cNvSpPr txBox="1"/>
            <p:nvPr/>
          </p:nvSpPr>
          <p:spPr>
            <a:xfrm>
              <a:off x="7710124" y="5210636"/>
              <a:ext cx="3716337" cy="553998"/>
            </a:xfrm>
            <a:prstGeom prst="rect">
              <a:avLst/>
            </a:prstGeom>
            <a:noFill/>
          </p:spPr>
          <p:txBody>
            <a:bodyPr wrap="square" rtlCol="0">
              <a:spAutoFit/>
            </a:bodyPr>
            <a:lstStyle/>
            <a:p>
              <a:pPr algn="ctr"/>
              <a:r>
                <a:rPr lang="de-DE" sz="1500" b="0" i="0">
                  <a:solidFill>
                    <a:schemeClr val="accent6">
                      <a:lumMod val="50000"/>
                    </a:schemeClr>
                  </a:solidFill>
                  <a:effectLst/>
                  <a:latin typeface="Mercury SSm A"/>
                </a:rPr>
                <a:t>Deutsche Institut für Lebensmittel (DIL)</a:t>
              </a:r>
            </a:p>
            <a:p>
              <a:pPr algn="ctr"/>
              <a:r>
                <a:rPr lang="de-DE" sz="1500" b="0" i="0">
                  <a:solidFill>
                    <a:schemeClr val="accent6">
                      <a:lumMod val="50000"/>
                    </a:schemeClr>
                  </a:solidFill>
                  <a:effectLst/>
                  <a:latin typeface="Mercury SSm A"/>
                </a:rPr>
                <a:t>GERMANY</a:t>
              </a:r>
              <a:endParaRPr lang="en-US" sz="1500" b="0" i="0">
                <a:solidFill>
                  <a:schemeClr val="accent6">
                    <a:lumMod val="50000"/>
                  </a:schemeClr>
                </a:solidFill>
                <a:effectLst/>
                <a:latin typeface="Mercury SSm A"/>
              </a:endParaRPr>
            </a:p>
          </p:txBody>
        </p:sp>
        <p:pic>
          <p:nvPicPr>
            <p:cNvPr id="49" name="Picture 114" descr="A green letter d&#10;&#10;Description automatically generated">
              <a:extLst>
                <a:ext uri="{FF2B5EF4-FFF2-40B4-BE49-F238E27FC236}">
                  <a16:creationId xmlns:a16="http://schemas.microsoft.com/office/drawing/2014/main" id="{C46B86F6-EF6C-13E5-20E3-89C09F340C8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56290" y="4731308"/>
              <a:ext cx="1624005" cy="499694"/>
            </a:xfrm>
            <a:prstGeom prst="rect">
              <a:avLst/>
            </a:prstGeom>
          </p:spPr>
        </p:pic>
      </p:grpSp>
    </p:spTree>
    <p:extLst>
      <p:ext uri="{BB962C8B-B14F-4D97-AF65-F5344CB8AC3E}">
        <p14:creationId xmlns:p14="http://schemas.microsoft.com/office/powerpoint/2010/main" val="391432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FC40B72-CA77-A313-F480-575635A67A44}"/>
            </a:ext>
          </a:extLst>
        </p:cNvPr>
        <p:cNvGrpSpPr/>
        <p:nvPr/>
      </p:nvGrpSpPr>
      <p:grpSpPr bwMode="auto">
        <a:xfrm>
          <a:off x="0" y="0"/>
          <a:ext cx="0" cy="0"/>
          <a:chOff x="0" y="0"/>
          <a:chExt cx="0" cy="0"/>
        </a:xfrm>
      </p:grpSpPr>
      <p:pic>
        <p:nvPicPr>
          <p:cNvPr id="10" name="Graphic 9">
            <a:extLst>
              <a:ext uri="{FF2B5EF4-FFF2-40B4-BE49-F238E27FC236}">
                <a16:creationId xmlns:a16="http://schemas.microsoft.com/office/drawing/2014/main" id="{3B70F725-623A-DFBB-2EBE-7C14E549B2D2}"/>
              </a:ext>
            </a:extLst>
          </p:cNvPr>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a:extLst>
              <a:ext uri="{FF2B5EF4-FFF2-40B4-BE49-F238E27FC236}">
                <a16:creationId xmlns:a16="http://schemas.microsoft.com/office/drawing/2014/main" id="{CAA79072-7492-1248-D96E-304AAE28F769}"/>
              </a:ext>
            </a:extLst>
          </p:cNvPr>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a:extLst>
              <a:ext uri="{FF2B5EF4-FFF2-40B4-BE49-F238E27FC236}">
                <a16:creationId xmlns:a16="http://schemas.microsoft.com/office/drawing/2014/main" id="{B3A1A6F5-57DC-C187-0A79-E7B7CD757B85}"/>
              </a:ext>
            </a:extLst>
          </p:cNvPr>
          <p:cNvPicPr>
            <a:picLocks noChangeAspect="1"/>
          </p:cNvPicPr>
          <p:nvPr/>
        </p:nvPicPr>
        <p:blipFill>
          <a:blip r:embed="rId5"/>
          <a:stretch/>
        </p:blipFill>
        <p:spPr bwMode="auto">
          <a:xfrm>
            <a:off x="10207816" y="6102157"/>
            <a:ext cx="1472737" cy="486003"/>
          </a:xfrm>
          <a:prstGeom prst="rect">
            <a:avLst/>
          </a:prstGeom>
        </p:spPr>
      </p:pic>
      <p:pic>
        <p:nvPicPr>
          <p:cNvPr id="15" name="Graphic 14">
            <a:extLst>
              <a:ext uri="{FF2B5EF4-FFF2-40B4-BE49-F238E27FC236}">
                <a16:creationId xmlns:a16="http://schemas.microsoft.com/office/drawing/2014/main" id="{DBD85744-EA57-ACD2-FC32-1959457F2048}"/>
              </a:ext>
            </a:extLst>
          </p:cNvPr>
          <p:cNvPicPr>
            <a:picLocks noChangeAspect="1"/>
          </p:cNvPicPr>
          <p:nvPr/>
        </p:nvPicPr>
        <p:blipFill>
          <a:blip r:embed="rId6"/>
          <a:stretch/>
        </p:blipFill>
        <p:spPr bwMode="auto">
          <a:xfrm>
            <a:off x="400511" y="6041513"/>
            <a:ext cx="892646" cy="607292"/>
          </a:xfrm>
          <a:prstGeom prst="rect">
            <a:avLst/>
          </a:prstGeom>
        </p:spPr>
      </p:pic>
      <p:sp>
        <p:nvSpPr>
          <p:cNvPr id="16" name="TextBox 15">
            <a:extLst>
              <a:ext uri="{FF2B5EF4-FFF2-40B4-BE49-F238E27FC236}">
                <a16:creationId xmlns:a16="http://schemas.microsoft.com/office/drawing/2014/main" id="{04D4B849-9043-8217-7181-88F0ADA0EEE2}"/>
              </a:ext>
            </a:extLst>
          </p:cNvPr>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a:extLst>
              <a:ext uri="{FF2B5EF4-FFF2-40B4-BE49-F238E27FC236}">
                <a16:creationId xmlns:a16="http://schemas.microsoft.com/office/drawing/2014/main" id="{6588EE0C-2696-FAB0-95B7-656FF465FF9C}"/>
              </a:ext>
            </a:extLst>
          </p:cNvPr>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a:extLst>
              <a:ext uri="{FF2B5EF4-FFF2-40B4-BE49-F238E27FC236}">
                <a16:creationId xmlns:a16="http://schemas.microsoft.com/office/drawing/2014/main" id="{AFFF2D02-F35E-E0C7-E988-FC7B9F057447}"/>
              </a:ext>
            </a:extLst>
          </p:cNvPr>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18</a:t>
            </a:fld>
            <a:endParaRPr lang="en-US"/>
          </a:p>
        </p:txBody>
      </p:sp>
      <p:sp>
        <p:nvSpPr>
          <p:cNvPr id="11" name="Titel 1">
            <a:extLst>
              <a:ext uri="{FF2B5EF4-FFF2-40B4-BE49-F238E27FC236}">
                <a16:creationId xmlns:a16="http://schemas.microsoft.com/office/drawing/2014/main" id="{380134EF-EF9C-1E4C-1122-F5DB6A9EDE29}"/>
              </a:ext>
            </a:extLst>
          </p:cNvPr>
          <p:cNvSpPr>
            <a:spLocks noGrp="1"/>
          </p:cNvSpPr>
          <p:nvPr>
            <p:ph type="title"/>
          </p:nvPr>
        </p:nvSpPr>
        <p:spPr bwMode="auto">
          <a:xfrm>
            <a:off x="847922" y="33561"/>
            <a:ext cx="10515600" cy="1325563"/>
          </a:xfrm>
        </p:spPr>
        <p:txBody>
          <a:bodyPr/>
          <a:lstStyle/>
          <a:p>
            <a:pPr algn="ctr"/>
            <a:r>
              <a:rPr lang="de-DE">
                <a:solidFill>
                  <a:srgbClr val="FFC000"/>
                </a:solidFill>
                <a:latin typeface="Bahnschrift" panose="020B0502040204020203" pitchFamily="34" charset="0"/>
              </a:rPr>
              <a:t>Acknowledgement</a:t>
            </a:r>
            <a:endParaRPr lang="en-US">
              <a:solidFill>
                <a:srgbClr val="FFC000"/>
              </a:solidFill>
              <a:latin typeface="Bahnschrift" panose="020B0502040204020203" pitchFamily="34" charset="0"/>
            </a:endParaRPr>
          </a:p>
        </p:txBody>
      </p:sp>
      <p:grpSp>
        <p:nvGrpSpPr>
          <p:cNvPr id="2" name="Group 8">
            <a:extLst>
              <a:ext uri="{FF2B5EF4-FFF2-40B4-BE49-F238E27FC236}">
                <a16:creationId xmlns:a16="http://schemas.microsoft.com/office/drawing/2014/main" id="{EE300E45-05F8-5695-CEB9-EC24AF74D807}"/>
              </a:ext>
            </a:extLst>
          </p:cNvPr>
          <p:cNvGrpSpPr/>
          <p:nvPr/>
        </p:nvGrpSpPr>
        <p:grpSpPr>
          <a:xfrm>
            <a:off x="81280" y="1973230"/>
            <a:ext cx="3716337" cy="1681674"/>
            <a:chOff x="0" y="1935130"/>
            <a:chExt cx="3716337" cy="1681674"/>
          </a:xfrm>
        </p:grpSpPr>
        <p:pic>
          <p:nvPicPr>
            <p:cNvPr id="3" name="Picture 5" descr="A logo with text on it&#10;&#10;Description automatically generated">
              <a:extLst>
                <a:ext uri="{FF2B5EF4-FFF2-40B4-BE49-F238E27FC236}">
                  <a16:creationId xmlns:a16="http://schemas.microsoft.com/office/drawing/2014/main" id="{8676158E-7E4E-F0C3-6D8B-15F949E1CA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703" y="1935130"/>
              <a:ext cx="2096930" cy="977302"/>
            </a:xfrm>
            <a:prstGeom prst="rect">
              <a:avLst/>
            </a:prstGeom>
          </p:spPr>
        </p:pic>
        <p:sp>
          <p:nvSpPr>
            <p:cNvPr id="5" name="TextBox 1">
              <a:extLst>
                <a:ext uri="{FF2B5EF4-FFF2-40B4-BE49-F238E27FC236}">
                  <a16:creationId xmlns:a16="http://schemas.microsoft.com/office/drawing/2014/main" id="{EAC58E5A-FBA6-EB46-8215-38AD929F085B}"/>
                </a:ext>
              </a:extLst>
            </p:cNvPr>
            <p:cNvSpPr txBox="1"/>
            <p:nvPr/>
          </p:nvSpPr>
          <p:spPr>
            <a:xfrm>
              <a:off x="0" y="2831974"/>
              <a:ext cx="3716337" cy="784830"/>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Malta College of Arts, Science and Technology (MCAST)</a:t>
              </a:r>
            </a:p>
            <a:p>
              <a:pPr algn="ctr"/>
              <a:r>
                <a:rPr lang="en-US" sz="1500" b="0" i="0">
                  <a:solidFill>
                    <a:schemeClr val="accent6">
                      <a:lumMod val="50000"/>
                    </a:schemeClr>
                  </a:solidFill>
                  <a:effectLst/>
                  <a:latin typeface="Mercury SSm A"/>
                </a:rPr>
                <a:t>MALTA</a:t>
              </a:r>
            </a:p>
          </p:txBody>
        </p:sp>
      </p:grpSp>
      <p:grpSp>
        <p:nvGrpSpPr>
          <p:cNvPr id="7" name="Group 35">
            <a:extLst>
              <a:ext uri="{FF2B5EF4-FFF2-40B4-BE49-F238E27FC236}">
                <a16:creationId xmlns:a16="http://schemas.microsoft.com/office/drawing/2014/main" id="{1675B591-C084-D70F-4C12-7A2135CCAE8A}"/>
              </a:ext>
            </a:extLst>
          </p:cNvPr>
          <p:cNvGrpSpPr/>
          <p:nvPr/>
        </p:nvGrpSpPr>
        <p:grpSpPr>
          <a:xfrm>
            <a:off x="8374063" y="1936678"/>
            <a:ext cx="3716337" cy="1527401"/>
            <a:chOff x="8475663" y="1898578"/>
            <a:chExt cx="3716337" cy="1527401"/>
          </a:xfrm>
        </p:grpSpPr>
        <p:pic>
          <p:nvPicPr>
            <p:cNvPr id="8" name="Picture 34" descr="A logo with a white and green background&#10;&#10;Description automatically generated with medium confidence">
              <a:extLst>
                <a:ext uri="{FF2B5EF4-FFF2-40B4-BE49-F238E27FC236}">
                  <a16:creationId xmlns:a16="http://schemas.microsoft.com/office/drawing/2014/main" id="{2C4E2EB2-5D2C-95BD-AD42-CDD5C90429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95247" y="1898578"/>
              <a:ext cx="1477168" cy="1134555"/>
            </a:xfrm>
            <a:prstGeom prst="rect">
              <a:avLst/>
            </a:prstGeom>
          </p:spPr>
        </p:pic>
        <p:sp>
          <p:nvSpPr>
            <p:cNvPr id="9" name="TextBox 14">
              <a:extLst>
                <a:ext uri="{FF2B5EF4-FFF2-40B4-BE49-F238E27FC236}">
                  <a16:creationId xmlns:a16="http://schemas.microsoft.com/office/drawing/2014/main" id="{B500E798-730A-87E0-D8FB-8B5D45F046BA}"/>
                </a:ext>
              </a:extLst>
            </p:cNvPr>
            <p:cNvSpPr txBox="1"/>
            <p:nvPr/>
          </p:nvSpPr>
          <p:spPr>
            <a:xfrm>
              <a:off x="8475663" y="2871981"/>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Proteinsecta (PS) </a:t>
              </a:r>
            </a:p>
            <a:p>
              <a:pPr algn="ctr"/>
              <a:r>
                <a:rPr lang="en-US" sz="1500" b="0" i="0">
                  <a:solidFill>
                    <a:schemeClr val="accent6">
                      <a:lumMod val="50000"/>
                    </a:schemeClr>
                  </a:solidFill>
                  <a:effectLst/>
                  <a:latin typeface="Mercury SSm A"/>
                </a:rPr>
                <a:t>SPAIN</a:t>
              </a:r>
            </a:p>
          </p:txBody>
        </p:sp>
      </p:grpSp>
      <p:grpSp>
        <p:nvGrpSpPr>
          <p:cNvPr id="12" name="Group 36">
            <a:extLst>
              <a:ext uri="{FF2B5EF4-FFF2-40B4-BE49-F238E27FC236}">
                <a16:creationId xmlns:a16="http://schemas.microsoft.com/office/drawing/2014/main" id="{6D99E1BF-E7B1-84C4-4FE5-87B43B93F4EF}"/>
              </a:ext>
            </a:extLst>
          </p:cNvPr>
          <p:cNvGrpSpPr/>
          <p:nvPr/>
        </p:nvGrpSpPr>
        <p:grpSpPr>
          <a:xfrm>
            <a:off x="4237830" y="2023386"/>
            <a:ext cx="3716337" cy="1404088"/>
            <a:chOff x="4237830" y="1985286"/>
            <a:chExt cx="3716337" cy="1404088"/>
          </a:xfrm>
        </p:grpSpPr>
        <p:sp>
          <p:nvSpPr>
            <p:cNvPr id="17" name="TextBox 11">
              <a:extLst>
                <a:ext uri="{FF2B5EF4-FFF2-40B4-BE49-F238E27FC236}">
                  <a16:creationId xmlns:a16="http://schemas.microsoft.com/office/drawing/2014/main" id="{814EAE13-7C16-58EF-3876-AF5143B7CA12}"/>
                </a:ext>
              </a:extLst>
            </p:cNvPr>
            <p:cNvSpPr txBox="1"/>
            <p:nvPr/>
          </p:nvSpPr>
          <p:spPr>
            <a:xfrm>
              <a:off x="4237830" y="2835376"/>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Uluova Dairy Company (UL)</a:t>
              </a:r>
            </a:p>
            <a:p>
              <a:pPr algn="ctr"/>
              <a:r>
                <a:rPr lang="en-US" sz="1500" b="0" i="0">
                  <a:solidFill>
                    <a:schemeClr val="accent6">
                      <a:lumMod val="50000"/>
                    </a:schemeClr>
                  </a:solidFill>
                  <a:effectLst/>
                  <a:latin typeface="Mercury SSm A"/>
                </a:rPr>
                <a:t>T</a:t>
              </a:r>
              <a:r>
                <a:rPr lang="tr-TR" sz="1500" b="0" i="0">
                  <a:solidFill>
                    <a:schemeClr val="accent6">
                      <a:lumMod val="50000"/>
                    </a:schemeClr>
                  </a:solidFill>
                  <a:effectLst/>
                  <a:latin typeface="Mercury SSm A"/>
                </a:rPr>
                <a:t>U</a:t>
              </a:r>
              <a:r>
                <a:rPr lang="en-US" sz="1500" b="0" i="0">
                  <a:solidFill>
                    <a:schemeClr val="accent6">
                      <a:lumMod val="50000"/>
                    </a:schemeClr>
                  </a:solidFill>
                  <a:effectLst/>
                  <a:latin typeface="Mercury SSm A"/>
                </a:rPr>
                <a:t>RK</a:t>
              </a:r>
              <a:r>
                <a:rPr lang="tr-TR" sz="1500" b="0" i="0">
                  <a:solidFill>
                    <a:schemeClr val="accent6">
                      <a:lumMod val="50000"/>
                    </a:schemeClr>
                  </a:solidFill>
                  <a:effectLst/>
                  <a:latin typeface="Mercury SSm A"/>
                </a:rPr>
                <a:t>I</a:t>
              </a:r>
              <a:r>
                <a:rPr lang="en-US" sz="1500" b="0" i="0">
                  <a:solidFill>
                    <a:schemeClr val="accent6">
                      <a:lumMod val="50000"/>
                    </a:schemeClr>
                  </a:solidFill>
                  <a:effectLst/>
                  <a:latin typeface="Mercury SSm A"/>
                </a:rPr>
                <a:t>YE</a:t>
              </a:r>
            </a:p>
          </p:txBody>
        </p:sp>
        <p:pic>
          <p:nvPicPr>
            <p:cNvPr id="18" name="Picture 31" descr="A white and orange label with black text&#10;&#10;Description automatically generated">
              <a:extLst>
                <a:ext uri="{FF2B5EF4-FFF2-40B4-BE49-F238E27FC236}">
                  <a16:creationId xmlns:a16="http://schemas.microsoft.com/office/drawing/2014/main" id="{F7114F55-7097-771C-87DC-5273BBD9D3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8806" y="1985286"/>
              <a:ext cx="814387" cy="857249"/>
            </a:xfrm>
            <a:prstGeom prst="rect">
              <a:avLst/>
            </a:prstGeom>
          </p:spPr>
        </p:pic>
      </p:grpSp>
      <p:grpSp>
        <p:nvGrpSpPr>
          <p:cNvPr id="19" name="Group 40">
            <a:extLst>
              <a:ext uri="{FF2B5EF4-FFF2-40B4-BE49-F238E27FC236}">
                <a16:creationId xmlns:a16="http://schemas.microsoft.com/office/drawing/2014/main" id="{7E8A1C3B-0807-AFA6-1882-84A4379A54DF}"/>
              </a:ext>
            </a:extLst>
          </p:cNvPr>
          <p:cNvGrpSpPr/>
          <p:nvPr/>
        </p:nvGrpSpPr>
        <p:grpSpPr>
          <a:xfrm>
            <a:off x="8374063" y="4120983"/>
            <a:ext cx="3716337" cy="1537324"/>
            <a:chOff x="8475663" y="4082883"/>
            <a:chExt cx="3716337" cy="1537324"/>
          </a:xfrm>
        </p:grpSpPr>
        <p:sp>
          <p:nvSpPr>
            <p:cNvPr id="20" name="TextBox 26">
              <a:extLst>
                <a:ext uri="{FF2B5EF4-FFF2-40B4-BE49-F238E27FC236}">
                  <a16:creationId xmlns:a16="http://schemas.microsoft.com/office/drawing/2014/main" id="{AED4B493-B767-DB87-2E0A-F42BD6E2C552}"/>
                </a:ext>
              </a:extLst>
            </p:cNvPr>
            <p:cNvSpPr txBox="1"/>
            <p:nvPr/>
          </p:nvSpPr>
          <p:spPr>
            <a:xfrm>
              <a:off x="8475663" y="5066209"/>
              <a:ext cx="3716337" cy="553998"/>
            </a:xfrm>
            <a:prstGeom prst="rect">
              <a:avLst/>
            </a:prstGeom>
            <a:noFill/>
          </p:spPr>
          <p:txBody>
            <a:bodyPr wrap="square" rtlCol="0">
              <a:spAutoFit/>
            </a:bodyPr>
            <a:lstStyle/>
            <a:p>
              <a:pPr algn="ctr"/>
              <a:r>
                <a:rPr lang="pt-BR" sz="1500" b="0" i="0">
                  <a:solidFill>
                    <a:schemeClr val="accent6">
                      <a:lumMod val="50000"/>
                    </a:schemeClr>
                  </a:solidFill>
                  <a:effectLst/>
                  <a:latin typeface="Mercury SSm A"/>
                </a:rPr>
                <a:t>Arid Regions Institute (</a:t>
              </a:r>
              <a:r>
                <a:rPr lang="tr-TR" sz="1500" b="0" i="0">
                  <a:solidFill>
                    <a:schemeClr val="accent6">
                      <a:lumMod val="50000"/>
                    </a:schemeClr>
                  </a:solidFill>
                  <a:effectLst/>
                  <a:latin typeface="Mercury SSm A"/>
                </a:rPr>
                <a:t>IRA</a:t>
              </a:r>
              <a:r>
                <a:rPr lang="pt-BR" sz="1500" b="0" i="0">
                  <a:solidFill>
                    <a:schemeClr val="accent6">
                      <a:lumMod val="50000"/>
                    </a:schemeClr>
                  </a:solidFill>
                  <a:effectLst/>
                  <a:latin typeface="Mercury SSm A"/>
                </a:rPr>
                <a:t>) </a:t>
              </a:r>
            </a:p>
            <a:p>
              <a:pPr algn="ctr"/>
              <a:r>
                <a:rPr lang="pt-BR" sz="1500" b="0" i="0">
                  <a:solidFill>
                    <a:schemeClr val="accent6">
                      <a:lumMod val="50000"/>
                    </a:schemeClr>
                  </a:solidFill>
                  <a:effectLst/>
                  <a:latin typeface="Mercury SSm A"/>
                </a:rPr>
                <a:t>TUN</a:t>
              </a:r>
              <a:r>
                <a:rPr lang="tr-TR" sz="1500">
                  <a:solidFill>
                    <a:schemeClr val="accent6">
                      <a:lumMod val="50000"/>
                    </a:schemeClr>
                  </a:solidFill>
                  <a:latin typeface="Mercury SSm A"/>
                </a:rPr>
                <a:t>I</a:t>
              </a:r>
              <a:r>
                <a:rPr lang="pt-BR" sz="1500" b="0" i="0">
                  <a:solidFill>
                    <a:schemeClr val="accent6">
                      <a:lumMod val="50000"/>
                    </a:schemeClr>
                  </a:solidFill>
                  <a:effectLst/>
                  <a:latin typeface="Mercury SSm A"/>
                </a:rPr>
                <a:t>SIA</a:t>
              </a:r>
              <a:endParaRPr lang="en-US" sz="1500" b="0" i="0">
                <a:solidFill>
                  <a:schemeClr val="accent6">
                    <a:lumMod val="50000"/>
                  </a:schemeClr>
                </a:solidFill>
                <a:effectLst/>
                <a:latin typeface="Mercury SSm A"/>
              </a:endParaRPr>
            </a:p>
          </p:txBody>
        </p:sp>
        <p:pic>
          <p:nvPicPr>
            <p:cNvPr id="21" name="Picture 39" descr="A circular logo with a camel and palm tree&#10;&#10;Description automatically generated">
              <a:extLst>
                <a:ext uri="{FF2B5EF4-FFF2-40B4-BE49-F238E27FC236}">
                  <a16:creationId xmlns:a16="http://schemas.microsoft.com/office/drawing/2014/main" id="{EB5AEF09-1BA3-9DAB-74D4-8DCBA5263E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1099" y="4082883"/>
              <a:ext cx="865464" cy="964632"/>
            </a:xfrm>
            <a:prstGeom prst="rect">
              <a:avLst/>
            </a:prstGeom>
          </p:spPr>
        </p:pic>
      </p:grpSp>
      <p:grpSp>
        <p:nvGrpSpPr>
          <p:cNvPr id="22" name="Group 47">
            <a:extLst>
              <a:ext uri="{FF2B5EF4-FFF2-40B4-BE49-F238E27FC236}">
                <a16:creationId xmlns:a16="http://schemas.microsoft.com/office/drawing/2014/main" id="{3E4F32AF-B70B-0B78-0BFB-4EDBF3EEEB2C}"/>
              </a:ext>
            </a:extLst>
          </p:cNvPr>
          <p:cNvGrpSpPr/>
          <p:nvPr/>
        </p:nvGrpSpPr>
        <p:grpSpPr>
          <a:xfrm>
            <a:off x="4237831" y="3925386"/>
            <a:ext cx="3716337" cy="1714227"/>
            <a:chOff x="4237831" y="3887286"/>
            <a:chExt cx="3716337" cy="1714227"/>
          </a:xfrm>
        </p:grpSpPr>
        <p:sp>
          <p:nvSpPr>
            <p:cNvPr id="23" name="TextBox 20">
              <a:extLst>
                <a:ext uri="{FF2B5EF4-FFF2-40B4-BE49-F238E27FC236}">
                  <a16:creationId xmlns:a16="http://schemas.microsoft.com/office/drawing/2014/main" id="{EC09C246-B26A-6773-27B5-C036924A2E6C}"/>
                </a:ext>
              </a:extLst>
            </p:cNvPr>
            <p:cNvSpPr txBox="1"/>
            <p:nvPr/>
          </p:nvSpPr>
          <p:spPr>
            <a:xfrm>
              <a:off x="4237831" y="5047515"/>
              <a:ext cx="3716337" cy="553998"/>
            </a:xfrm>
            <a:prstGeom prst="rect">
              <a:avLst/>
            </a:prstGeom>
            <a:noFill/>
          </p:spPr>
          <p:txBody>
            <a:bodyPr wrap="square" rtlCol="0">
              <a:spAutoFit/>
            </a:bodyPr>
            <a:lstStyle/>
            <a:p>
              <a:pPr algn="ctr"/>
              <a:r>
                <a:rPr lang="pt-BR" sz="1500" b="0" i="0">
                  <a:solidFill>
                    <a:schemeClr val="accent6">
                      <a:lumMod val="50000"/>
                    </a:schemeClr>
                  </a:solidFill>
                  <a:effectLst/>
                  <a:latin typeface="Mercury SSm A"/>
                </a:rPr>
                <a:t>Universidade Catolica Portuguesa (UCP)</a:t>
              </a:r>
            </a:p>
            <a:p>
              <a:pPr algn="ctr"/>
              <a:r>
                <a:rPr lang="pt-BR" sz="1500" b="0" i="0">
                  <a:solidFill>
                    <a:schemeClr val="accent6">
                      <a:lumMod val="50000"/>
                    </a:schemeClr>
                  </a:solidFill>
                  <a:effectLst/>
                  <a:latin typeface="Mercury SSm A"/>
                </a:rPr>
                <a:t>PORTUGAL</a:t>
              </a:r>
              <a:endParaRPr lang="en-US" sz="1500" b="0" i="0">
                <a:solidFill>
                  <a:schemeClr val="accent6">
                    <a:lumMod val="50000"/>
                  </a:schemeClr>
                </a:solidFill>
                <a:effectLst/>
                <a:latin typeface="Mercury SSm A"/>
              </a:endParaRPr>
            </a:p>
          </p:txBody>
        </p:sp>
        <p:pic>
          <p:nvPicPr>
            <p:cNvPr id="24" name="Picture 42" descr="A blue circle with a person with arms outstretched&#10;&#10;Description automatically generated">
              <a:extLst>
                <a:ext uri="{FF2B5EF4-FFF2-40B4-BE49-F238E27FC236}">
                  <a16:creationId xmlns:a16="http://schemas.microsoft.com/office/drawing/2014/main" id="{62BFE56C-9D2E-48DE-EAAE-D068B46B4E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5266" y="3887286"/>
              <a:ext cx="1401463" cy="1235282"/>
            </a:xfrm>
            <a:prstGeom prst="rect">
              <a:avLst/>
            </a:prstGeom>
          </p:spPr>
        </p:pic>
      </p:grpSp>
      <p:grpSp>
        <p:nvGrpSpPr>
          <p:cNvPr id="25" name="Group 46">
            <a:extLst>
              <a:ext uri="{FF2B5EF4-FFF2-40B4-BE49-F238E27FC236}">
                <a16:creationId xmlns:a16="http://schemas.microsoft.com/office/drawing/2014/main" id="{5B3B4BCF-84D6-FFD4-5417-B0B77F88ED42}"/>
              </a:ext>
            </a:extLst>
          </p:cNvPr>
          <p:cNvGrpSpPr/>
          <p:nvPr/>
        </p:nvGrpSpPr>
        <p:grpSpPr>
          <a:xfrm>
            <a:off x="81280" y="3961949"/>
            <a:ext cx="3716337" cy="1538197"/>
            <a:chOff x="-213360" y="3923849"/>
            <a:chExt cx="3716337" cy="1538197"/>
          </a:xfrm>
        </p:grpSpPr>
        <p:sp>
          <p:nvSpPr>
            <p:cNvPr id="26" name="TextBox 17">
              <a:extLst>
                <a:ext uri="{FF2B5EF4-FFF2-40B4-BE49-F238E27FC236}">
                  <a16:creationId xmlns:a16="http://schemas.microsoft.com/office/drawing/2014/main" id="{9B04E2A4-192E-0903-AC27-2AC6B60A9B99}"/>
                </a:ext>
              </a:extLst>
            </p:cNvPr>
            <p:cNvSpPr txBox="1"/>
            <p:nvPr/>
          </p:nvSpPr>
          <p:spPr>
            <a:xfrm>
              <a:off x="-213360" y="4908048"/>
              <a:ext cx="3716337" cy="553998"/>
            </a:xfrm>
            <a:prstGeom prst="rect">
              <a:avLst/>
            </a:prstGeom>
            <a:noFill/>
          </p:spPr>
          <p:txBody>
            <a:bodyPr wrap="square" rtlCol="0">
              <a:spAutoFit/>
            </a:bodyPr>
            <a:lstStyle/>
            <a:p>
              <a:pPr algn="ctr"/>
              <a:r>
                <a:rPr lang="en-US" sz="1500" b="0" i="0">
                  <a:solidFill>
                    <a:schemeClr val="accent6">
                      <a:lumMod val="50000"/>
                    </a:schemeClr>
                  </a:solidFill>
                  <a:effectLst/>
                  <a:latin typeface="Mercury SSm A"/>
                </a:rPr>
                <a:t>University of Parma (UNIPR)</a:t>
              </a:r>
            </a:p>
            <a:p>
              <a:pPr algn="ctr"/>
              <a:r>
                <a:rPr lang="en-US" sz="1500" b="0" i="0">
                  <a:solidFill>
                    <a:schemeClr val="accent6">
                      <a:lumMod val="50000"/>
                    </a:schemeClr>
                  </a:solidFill>
                  <a:effectLst/>
                  <a:latin typeface="Mercury SSm A"/>
                </a:rPr>
                <a:t>ITALY</a:t>
              </a:r>
            </a:p>
          </p:txBody>
        </p:sp>
        <p:pic>
          <p:nvPicPr>
            <p:cNvPr id="27" name="Picture 45" descr="A logo of a university&#10;&#10;Description automatically generated">
              <a:extLst>
                <a:ext uri="{FF2B5EF4-FFF2-40B4-BE49-F238E27FC236}">
                  <a16:creationId xmlns:a16="http://schemas.microsoft.com/office/drawing/2014/main" id="{5778E703-E881-C933-9371-94C7D0D24A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0857" y="3923849"/>
              <a:ext cx="987902" cy="955738"/>
            </a:xfrm>
            <a:prstGeom prst="rect">
              <a:avLst/>
            </a:prstGeom>
          </p:spPr>
        </p:pic>
      </p:grpSp>
    </p:spTree>
    <p:extLst>
      <p:ext uri="{BB962C8B-B14F-4D97-AF65-F5344CB8AC3E}">
        <p14:creationId xmlns:p14="http://schemas.microsoft.com/office/powerpoint/2010/main" val="1713097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960B4A7D-2457-A8BC-82D4-6EADFE7CB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931" y="2324272"/>
            <a:ext cx="3850743" cy="991617"/>
          </a:xfrm>
          <a:prstGeom prst="rect">
            <a:avLst/>
          </a:prstGeom>
        </p:spPr>
      </p:pic>
      <p:pic>
        <p:nvPicPr>
          <p:cNvPr id="14" name="Picture 13" descr="Logo&#10;&#10;Description automatically generated">
            <a:extLst>
              <a:ext uri="{FF2B5EF4-FFF2-40B4-BE49-F238E27FC236}">
                <a16:creationId xmlns:a16="http://schemas.microsoft.com/office/drawing/2014/main" id="{A6087F20-515B-6C55-E879-6426A7E34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518" y="3684980"/>
            <a:ext cx="2589570" cy="854558"/>
          </a:xfrm>
          <a:prstGeom prst="rect">
            <a:avLst/>
          </a:prstGeom>
        </p:spPr>
      </p:pic>
      <p:grpSp>
        <p:nvGrpSpPr>
          <p:cNvPr id="5" name="Group 4">
            <a:extLst>
              <a:ext uri="{FF2B5EF4-FFF2-40B4-BE49-F238E27FC236}">
                <a16:creationId xmlns:a16="http://schemas.microsoft.com/office/drawing/2014/main" id="{737120EC-E123-9885-252F-86FBFABCFC33}"/>
              </a:ext>
            </a:extLst>
          </p:cNvPr>
          <p:cNvGrpSpPr/>
          <p:nvPr/>
        </p:nvGrpSpPr>
        <p:grpSpPr>
          <a:xfrm>
            <a:off x="4501311" y="4908629"/>
            <a:ext cx="2764442" cy="607292"/>
            <a:chOff x="4834008" y="5641973"/>
            <a:chExt cx="2764442" cy="607292"/>
          </a:xfrm>
        </p:grpSpPr>
        <p:pic>
          <p:nvPicPr>
            <p:cNvPr id="15" name="Graphic 14">
              <a:extLst>
                <a:ext uri="{FF2B5EF4-FFF2-40B4-BE49-F238E27FC236}">
                  <a16:creationId xmlns:a16="http://schemas.microsoft.com/office/drawing/2014/main" id="{A6F21C33-3969-E007-096D-599A94F352D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834008" y="5641973"/>
              <a:ext cx="892646" cy="607292"/>
            </a:xfrm>
            <a:prstGeom prst="rect">
              <a:avLst/>
            </a:prstGeom>
          </p:spPr>
        </p:pic>
        <p:sp>
          <p:nvSpPr>
            <p:cNvPr id="16" name="TextBox 15">
              <a:extLst>
                <a:ext uri="{FF2B5EF4-FFF2-40B4-BE49-F238E27FC236}">
                  <a16:creationId xmlns:a16="http://schemas.microsoft.com/office/drawing/2014/main" id="{BD75C619-7D8F-2DB1-FC49-D8165AB0D5FB}"/>
                </a:ext>
              </a:extLst>
            </p:cNvPr>
            <p:cNvSpPr txBox="1"/>
            <p:nvPr/>
          </p:nvSpPr>
          <p:spPr>
            <a:xfrm>
              <a:off x="5711156" y="5653296"/>
              <a:ext cx="1887294" cy="584775"/>
            </a:xfrm>
            <a:prstGeom prst="rect">
              <a:avLst/>
            </a:prstGeom>
            <a:noFill/>
          </p:spPr>
          <p:txBody>
            <a:bodyPr wrap="square">
              <a:spAutoFit/>
            </a:bodyPr>
            <a:lstStyle/>
            <a:p>
              <a:r>
                <a:rPr lang="tr-TR" sz="800" dirty="0" err="1">
                  <a:latin typeface="Mercury SSm A"/>
                  <a:cs typeface="Arial" panose="020B0604020202020204" pitchFamily="34" charset="0"/>
                </a:rPr>
                <a:t>The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PRIMA</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programme</a:t>
              </a:r>
              <a:r>
                <a:rPr lang="tr-TR" sz="800" dirty="0">
                  <a:latin typeface="Mercury SSm A"/>
                  <a:cs typeface="Arial" panose="020B0604020202020204" pitchFamily="34" charset="0"/>
                </a:rPr>
                <a:t> is </a:t>
              </a:r>
              <a:r>
                <a:rPr lang="tr-TR" sz="800" dirty="0" err="1">
                  <a:latin typeface="Mercury SSm A"/>
                  <a:cs typeface="Arial" panose="020B0604020202020204" pitchFamily="34" charset="0"/>
                </a:rPr>
                <a:t>supported</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under</a:t>
              </a:r>
              <a:r>
                <a:rPr lang="tr-TR" sz="800" dirty="0">
                  <a:latin typeface="Mercury SSm A"/>
                  <a:cs typeface="Arial" panose="020B0604020202020204" pitchFamily="34" charset="0"/>
                </a:rPr>
                <a:t> Horizon 2020, </a:t>
              </a:r>
              <a:r>
                <a:rPr lang="tr-TR" sz="800" dirty="0" err="1">
                  <a:latin typeface="Mercury SSm A"/>
                  <a:cs typeface="Arial" panose="020B0604020202020204" pitchFamily="34" charset="0"/>
                </a:rPr>
                <a:t>the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European</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Union’s</a:t>
              </a:r>
              <a:r>
                <a:rPr lang="tr-TR" sz="800" dirty="0">
                  <a:latin typeface="Mercury SSm A"/>
                  <a:cs typeface="Arial" panose="020B0604020202020204" pitchFamily="34" charset="0"/>
                </a:rPr>
                <a:t> Framework </a:t>
              </a:r>
              <a:r>
                <a:rPr lang="tr-TR" sz="800" dirty="0" err="1">
                  <a:latin typeface="Mercury SSm A"/>
                  <a:cs typeface="Arial" panose="020B0604020202020204" pitchFamily="34" charset="0"/>
                </a:rPr>
                <a:t>Programme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for</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Research</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and</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Innovation</a:t>
              </a:r>
              <a:endParaRPr lang="en-US" sz="800" dirty="0">
                <a:latin typeface="Mercury SSm A"/>
              </a:endParaRPr>
            </a:p>
          </p:txBody>
        </p:sp>
      </p:grpSp>
      <p:sp>
        <p:nvSpPr>
          <p:cNvPr id="4" name="TextBox 3">
            <a:extLst>
              <a:ext uri="{FF2B5EF4-FFF2-40B4-BE49-F238E27FC236}">
                <a16:creationId xmlns:a16="http://schemas.microsoft.com/office/drawing/2014/main" id="{DCC25E31-88AF-6163-AE67-B85335A65326}"/>
              </a:ext>
            </a:extLst>
          </p:cNvPr>
          <p:cNvSpPr txBox="1"/>
          <p:nvPr/>
        </p:nvSpPr>
        <p:spPr>
          <a:xfrm>
            <a:off x="2421787" y="641752"/>
            <a:ext cx="7077968" cy="1077218"/>
          </a:xfrm>
          <a:prstGeom prst="rect">
            <a:avLst/>
          </a:prstGeom>
          <a:noFill/>
        </p:spPr>
        <p:txBody>
          <a:bodyPr wrap="square" rtlCol="0">
            <a:spAutoFit/>
          </a:bodyPr>
          <a:lstStyle/>
          <a:p>
            <a:pPr algn="ctr"/>
            <a:r>
              <a:rPr lang="tr-TR" sz="3200" b="1">
                <a:solidFill>
                  <a:schemeClr val="accent6">
                    <a:lumMod val="50000"/>
                  </a:schemeClr>
                </a:solidFill>
                <a:latin typeface="Mercury SSm A"/>
              </a:rPr>
              <a:t>Thank you</a:t>
            </a:r>
            <a:r>
              <a:rPr lang="de-DE" sz="3200" b="1">
                <a:solidFill>
                  <a:schemeClr val="accent6">
                    <a:lumMod val="50000"/>
                  </a:schemeClr>
                </a:solidFill>
                <a:latin typeface="Mercury SSm A"/>
              </a:rPr>
              <a:t> for your attention.</a:t>
            </a:r>
          </a:p>
          <a:p>
            <a:pPr algn="ctr"/>
            <a:r>
              <a:rPr lang="de-DE" sz="3200" b="1">
                <a:solidFill>
                  <a:schemeClr val="accent6">
                    <a:lumMod val="50000"/>
                  </a:schemeClr>
                </a:solidFill>
                <a:latin typeface="Mercury SSm A"/>
              </a:rPr>
              <a:t>I am ready for your questions.</a:t>
            </a:r>
            <a:endParaRPr lang="tr-TR" sz="3200" b="1">
              <a:solidFill>
                <a:schemeClr val="accent6">
                  <a:lumMod val="50000"/>
                </a:schemeClr>
              </a:solidFill>
              <a:latin typeface="Mercury SSm A"/>
            </a:endParaRPr>
          </a:p>
        </p:txBody>
      </p:sp>
      <p:sp>
        <p:nvSpPr>
          <p:cNvPr id="6" name="Rechteck 5"/>
          <p:cNvSpPr/>
          <p:nvPr/>
        </p:nvSpPr>
        <p:spPr>
          <a:xfrm>
            <a:off x="4501311" y="5885012"/>
            <a:ext cx="2784417" cy="369332"/>
          </a:xfrm>
          <a:prstGeom prst="rect">
            <a:avLst/>
          </a:prstGeom>
        </p:spPr>
        <p:txBody>
          <a:bodyPr wrap="none">
            <a:spAutoFit/>
          </a:bodyPr>
          <a:lstStyle/>
          <a:p>
            <a:r>
              <a:rPr lang="de-DE">
                <a:hlinkClick r:id="rId7"/>
              </a:rPr>
              <a:t>https://proximedprima.eu/</a:t>
            </a:r>
            <a:r>
              <a:rPr lang="de-DE"/>
              <a:t> </a:t>
            </a:r>
          </a:p>
        </p:txBody>
      </p:sp>
      <p:pic>
        <p:nvPicPr>
          <p:cNvPr id="7" name="Grafik 6"/>
          <p:cNvPicPr>
            <a:picLocks noChangeAspect="1"/>
          </p:cNvPicPr>
          <p:nvPr/>
        </p:nvPicPr>
        <p:blipFill>
          <a:blip r:embed="rId8"/>
          <a:stretch>
            <a:fillRect/>
          </a:stretch>
        </p:blipFill>
        <p:spPr>
          <a:xfrm>
            <a:off x="9634983" y="1619329"/>
            <a:ext cx="1270016" cy="1196178"/>
          </a:xfrm>
          <a:prstGeom prst="rect">
            <a:avLst/>
          </a:prstGeom>
        </p:spPr>
      </p:pic>
      <p:pic>
        <p:nvPicPr>
          <p:cNvPr id="9" name="Grafik 8"/>
          <p:cNvPicPr>
            <a:picLocks noChangeAspect="1"/>
          </p:cNvPicPr>
          <p:nvPr/>
        </p:nvPicPr>
        <p:blipFill>
          <a:blip r:embed="rId9"/>
          <a:stretch>
            <a:fillRect/>
          </a:stretch>
        </p:blipFill>
        <p:spPr>
          <a:xfrm>
            <a:off x="8898519" y="2709897"/>
            <a:ext cx="2781762" cy="2744610"/>
          </a:xfrm>
          <a:prstGeom prst="rect">
            <a:avLst/>
          </a:prstGeom>
        </p:spPr>
      </p:pic>
      <p:sp>
        <p:nvSpPr>
          <p:cNvPr id="2" name="Rechteck 1">
            <a:extLst>
              <a:ext uri="{FF2B5EF4-FFF2-40B4-BE49-F238E27FC236}">
                <a16:creationId xmlns:a16="http://schemas.microsoft.com/office/drawing/2014/main" id="{D1008688-DE93-9585-7BD0-75190E64350A}"/>
              </a:ext>
            </a:extLst>
          </p:cNvPr>
          <p:cNvSpPr/>
          <p:nvPr/>
        </p:nvSpPr>
        <p:spPr>
          <a:xfrm>
            <a:off x="-13636" y="2324272"/>
            <a:ext cx="4450033" cy="2985433"/>
          </a:xfrm>
          <a:prstGeom prst="rect">
            <a:avLst/>
          </a:prstGeom>
        </p:spPr>
        <p:txBody>
          <a:bodyPr wrap="square">
            <a:spAutoFit/>
          </a:bodyPr>
          <a:lstStyle/>
          <a:p>
            <a:pPr>
              <a:spcAft>
                <a:spcPts val="0"/>
              </a:spcAft>
            </a:pPr>
            <a:endParaRPr lang="en-GB" u="sng">
              <a:solidFill>
                <a:srgbClr val="7AB8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u="sng">
              <a:solidFill>
                <a:srgbClr val="7AB8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GB" u="sng">
              <a:solidFill>
                <a:srgbClr val="7AB8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u="sng">
                <a:solidFill>
                  <a:srgbClr val="7AB800"/>
                </a:solidFill>
                <a:latin typeface="Calibri" panose="020F0502020204030204" pitchFamily="34" charset="0"/>
                <a:ea typeface="Times New Roman" panose="02020603050405020304" pitchFamily="18" charset="0"/>
                <a:cs typeface="Times New Roman" panose="02020603050405020304" pitchFamily="18" charset="0"/>
              </a:rPr>
              <a:t>_____________________________________</a:t>
            </a:r>
            <a:endParaRPr lang="en-US" sz="16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HOCHSCHULE WEIHENSTEPHAN-TRIESDORF  </a:t>
            </a:r>
            <a:br>
              <a:rPr lang="en-GB" sz="140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GB" sz="14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University of Applied Sciences</a:t>
            </a:r>
            <a:endParaRPr lang="en-US" sz="14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4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Institute of Food Technology</a:t>
            </a:r>
            <a:br>
              <a:rPr lang="de-DE" sz="140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de-DE" sz="14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 Eng. Simon Dirr</a:t>
            </a:r>
            <a:endParaRPr lang="en-US" sz="14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4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Am Staudengarten 13 | 85354 Freising | Germany</a:t>
            </a:r>
            <a:endParaRPr lang="en-US" sz="14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4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 +49 (0)8161 71-2854  </a:t>
            </a:r>
            <a:endParaRPr lang="en-US" sz="140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400" u="sng">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10"/>
              </a:rPr>
              <a:t>simon.dirr@hswt.de</a:t>
            </a:r>
            <a:r>
              <a:rPr lang="en-US" sz="1400" u="sng">
                <a:solidFill>
                  <a:srgbClr val="0563C1"/>
                </a:solidFill>
                <a:latin typeface="Calibri" panose="020F0502020204030204" pitchFamily="34" charset="0"/>
                <a:ea typeface="Times New Roman" panose="02020603050405020304" pitchFamily="18" charset="0"/>
                <a:cs typeface="Times New Roman" panose="02020603050405020304" pitchFamily="18" charset="0"/>
              </a:rPr>
              <a:t/>
            </a:r>
            <a:br>
              <a:rPr lang="en-US" sz="1400" u="sng">
                <a:solidFill>
                  <a:srgbClr val="0563C1"/>
                </a:solidFill>
                <a:latin typeface="Calibri" panose="020F0502020204030204" pitchFamily="34" charset="0"/>
                <a:ea typeface="Times New Roman" panose="02020603050405020304" pitchFamily="18" charset="0"/>
                <a:cs typeface="Times New Roman" panose="02020603050405020304" pitchFamily="18" charset="0"/>
              </a:rPr>
            </a:br>
            <a:r>
              <a:rPr lang="en-US" sz="1400">
                <a:hlinkClick r:id="rId11"/>
              </a:rPr>
              <a:t>linkedin.com/in/simon-dirr-8a1544197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a:extLst>
              <a:ext uri="{FF2B5EF4-FFF2-40B4-BE49-F238E27FC236}">
                <a16:creationId xmlns:a16="http://schemas.microsoft.com/office/drawing/2014/main" id="{A74659FB-2B5A-9747-2333-37BECA92EFD5}"/>
              </a:ext>
            </a:extLst>
          </p:cNvPr>
          <p:cNvPicPr>
            <a:picLocks noChangeAspect="1"/>
          </p:cNvPicPr>
          <p:nvPr/>
        </p:nvPicPr>
        <p:blipFill rotWithShape="1">
          <a:blip r:embed="rId12"/>
          <a:srcRect l="19238" r="19997"/>
          <a:stretch/>
        </p:blipFill>
        <p:spPr>
          <a:xfrm>
            <a:off x="744613" y="1433677"/>
            <a:ext cx="1588677" cy="178119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3711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CB43D7-3B7D-E331-09D3-36DF90442F64}"/>
              </a:ext>
            </a:extLst>
          </p:cNvPr>
          <p:cNvPicPr/>
          <p:nvPr/>
        </p:nvPicPr>
        <p:blipFill rotWithShape="1">
          <a:blip r:embed="rId3" cstate="print">
            <a:extLst>
              <a:ext uri="{28A0092B-C50C-407E-A947-70E740481C1C}">
                <a14:useLocalDpi xmlns:a14="http://schemas.microsoft.com/office/drawing/2010/main" val="0"/>
              </a:ext>
            </a:extLst>
          </a:blip>
          <a:srcRect b="38516"/>
          <a:stretch/>
        </p:blipFill>
        <p:spPr>
          <a:xfrm>
            <a:off x="0" y="5350264"/>
            <a:ext cx="12192000" cy="1507736"/>
          </a:xfrm>
          <a:prstGeom prst="rect">
            <a:avLst/>
          </a:prstGeom>
        </p:spPr>
      </p:pic>
      <p:pic>
        <p:nvPicPr>
          <p:cNvPr id="2" name="Picture 1" descr="Background pattern&#10;&#10;Description automatically generated">
            <a:extLst>
              <a:ext uri="{FF2B5EF4-FFF2-40B4-BE49-F238E27FC236}">
                <a16:creationId xmlns:a16="http://schemas.microsoft.com/office/drawing/2014/main" id="{72FF172F-52DD-A8A9-4A3F-DC9D78421AF2}"/>
              </a:ext>
            </a:extLst>
          </p:cNvPr>
          <p:cNvPicPr/>
          <p:nvPr/>
        </p:nvPicPr>
        <p:blipFill rotWithShape="1">
          <a:blip r:embed="rId4">
            <a:extLst>
              <a:ext uri="{28A0092B-C50C-407E-A947-70E740481C1C}">
                <a14:useLocalDpi xmlns:a14="http://schemas.microsoft.com/office/drawing/2010/main" val="0"/>
              </a:ext>
            </a:extLst>
          </a:blip>
          <a:srcRect t="-1" b="57967"/>
          <a:stretch/>
        </p:blipFill>
        <p:spPr>
          <a:xfrm rot="10800000">
            <a:off x="0" y="-1"/>
            <a:ext cx="12192000" cy="4784034"/>
          </a:xfrm>
          <a:prstGeom prst="rect">
            <a:avLst/>
          </a:prstGeom>
        </p:spPr>
      </p:pic>
      <p:pic>
        <p:nvPicPr>
          <p:cNvPr id="14" name="Graphic 13">
            <a:extLst>
              <a:ext uri="{FF2B5EF4-FFF2-40B4-BE49-F238E27FC236}">
                <a16:creationId xmlns:a16="http://schemas.microsoft.com/office/drawing/2014/main" id="{AAEDF63F-F9D6-E660-59AA-DEFB6230403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919357" y="1182432"/>
            <a:ext cx="3024827" cy="3447105"/>
          </a:xfrm>
          <a:prstGeom prst="rect">
            <a:avLst/>
          </a:prstGeom>
        </p:spPr>
      </p:pic>
      <p:pic>
        <p:nvPicPr>
          <p:cNvPr id="3" name="Picture 2" descr="A yellow and green letters on a black background&#10;&#10;Description automatically generated">
            <a:extLst>
              <a:ext uri="{FF2B5EF4-FFF2-40B4-BE49-F238E27FC236}">
                <a16:creationId xmlns:a16="http://schemas.microsoft.com/office/drawing/2014/main" id="{8C331FFE-6800-F46D-6A6B-B053FA6814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834" y="1182432"/>
            <a:ext cx="5346814" cy="1468906"/>
          </a:xfrm>
          <a:prstGeom prst="rect">
            <a:avLst/>
          </a:prstGeom>
        </p:spPr>
      </p:pic>
      <p:pic>
        <p:nvPicPr>
          <p:cNvPr id="17" name="Picture 16" descr="Logo&#10;&#10;Description automatically generated">
            <a:extLst>
              <a:ext uri="{FF2B5EF4-FFF2-40B4-BE49-F238E27FC236}">
                <a16:creationId xmlns:a16="http://schemas.microsoft.com/office/drawing/2014/main" id="{9FAF453D-EA7B-797B-62C9-9E49F2AEF7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2353" y="6102157"/>
            <a:ext cx="1887294" cy="486003"/>
          </a:xfrm>
          <a:prstGeom prst="rect">
            <a:avLst/>
          </a:prstGeom>
        </p:spPr>
      </p:pic>
      <p:pic>
        <p:nvPicPr>
          <p:cNvPr id="18" name="Picture 17" descr="Logo&#10;&#10;Description automatically generated">
            <a:extLst>
              <a:ext uri="{FF2B5EF4-FFF2-40B4-BE49-F238E27FC236}">
                <a16:creationId xmlns:a16="http://schemas.microsoft.com/office/drawing/2014/main" id="{DCA116EE-6051-6D98-5FC1-8925B253DC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07816" y="6102157"/>
            <a:ext cx="1472737" cy="486003"/>
          </a:xfrm>
          <a:prstGeom prst="rect">
            <a:avLst/>
          </a:prstGeom>
        </p:spPr>
      </p:pic>
      <p:pic>
        <p:nvPicPr>
          <p:cNvPr id="19" name="Graphic 18">
            <a:extLst>
              <a:ext uri="{FF2B5EF4-FFF2-40B4-BE49-F238E27FC236}">
                <a16:creationId xmlns:a16="http://schemas.microsoft.com/office/drawing/2014/main" id="{9754A797-5402-0DAC-874B-65C334870DD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00511" y="6041513"/>
            <a:ext cx="892646" cy="607292"/>
          </a:xfrm>
          <a:prstGeom prst="rect">
            <a:avLst/>
          </a:prstGeom>
        </p:spPr>
      </p:pic>
      <p:sp>
        <p:nvSpPr>
          <p:cNvPr id="20" name="TextBox 19">
            <a:extLst>
              <a:ext uri="{FF2B5EF4-FFF2-40B4-BE49-F238E27FC236}">
                <a16:creationId xmlns:a16="http://schemas.microsoft.com/office/drawing/2014/main" id="{AB17023F-F0DD-BD15-ABFB-3DEFDB0A0D32}"/>
              </a:ext>
            </a:extLst>
          </p:cNvPr>
          <p:cNvSpPr txBox="1"/>
          <p:nvPr/>
        </p:nvSpPr>
        <p:spPr>
          <a:xfrm>
            <a:off x="1277659" y="6052836"/>
            <a:ext cx="1887294" cy="584775"/>
          </a:xfrm>
          <a:prstGeom prst="rect">
            <a:avLst/>
          </a:prstGeom>
          <a:noFill/>
        </p:spPr>
        <p:txBody>
          <a:bodyPr wrap="square">
            <a:spAutoFit/>
          </a:bodyPr>
          <a:lstStyle/>
          <a:p>
            <a:r>
              <a:rPr lang="tr-TR" sz="800" dirty="0" err="1">
                <a:latin typeface="Mercury SSm A"/>
                <a:cs typeface="Arial" panose="020B0604020202020204" pitchFamily="34" charset="0"/>
              </a:rPr>
              <a:t>The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PRIMA</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programme</a:t>
            </a:r>
            <a:r>
              <a:rPr lang="tr-TR" sz="800" dirty="0">
                <a:latin typeface="Mercury SSm A"/>
                <a:cs typeface="Arial" panose="020B0604020202020204" pitchFamily="34" charset="0"/>
              </a:rPr>
              <a:t> is </a:t>
            </a:r>
            <a:r>
              <a:rPr lang="tr-TR" sz="800" dirty="0" err="1">
                <a:latin typeface="Mercury SSm A"/>
                <a:cs typeface="Arial" panose="020B0604020202020204" pitchFamily="34" charset="0"/>
              </a:rPr>
              <a:t>supported</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under</a:t>
            </a:r>
            <a:r>
              <a:rPr lang="tr-TR" sz="800" dirty="0">
                <a:latin typeface="Mercury SSm A"/>
                <a:cs typeface="Arial" panose="020B0604020202020204" pitchFamily="34" charset="0"/>
              </a:rPr>
              <a:t> Horizon 2020, </a:t>
            </a:r>
            <a:r>
              <a:rPr lang="tr-TR" sz="800" dirty="0" err="1">
                <a:latin typeface="Mercury SSm A"/>
                <a:cs typeface="Arial" panose="020B0604020202020204" pitchFamily="34" charset="0"/>
              </a:rPr>
              <a:t>the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European</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Union’s</a:t>
            </a:r>
            <a:r>
              <a:rPr lang="tr-TR" sz="800" dirty="0">
                <a:latin typeface="Mercury SSm A"/>
                <a:cs typeface="Arial" panose="020B0604020202020204" pitchFamily="34" charset="0"/>
              </a:rPr>
              <a:t> Framework </a:t>
            </a:r>
            <a:r>
              <a:rPr lang="tr-TR" sz="800" dirty="0" err="1">
                <a:latin typeface="Mercury SSm A"/>
                <a:cs typeface="Arial" panose="020B0604020202020204" pitchFamily="34" charset="0"/>
              </a:rPr>
              <a:t>Programme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for</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Research</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and</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Innovation</a:t>
            </a:r>
            <a:endParaRPr lang="en-US" sz="800" dirty="0">
              <a:latin typeface="Mercury SSm A"/>
            </a:endParaRPr>
          </a:p>
        </p:txBody>
      </p:sp>
      <p:sp>
        <p:nvSpPr>
          <p:cNvPr id="10" name="TextBox 9">
            <a:extLst>
              <a:ext uri="{FF2B5EF4-FFF2-40B4-BE49-F238E27FC236}">
                <a16:creationId xmlns:a16="http://schemas.microsoft.com/office/drawing/2014/main" id="{76582ADE-5AD3-9BA3-79C1-8D7A1AF12AF3}"/>
              </a:ext>
            </a:extLst>
          </p:cNvPr>
          <p:cNvSpPr txBox="1"/>
          <p:nvPr/>
        </p:nvSpPr>
        <p:spPr>
          <a:xfrm>
            <a:off x="846835" y="2342623"/>
            <a:ext cx="5249168" cy="1384995"/>
          </a:xfrm>
          <a:prstGeom prst="rect">
            <a:avLst/>
          </a:prstGeom>
          <a:noFill/>
        </p:spPr>
        <p:txBody>
          <a:bodyPr wrap="square" rtlCol="0">
            <a:spAutoFit/>
          </a:bodyPr>
          <a:lstStyle/>
          <a:p>
            <a:pPr algn="just"/>
            <a:r>
              <a:rPr lang="en-US" sz="2800">
                <a:solidFill>
                  <a:schemeClr val="accent6">
                    <a:lumMod val="50000"/>
                  </a:schemeClr>
                </a:solidFill>
                <a:latin typeface="Mercury SSm A"/>
              </a:rPr>
              <a:t>E</a:t>
            </a:r>
            <a:r>
              <a:rPr lang="en-US" sz="2800" b="1">
                <a:solidFill>
                  <a:srgbClr val="F29D15"/>
                </a:solidFill>
                <a:latin typeface="Mercury SSm A"/>
              </a:rPr>
              <a:t>x</a:t>
            </a:r>
            <a:r>
              <a:rPr lang="en-US" sz="2800">
                <a:solidFill>
                  <a:schemeClr val="accent6">
                    <a:lumMod val="50000"/>
                  </a:schemeClr>
                </a:solidFill>
                <a:latin typeface="Mercury SSm A"/>
              </a:rPr>
              <a:t>ploration and </a:t>
            </a:r>
            <a:r>
              <a:rPr lang="en-US" sz="2800" b="1">
                <a:solidFill>
                  <a:srgbClr val="F29D15"/>
                </a:solidFill>
                <a:latin typeface="Mercury SSm A"/>
              </a:rPr>
              <a:t>I</a:t>
            </a:r>
            <a:r>
              <a:rPr lang="en-US" sz="2800">
                <a:solidFill>
                  <a:schemeClr val="accent6">
                    <a:lumMod val="50000"/>
                  </a:schemeClr>
                </a:solidFill>
                <a:latin typeface="Mercury SSm A"/>
              </a:rPr>
              <a:t>mplementation of Products with Alternative </a:t>
            </a:r>
            <a:r>
              <a:rPr lang="en-US" sz="2800" b="1">
                <a:solidFill>
                  <a:srgbClr val="F29D15"/>
                </a:solidFill>
                <a:latin typeface="Mercury SSm A"/>
              </a:rPr>
              <a:t>Pro</a:t>
            </a:r>
            <a:r>
              <a:rPr lang="en-US" sz="2800">
                <a:solidFill>
                  <a:schemeClr val="accent6">
                    <a:lumMod val="50000"/>
                  </a:schemeClr>
                </a:solidFill>
                <a:latin typeface="Mercury SSm A"/>
              </a:rPr>
              <a:t>teins in </a:t>
            </a:r>
            <a:r>
              <a:rPr lang="en-US" sz="2800" b="1">
                <a:solidFill>
                  <a:srgbClr val="F29D15"/>
                </a:solidFill>
                <a:latin typeface="Mercury SSm A"/>
              </a:rPr>
              <a:t>Med</a:t>
            </a:r>
            <a:r>
              <a:rPr lang="en-US" sz="2800">
                <a:solidFill>
                  <a:schemeClr val="accent6">
                    <a:lumMod val="50000"/>
                  </a:schemeClr>
                </a:solidFill>
                <a:latin typeface="Mercury SSm A"/>
              </a:rPr>
              <a:t>iterranean Region </a:t>
            </a:r>
            <a:endParaRPr lang="en-US" sz="2800" dirty="0">
              <a:solidFill>
                <a:schemeClr val="accent6">
                  <a:lumMod val="50000"/>
                </a:schemeClr>
              </a:solidFill>
              <a:latin typeface="Mercury SSm A"/>
            </a:endParaRPr>
          </a:p>
        </p:txBody>
      </p:sp>
      <p:sp>
        <p:nvSpPr>
          <p:cNvPr id="15" name="TextBox 14">
            <a:extLst>
              <a:ext uri="{FF2B5EF4-FFF2-40B4-BE49-F238E27FC236}">
                <a16:creationId xmlns:a16="http://schemas.microsoft.com/office/drawing/2014/main" id="{D85D7F11-3366-5B14-8074-4519AAC340EC}"/>
              </a:ext>
            </a:extLst>
          </p:cNvPr>
          <p:cNvSpPr txBox="1"/>
          <p:nvPr/>
        </p:nvSpPr>
        <p:spPr>
          <a:xfrm>
            <a:off x="846835" y="4143005"/>
            <a:ext cx="5249168" cy="1384995"/>
          </a:xfrm>
          <a:prstGeom prst="rect">
            <a:avLst/>
          </a:prstGeom>
          <a:noFill/>
        </p:spPr>
        <p:txBody>
          <a:bodyPr wrap="square" rtlCol="0">
            <a:spAutoFit/>
          </a:bodyPr>
          <a:lstStyle/>
          <a:p>
            <a:r>
              <a:rPr lang="en-US" sz="2800" b="1" i="1">
                <a:solidFill>
                  <a:schemeClr val="accent6">
                    <a:lumMod val="50000"/>
                  </a:schemeClr>
                </a:solidFill>
                <a:latin typeface="Mercury SSm A"/>
              </a:rPr>
              <a:t>Transforming Protein Landscape in the Mediterranean</a:t>
            </a:r>
            <a:endParaRPr lang="en-US" sz="2800" b="1" i="1" dirty="0">
              <a:solidFill>
                <a:schemeClr val="accent6">
                  <a:lumMod val="50000"/>
                </a:schemeClr>
              </a:solidFill>
              <a:latin typeface="Mercury SSm A"/>
            </a:endParaRPr>
          </a:p>
        </p:txBody>
      </p:sp>
      <p:sp>
        <p:nvSpPr>
          <p:cNvPr id="5" name="Foliennummernplatzhalter 4"/>
          <p:cNvSpPr>
            <a:spLocks noGrp="1"/>
          </p:cNvSpPr>
          <p:nvPr>
            <p:ph type="sldNum" sz="quarter" idx="12"/>
          </p:nvPr>
        </p:nvSpPr>
        <p:spPr>
          <a:xfrm>
            <a:off x="9245600" y="6492875"/>
            <a:ext cx="2743200" cy="365125"/>
          </a:xfrm>
        </p:spPr>
        <p:txBody>
          <a:bodyPr/>
          <a:lstStyle/>
          <a:p>
            <a:pPr>
              <a:defRPr/>
            </a:pPr>
            <a:fld id="{43D6D7D4-A95C-4018-A843-FAD0DFD5D651}" type="slidenum">
              <a:rPr lang="de-DE" smtClean="0"/>
              <a:t>2</a:t>
            </a:fld>
            <a:endParaRPr lang="de-DE"/>
          </a:p>
        </p:txBody>
      </p:sp>
    </p:spTree>
    <p:extLst>
      <p:ext uri="{BB962C8B-B14F-4D97-AF65-F5344CB8AC3E}">
        <p14:creationId xmlns:p14="http://schemas.microsoft.com/office/powerpoint/2010/main" val="259903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20</a:t>
            </a:fld>
            <a:endParaRPr lang="en-US"/>
          </a:p>
        </p:txBody>
      </p:sp>
      <p:sp>
        <p:nvSpPr>
          <p:cNvPr id="11" name="Titel 1"/>
          <p:cNvSpPr>
            <a:spLocks noGrp="1"/>
          </p:cNvSpPr>
          <p:nvPr>
            <p:ph type="title"/>
          </p:nvPr>
        </p:nvSpPr>
        <p:spPr bwMode="auto">
          <a:xfrm>
            <a:off x="847922" y="33561"/>
            <a:ext cx="10515600" cy="1325563"/>
          </a:xfrm>
        </p:spPr>
        <p:txBody>
          <a:bodyPr/>
          <a:lstStyle/>
          <a:p>
            <a:pPr algn="ctr"/>
            <a:r>
              <a:rPr lang="de-DE">
                <a:solidFill>
                  <a:srgbClr val="FFC000"/>
                </a:solidFill>
              </a:rPr>
              <a:t>Acknowledgement</a:t>
            </a:r>
            <a:endParaRPr lang="en-US">
              <a:solidFill>
                <a:srgbClr val="FFC000"/>
              </a:solidFill>
            </a:endParaRPr>
          </a:p>
        </p:txBody>
      </p:sp>
      <p:sp>
        <p:nvSpPr>
          <p:cNvPr id="3" name="Rechteck 2"/>
          <p:cNvSpPr/>
          <p:nvPr/>
        </p:nvSpPr>
        <p:spPr>
          <a:xfrm>
            <a:off x="273511" y="2690673"/>
            <a:ext cx="11280042" cy="3293209"/>
          </a:xfrm>
          <a:prstGeom prst="rect">
            <a:avLst/>
          </a:prstGeom>
        </p:spPr>
        <p:txBody>
          <a:bodyPr wrap="square">
            <a:spAutoFit/>
          </a:bodyPr>
          <a:lstStyle/>
          <a:p>
            <a:r>
              <a:rPr lang="de-DE" sz="1400">
                <a:latin typeface="Bahnschrift" panose="020B0502040204020203" pitchFamily="34" charset="0"/>
              </a:rPr>
              <a:t>Sources</a:t>
            </a:r>
            <a:endParaRPr lang="en-US" sz="1400">
              <a:latin typeface="Bahnschrift" panose="020B0502040204020203" pitchFamily="34" charset="0"/>
            </a:endParaRPr>
          </a:p>
          <a:p>
            <a:r>
              <a:rPr lang="en-US" sz="1400">
                <a:latin typeface="Bahnschrift" panose="020B0502040204020203" pitchFamily="34" charset="0"/>
              </a:rPr>
              <a:t>[1]	Nagaraja, T. E.; Parveen, S. G.; Aruna, C.; Hariprasanna, K.; Singh, S. P.; Singh, A. K.; Joshi, D. C.; Joshi, P.; Tomar, S. M. S.; Talukdar, A. Kumar, S. Millets and pseudocereals: A treasure for climate resilient agriculture ensuring food and nutrition security. Indian Journal of Genetics and Plant Breeding (The) 2024, 01, S. 1–37, doi: 10.31742/ISGPB.84.1.1</a:t>
            </a:r>
          </a:p>
          <a:p>
            <a:r>
              <a:rPr lang="en-US" sz="1400">
                <a:latin typeface="Bahnschrift" panose="020B0502040204020203" pitchFamily="34" charset="0"/>
              </a:rPr>
              <a:t>[2]	Diez, J.; Tiranti, J. A.; Sadras, V. O. Acreche, M. M. The critical period for grain yield in chia (. Crop and Pasture Science 2021, 3, S. 213–222, doi: 10.1071/CP20432</a:t>
            </a:r>
          </a:p>
          <a:p>
            <a:r>
              <a:rPr lang="en-US" sz="1400">
                <a:latin typeface="Bahnschrift" panose="020B0502040204020203" pitchFamily="34" charset="0"/>
              </a:rPr>
              <a:t>[3]	KHAN, M. F.; YOUSAF, M. W. AKHTAR, L. H. A NEWLY APPROVED KABULI CHICKPEA VARIETY “ROHI-CHANA-21”: A BOOST UP IN THE EXISTING YIELD POTENTIAL OF CHICKPEA. Biological and Clinical Sciences Research Journal 2023, 1, S. 265, doi: 10.54112/bcsrj.v2023i1.265</a:t>
            </a:r>
          </a:p>
          <a:p>
            <a:r>
              <a:rPr lang="en-US" sz="1400">
                <a:latin typeface="Bahnschrift" panose="020B0502040204020203" pitchFamily="34" charset="0"/>
              </a:rPr>
              <a:t>[4]	Sadras, V. O.; Rosewarne, G. M. Lake, L. Australian Lentil Breeding Between 1988 and 2019 Has Delivered Greater Yield Gain Under Stress Than Under High-Yield Conditions. Frontiers in plant science 2021, S. 674327, doi: 10.3389/fpls.2021.674327</a:t>
            </a:r>
          </a:p>
          <a:p>
            <a:r>
              <a:rPr lang="en-US" sz="1400">
                <a:latin typeface="Bahnschrift" panose="020B0502040204020203" pitchFamily="34" charset="0"/>
              </a:rPr>
              <a:t>[5]	Ferreira, D. M.; Nunes, M. A.; Santo, L. E.; Machado, S.; Costa, A. S. G.; Álvarez-Ortí, M.; Pardo, J. E.; Oliveira, M. B. P. P. Alves, R. C. Characterization of Chia Seeds, Cold-Pressed Oil, and Defatted Cake: An Ancient Grain for Modern Food Production. Molecules (Basel, Switzerland) 2023, 2, doi: 10.3390/molecules28020723</a:t>
            </a:r>
          </a:p>
          <a:p>
            <a:endParaRPr lang="en-US" sz="1200"/>
          </a:p>
        </p:txBody>
      </p:sp>
      <p:sp>
        <p:nvSpPr>
          <p:cNvPr id="5" name="Textfeld 4"/>
          <p:cNvSpPr txBox="1"/>
          <p:nvPr/>
        </p:nvSpPr>
        <p:spPr>
          <a:xfrm>
            <a:off x="273511" y="1605008"/>
            <a:ext cx="8032289" cy="984885"/>
          </a:xfrm>
          <a:prstGeom prst="rect">
            <a:avLst/>
          </a:prstGeom>
          <a:noFill/>
        </p:spPr>
        <p:txBody>
          <a:bodyPr wrap="square" rtlCol="0">
            <a:spAutoFit/>
          </a:bodyPr>
          <a:lstStyle/>
          <a:p>
            <a:r>
              <a:rPr lang="de-DE" sz="1400">
                <a:latin typeface="Bahnschrift" panose="020B0502040204020203" pitchFamily="34" charset="0"/>
              </a:rPr>
              <a:t>AI Disclaimer: </a:t>
            </a:r>
            <a:br>
              <a:rPr lang="de-DE" sz="1400">
                <a:latin typeface="Bahnschrift" panose="020B0502040204020203" pitchFamily="34" charset="0"/>
              </a:rPr>
            </a:br>
            <a:r>
              <a:rPr lang="de-DE" sz="1400">
                <a:latin typeface="Bahnschrift" panose="020B0502040204020203" pitchFamily="34" charset="0"/>
              </a:rPr>
              <a:t>This Presentation was partially created with Gamma AI: https://gamma.app/</a:t>
            </a:r>
            <a:br>
              <a:rPr lang="de-DE" sz="1400">
                <a:latin typeface="Bahnschrift" panose="020B0502040204020203" pitchFamily="34" charset="0"/>
              </a:rPr>
            </a:br>
            <a:r>
              <a:rPr lang="de-DE" sz="1400">
                <a:latin typeface="Bahnschrift" panose="020B0502040204020203" pitchFamily="34" charset="0"/>
              </a:rPr>
              <a:t>Gramatic and spelling was corrected by Perplexity AI: https://www.perplexity.ai/</a:t>
            </a:r>
            <a:r>
              <a:rPr lang="de-DE" sz="1600">
                <a:latin typeface="Bahnschrift" panose="020B0502040204020203" pitchFamily="34" charset="0"/>
              </a:rPr>
              <a:t/>
            </a:r>
            <a:br>
              <a:rPr lang="de-DE" sz="1600">
                <a:latin typeface="Bahnschrift" panose="020B0502040204020203" pitchFamily="34" charset="0"/>
              </a:rPr>
            </a:br>
            <a:endParaRPr lang="en-US" sz="1600">
              <a:latin typeface="Bahnschrift" panose="020B0502040204020203" pitchFamily="34" charset="0"/>
            </a:endParaRPr>
          </a:p>
        </p:txBody>
      </p:sp>
    </p:spTree>
    <p:extLst>
      <p:ext uri="{BB962C8B-B14F-4D97-AF65-F5344CB8AC3E}">
        <p14:creationId xmlns:p14="http://schemas.microsoft.com/office/powerpoint/2010/main" val="496632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18849125-DA05-1D57-660B-51E2DD9320E0}"/>
              </a:ext>
            </a:extLst>
          </p:cNvPr>
          <p:cNvPicPr>
            <a:picLocks noChangeAspect="1"/>
          </p:cNvPicPr>
          <p:nvPr/>
        </p:nvPicPr>
        <p:blipFill>
          <a:blip r:embed="rId3"/>
          <a:stretch>
            <a:fillRect/>
          </a:stretch>
        </p:blipFill>
        <p:spPr>
          <a:xfrm>
            <a:off x="-380227" y="5924145"/>
            <a:ext cx="13074823" cy="1254868"/>
          </a:xfrm>
          <a:prstGeom prst="rect">
            <a:avLst/>
          </a:prstGeom>
        </p:spPr>
      </p:pic>
      <p:pic>
        <p:nvPicPr>
          <p:cNvPr id="17" name="Picture 16" descr="Logo&#10;&#10;Description automatically generated">
            <a:extLst>
              <a:ext uri="{FF2B5EF4-FFF2-40B4-BE49-F238E27FC236}">
                <a16:creationId xmlns:a16="http://schemas.microsoft.com/office/drawing/2014/main" id="{9FAF453D-EA7B-797B-62C9-9E49F2AEF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2353" y="6102157"/>
            <a:ext cx="1887294" cy="486003"/>
          </a:xfrm>
          <a:prstGeom prst="rect">
            <a:avLst/>
          </a:prstGeom>
        </p:spPr>
      </p:pic>
      <p:pic>
        <p:nvPicPr>
          <p:cNvPr id="18" name="Picture 17" descr="Logo&#10;&#10;Description automatically generated">
            <a:extLst>
              <a:ext uri="{FF2B5EF4-FFF2-40B4-BE49-F238E27FC236}">
                <a16:creationId xmlns:a16="http://schemas.microsoft.com/office/drawing/2014/main" id="{DCA116EE-6051-6D98-5FC1-8925B253DC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7816" y="6102157"/>
            <a:ext cx="1472737" cy="486003"/>
          </a:xfrm>
          <a:prstGeom prst="rect">
            <a:avLst/>
          </a:prstGeom>
        </p:spPr>
      </p:pic>
      <p:pic>
        <p:nvPicPr>
          <p:cNvPr id="19" name="Graphic 18">
            <a:extLst>
              <a:ext uri="{FF2B5EF4-FFF2-40B4-BE49-F238E27FC236}">
                <a16:creationId xmlns:a16="http://schemas.microsoft.com/office/drawing/2014/main" id="{9754A797-5402-0DAC-874B-65C334870DD1}"/>
              </a:ext>
            </a:extLst>
          </p:cNvPr>
          <p:cNvPicPr>
            <a:picLocks noChangeAspect="1"/>
          </p:cNvPicPr>
          <p:nvPr/>
        </p:nvPicPr>
        <p:blipFill>
          <a:blip r:embed="rId6"/>
          <a:stretch>
            <a:fillRect/>
          </a:stretch>
        </p:blipFill>
        <p:spPr>
          <a:xfrm>
            <a:off x="400511" y="6041513"/>
            <a:ext cx="892646" cy="607292"/>
          </a:xfrm>
          <a:prstGeom prst="rect">
            <a:avLst/>
          </a:prstGeom>
        </p:spPr>
      </p:pic>
      <p:sp>
        <p:nvSpPr>
          <p:cNvPr id="20" name="TextBox 19">
            <a:extLst>
              <a:ext uri="{FF2B5EF4-FFF2-40B4-BE49-F238E27FC236}">
                <a16:creationId xmlns:a16="http://schemas.microsoft.com/office/drawing/2014/main" id="{AB17023F-F0DD-BD15-ABFB-3DEFDB0A0D32}"/>
              </a:ext>
            </a:extLst>
          </p:cNvPr>
          <p:cNvSpPr txBox="1"/>
          <p:nvPr/>
        </p:nvSpPr>
        <p:spPr>
          <a:xfrm>
            <a:off x="1277659" y="6052836"/>
            <a:ext cx="1887294" cy="584775"/>
          </a:xfrm>
          <a:prstGeom prst="rect">
            <a:avLst/>
          </a:prstGeom>
          <a:noFill/>
        </p:spPr>
        <p:txBody>
          <a:bodyPr wrap="square">
            <a:spAutoFit/>
          </a:bodyPr>
          <a:lstStyle/>
          <a:p>
            <a:r>
              <a:rPr lang="tr-TR" sz="800" dirty="0" err="1">
                <a:latin typeface="Mercury SSm A"/>
                <a:cs typeface="Arial" panose="020B0604020202020204" pitchFamily="34" charset="0"/>
              </a:rPr>
              <a:t>The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PRIMA</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programme</a:t>
            </a:r>
            <a:r>
              <a:rPr lang="tr-TR" sz="800" dirty="0">
                <a:latin typeface="Mercury SSm A"/>
                <a:cs typeface="Arial" panose="020B0604020202020204" pitchFamily="34" charset="0"/>
              </a:rPr>
              <a:t> is </a:t>
            </a:r>
            <a:r>
              <a:rPr lang="tr-TR" sz="800" dirty="0" err="1">
                <a:latin typeface="Mercury SSm A"/>
                <a:cs typeface="Arial" panose="020B0604020202020204" pitchFamily="34" charset="0"/>
              </a:rPr>
              <a:t>supported</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under</a:t>
            </a:r>
            <a:r>
              <a:rPr lang="tr-TR" sz="800" dirty="0">
                <a:latin typeface="Mercury SSm A"/>
                <a:cs typeface="Arial" panose="020B0604020202020204" pitchFamily="34" charset="0"/>
              </a:rPr>
              <a:t> Horizon 2020, </a:t>
            </a:r>
            <a:r>
              <a:rPr lang="tr-TR" sz="800" dirty="0" err="1">
                <a:latin typeface="Mercury SSm A"/>
                <a:cs typeface="Arial" panose="020B0604020202020204" pitchFamily="34" charset="0"/>
              </a:rPr>
              <a:t>the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European</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Union’s</a:t>
            </a:r>
            <a:r>
              <a:rPr lang="tr-TR" sz="800" dirty="0">
                <a:latin typeface="Mercury SSm A"/>
                <a:cs typeface="Arial" panose="020B0604020202020204" pitchFamily="34" charset="0"/>
              </a:rPr>
              <a:t> Framework </a:t>
            </a:r>
            <a:r>
              <a:rPr lang="tr-TR" sz="800" dirty="0" err="1">
                <a:latin typeface="Mercury SSm A"/>
                <a:cs typeface="Arial" panose="020B0604020202020204" pitchFamily="34" charset="0"/>
              </a:rPr>
              <a:t>Programme</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for</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Research</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and</a:t>
            </a:r>
            <a:r>
              <a:rPr lang="tr-TR" sz="800" dirty="0">
                <a:latin typeface="Mercury SSm A"/>
                <a:cs typeface="Arial" panose="020B0604020202020204" pitchFamily="34" charset="0"/>
              </a:rPr>
              <a:t> </a:t>
            </a:r>
            <a:r>
              <a:rPr lang="tr-TR" sz="800" dirty="0" err="1">
                <a:latin typeface="Mercury SSm A"/>
                <a:cs typeface="Arial" panose="020B0604020202020204" pitchFamily="34" charset="0"/>
              </a:rPr>
              <a:t>Innovation</a:t>
            </a:r>
            <a:endParaRPr lang="en-US" sz="800" dirty="0">
              <a:latin typeface="Mercury SSm A"/>
            </a:endParaRPr>
          </a:p>
        </p:txBody>
      </p:sp>
      <p:pic>
        <p:nvPicPr>
          <p:cNvPr id="25" name="Picture 24" descr="A screenshot of a video game&#10;&#10;Description automatically generated">
            <a:extLst>
              <a:ext uri="{FF2B5EF4-FFF2-40B4-BE49-F238E27FC236}">
                <a16:creationId xmlns:a16="http://schemas.microsoft.com/office/drawing/2014/main" id="{60C96FED-C2D0-3211-80BF-7DA6B5258D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623" y="2015192"/>
            <a:ext cx="11006753" cy="3677707"/>
          </a:xfrm>
          <a:prstGeom prst="rect">
            <a:avLst/>
          </a:prstGeom>
        </p:spPr>
      </p:pic>
      <p:pic>
        <p:nvPicPr>
          <p:cNvPr id="26" name="Graphic 25">
            <a:extLst>
              <a:ext uri="{FF2B5EF4-FFF2-40B4-BE49-F238E27FC236}">
                <a16:creationId xmlns:a16="http://schemas.microsoft.com/office/drawing/2014/main" id="{6AFF8CC5-E6DB-CDFE-CC0D-A943E44ED4A6}"/>
              </a:ext>
            </a:extLst>
          </p:cNvPr>
          <p:cNvPicPr>
            <a:picLocks noChangeAspect="1"/>
          </p:cNvPicPr>
          <p:nvPr/>
        </p:nvPicPr>
        <p:blipFill>
          <a:blip r:embed="rId8"/>
          <a:stretch>
            <a:fillRect/>
          </a:stretch>
        </p:blipFill>
        <p:spPr>
          <a:xfrm>
            <a:off x="-1" y="547687"/>
            <a:ext cx="5862321" cy="1199833"/>
          </a:xfrm>
          <a:prstGeom prst="rect">
            <a:avLst/>
          </a:prstGeom>
        </p:spPr>
      </p:pic>
      <p:sp>
        <p:nvSpPr>
          <p:cNvPr id="27" name="TextBox 26">
            <a:extLst>
              <a:ext uri="{FF2B5EF4-FFF2-40B4-BE49-F238E27FC236}">
                <a16:creationId xmlns:a16="http://schemas.microsoft.com/office/drawing/2014/main" id="{D1075ACA-AE8A-E415-E5D1-F4A912C5D6C1}"/>
              </a:ext>
            </a:extLst>
          </p:cNvPr>
          <p:cNvSpPr txBox="1"/>
          <p:nvPr/>
        </p:nvSpPr>
        <p:spPr>
          <a:xfrm>
            <a:off x="400511" y="818749"/>
            <a:ext cx="5249168" cy="646331"/>
          </a:xfrm>
          <a:prstGeom prst="rect">
            <a:avLst/>
          </a:prstGeom>
          <a:noFill/>
        </p:spPr>
        <p:txBody>
          <a:bodyPr wrap="square" rtlCol="0">
            <a:spAutoFit/>
          </a:bodyPr>
          <a:lstStyle/>
          <a:p>
            <a:pPr algn="just"/>
            <a:r>
              <a:rPr lang="tr-TR" sz="3600" b="1">
                <a:solidFill>
                  <a:schemeClr val="bg1"/>
                </a:solidFill>
                <a:latin typeface="Mercury SSm A"/>
              </a:rPr>
              <a:t>Our Worklist</a:t>
            </a:r>
            <a:endParaRPr lang="en-US" sz="3600" b="1" dirty="0">
              <a:solidFill>
                <a:schemeClr val="bg1"/>
              </a:solidFill>
              <a:latin typeface="Mercury SSm A"/>
            </a:endParaRPr>
          </a:p>
        </p:txBody>
      </p:sp>
      <p:sp>
        <p:nvSpPr>
          <p:cNvPr id="2" name="Ellipse 1"/>
          <p:cNvSpPr/>
          <p:nvPr/>
        </p:nvSpPr>
        <p:spPr>
          <a:xfrm>
            <a:off x="6579770" y="4816368"/>
            <a:ext cx="5111496" cy="5303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p:cNvPicPr>
            <a:picLocks noChangeAspect="1"/>
          </p:cNvPicPr>
          <p:nvPr/>
        </p:nvPicPr>
        <p:blipFill>
          <a:blip r:embed="rId9"/>
          <a:stretch>
            <a:fillRect/>
          </a:stretch>
        </p:blipFill>
        <p:spPr>
          <a:xfrm>
            <a:off x="1179479" y="3668510"/>
            <a:ext cx="1447800" cy="390525"/>
          </a:xfrm>
          <a:prstGeom prst="rect">
            <a:avLst/>
          </a:prstGeom>
        </p:spPr>
      </p:pic>
      <p:sp>
        <p:nvSpPr>
          <p:cNvPr id="5" name="Foliennummernplatzhalter 4"/>
          <p:cNvSpPr>
            <a:spLocks noGrp="1"/>
          </p:cNvSpPr>
          <p:nvPr>
            <p:ph type="sldNum" sz="quarter" idx="12"/>
          </p:nvPr>
        </p:nvSpPr>
        <p:spPr>
          <a:xfrm>
            <a:off x="9252254" y="6405597"/>
            <a:ext cx="2743200" cy="365125"/>
          </a:xfrm>
        </p:spPr>
        <p:txBody>
          <a:bodyPr/>
          <a:lstStyle/>
          <a:p>
            <a:pPr>
              <a:defRPr/>
            </a:pPr>
            <a:fld id="{43D6D7D4-A95C-4018-A843-FAD0DFD5D651}" type="slidenum">
              <a:rPr lang="de-DE" smtClean="0"/>
              <a:t>3</a:t>
            </a:fld>
            <a:endParaRPr lang="de-DE"/>
          </a:p>
        </p:txBody>
      </p:sp>
    </p:spTree>
    <p:extLst>
      <p:ext uri="{BB962C8B-B14F-4D97-AF65-F5344CB8AC3E}">
        <p14:creationId xmlns:p14="http://schemas.microsoft.com/office/powerpoint/2010/main" val="228109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latin typeface="Arial"/>
                <a:ea typeface="+mn-ea"/>
                <a:cs typeface="Arial"/>
              </a:rPr>
              <a:t>The PRIMA programme is supported under Horizon 2020, the European Union’s Framework Programme for Research and Innovation</a:t>
            </a:r>
            <a:endParaRPr lang="en-US" sz="800" b="0" i="0" u="none" strike="noStrike" cap="none" spc="0">
              <a:ln>
                <a:noFill/>
              </a:ln>
              <a:latin typeface="Calibri"/>
              <a:ea typeface="+mn-ea"/>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solidFill>
                  <a:schemeClr val="tx1"/>
                </a:solidFill>
              </a:rPr>
              <a:t>4</a:t>
            </a:fld>
            <a:endParaRPr lang="en-US">
              <a:solidFill>
                <a:schemeClr val="tx1"/>
              </a:solidFill>
            </a:endParaRPr>
          </a:p>
        </p:txBody>
      </p:sp>
      <p:sp>
        <p:nvSpPr>
          <p:cNvPr id="9" name="Text 0"/>
          <p:cNvSpPr/>
          <p:nvPr/>
        </p:nvSpPr>
        <p:spPr>
          <a:xfrm>
            <a:off x="425054" y="77938"/>
            <a:ext cx="5713016" cy="379611"/>
          </a:xfrm>
          <a:prstGeom prst="rect">
            <a:avLst/>
          </a:prstGeom>
          <a:noFill/>
          <a:ln/>
        </p:spPr>
        <p:txBody>
          <a:bodyPr wrap="none" lIns="0" tIns="0" rIns="0" bIns="0" rtlCol="0" anchor="t"/>
          <a:lstStyle/>
          <a:p>
            <a:pPr defTabSz="761970" rtl="0"/>
            <a:r>
              <a:rPr lang="en-US" sz="2800" kern="1200">
                <a:solidFill>
                  <a:srgbClr val="FFC000"/>
                </a:solidFill>
                <a:latin typeface="Bahnschrift" panose="020B0502040204020203" pitchFamily="34" charset="0"/>
                <a:ea typeface="DM Sans Semi Bold" pitchFamily="34" charset="-122"/>
                <a:cs typeface="DM Sans Semi Bold" pitchFamily="34" charset="-120"/>
              </a:rPr>
              <a:t>Why Chia</a:t>
            </a:r>
            <a:r>
              <a:rPr lang="en-US" sz="2800" kern="1200" dirty="0">
                <a:solidFill>
                  <a:srgbClr val="FFC000"/>
                </a:solidFill>
                <a:latin typeface="Bahnschrift" panose="020B0502040204020203" pitchFamily="34" charset="0"/>
                <a:ea typeface="DM Sans Semi Bold" pitchFamily="34" charset="-122"/>
                <a:cs typeface="DM Sans Semi Bold" pitchFamily="34" charset="-120"/>
              </a:rPr>
              <a:t>: Thriving in Extreme Environments</a:t>
            </a:r>
            <a:endParaRPr lang="en-US" sz="2800" kern="1200" dirty="0">
              <a:solidFill>
                <a:srgbClr val="FFC000"/>
              </a:solidFill>
              <a:latin typeface="Bahnschrift" panose="020B0502040204020203" pitchFamily="34" charset="0"/>
            </a:endParaRPr>
          </a:p>
        </p:txBody>
      </p:sp>
      <p:pic>
        <p:nvPicPr>
          <p:cNvPr id="11" name="Image 0" descr="preencoded.png"/>
          <p:cNvPicPr>
            <a:picLocks noChangeAspect="1"/>
          </p:cNvPicPr>
          <p:nvPr/>
        </p:nvPicPr>
        <p:blipFill>
          <a:blip r:embed="rId8"/>
          <a:stretch>
            <a:fillRect/>
          </a:stretch>
        </p:blipFill>
        <p:spPr>
          <a:xfrm>
            <a:off x="2592182" y="700437"/>
            <a:ext cx="2698849" cy="1667967"/>
          </a:xfrm>
          <a:prstGeom prst="rect">
            <a:avLst/>
          </a:prstGeom>
        </p:spPr>
      </p:pic>
      <p:sp>
        <p:nvSpPr>
          <p:cNvPr id="12" name="Text 1"/>
          <p:cNvSpPr/>
          <p:nvPr/>
        </p:nvSpPr>
        <p:spPr>
          <a:xfrm>
            <a:off x="2592181" y="2401336"/>
            <a:ext cx="1518245" cy="189707"/>
          </a:xfrm>
          <a:prstGeom prst="rect">
            <a:avLst/>
          </a:prstGeom>
          <a:noFill/>
          <a:ln/>
        </p:spPr>
        <p:txBody>
          <a:bodyPr wrap="none" lIns="0" tIns="0" rIns="0" bIns="0" rtlCol="0" anchor="t"/>
          <a:lstStyle/>
          <a:p>
            <a:pPr defTabSz="761970" rtl="0"/>
            <a:r>
              <a:rPr lang="en-US" sz="1400" b="1" kern="1200" dirty="0">
                <a:latin typeface="Bahnschrift" panose="020B0502040204020203" pitchFamily="34" charset="0"/>
                <a:ea typeface="DM Sans Semi Bold" pitchFamily="34" charset="-122"/>
                <a:cs typeface="DM Sans Semi Bold" pitchFamily="34" charset="-120"/>
              </a:rPr>
              <a:t>Drought Tolerance</a:t>
            </a:r>
            <a:endParaRPr lang="en-US" sz="1400" b="1" kern="1200" dirty="0">
              <a:latin typeface="Bahnschrift" panose="020B0502040204020203" pitchFamily="34" charset="0"/>
            </a:endParaRPr>
          </a:p>
        </p:txBody>
      </p:sp>
      <p:sp>
        <p:nvSpPr>
          <p:cNvPr id="17" name="Text 2"/>
          <p:cNvSpPr/>
          <p:nvPr/>
        </p:nvSpPr>
        <p:spPr>
          <a:xfrm>
            <a:off x="2592182" y="2663869"/>
            <a:ext cx="3433714" cy="388541"/>
          </a:xfrm>
          <a:prstGeom prst="rect">
            <a:avLst/>
          </a:prstGeom>
          <a:noFill/>
          <a:ln/>
        </p:spPr>
        <p:txBody>
          <a:bodyPr wrap="square" lIns="0" tIns="0" rIns="0" bIns="0" rtlCol="0" anchor="t"/>
          <a:lstStyle/>
          <a:p>
            <a:pPr defTabSz="761970" rtl="0"/>
            <a:r>
              <a:rPr lang="en-US" sz="1400" kern="1200">
                <a:latin typeface="Bahnschrift" panose="020B0502040204020203" pitchFamily="34" charset="0"/>
                <a:ea typeface="Inter Medium" pitchFamily="34" charset="-122"/>
                <a:cs typeface="Inter Medium" pitchFamily="34" charset="-120"/>
              </a:rPr>
              <a:t>Chia's roots reach deep  </a:t>
            </a:r>
            <a:r>
              <a:rPr lang="en-US" sz="1400" kern="1200" dirty="0">
                <a:latin typeface="Bahnschrift" panose="020B0502040204020203" pitchFamily="34" charset="0"/>
                <a:ea typeface="Inter Medium" pitchFamily="34" charset="-122"/>
                <a:cs typeface="Inter Medium" pitchFamily="34" charset="-120"/>
              </a:rPr>
              <a:t>water sources, making it well-suited for </a:t>
            </a:r>
            <a:r>
              <a:rPr lang="en-US" sz="1400" kern="1200">
                <a:latin typeface="Bahnschrift" panose="020B0502040204020203" pitchFamily="34" charset="0"/>
                <a:ea typeface="Inter Medium" pitchFamily="34" charset="-122"/>
                <a:cs typeface="Inter Medium" pitchFamily="34" charset="-120"/>
              </a:rPr>
              <a:t>arid regions [1]</a:t>
            </a:r>
            <a:endParaRPr lang="en-US" sz="1400" kern="1200" dirty="0">
              <a:latin typeface="Bahnschrift" panose="020B0502040204020203" pitchFamily="34" charset="0"/>
            </a:endParaRPr>
          </a:p>
        </p:txBody>
      </p:sp>
      <p:pic>
        <p:nvPicPr>
          <p:cNvPr id="18" name="Image 1" descr="preencoded.png"/>
          <p:cNvPicPr>
            <a:picLocks noChangeAspect="1"/>
          </p:cNvPicPr>
          <p:nvPr/>
        </p:nvPicPr>
        <p:blipFill>
          <a:blip r:embed="rId9"/>
          <a:stretch>
            <a:fillRect/>
          </a:stretch>
        </p:blipFill>
        <p:spPr>
          <a:xfrm>
            <a:off x="6899661" y="700437"/>
            <a:ext cx="2698849" cy="1667967"/>
          </a:xfrm>
          <a:prstGeom prst="rect">
            <a:avLst/>
          </a:prstGeom>
        </p:spPr>
      </p:pic>
      <p:sp>
        <p:nvSpPr>
          <p:cNvPr id="19" name="Text 3"/>
          <p:cNvSpPr/>
          <p:nvPr/>
        </p:nvSpPr>
        <p:spPr>
          <a:xfrm>
            <a:off x="6899660" y="2401336"/>
            <a:ext cx="1518245" cy="189707"/>
          </a:xfrm>
          <a:prstGeom prst="rect">
            <a:avLst/>
          </a:prstGeom>
          <a:noFill/>
          <a:ln/>
        </p:spPr>
        <p:txBody>
          <a:bodyPr wrap="none" lIns="0" tIns="0" rIns="0" bIns="0" rtlCol="0" anchor="t"/>
          <a:lstStyle/>
          <a:p>
            <a:pPr defTabSz="761970" rtl="0"/>
            <a:r>
              <a:rPr lang="en-US" sz="1400" b="1" kern="1200" dirty="0">
                <a:latin typeface="Bahnschrift" panose="020B0502040204020203" pitchFamily="34" charset="0"/>
                <a:ea typeface="DM Sans Semi Bold" pitchFamily="34" charset="-122"/>
                <a:cs typeface="DM Sans Semi Bold" pitchFamily="34" charset="-120"/>
              </a:rPr>
              <a:t>Heat Resilience</a:t>
            </a:r>
            <a:endParaRPr lang="en-US" sz="1400" b="1" kern="1200" dirty="0">
              <a:latin typeface="Bahnschrift" panose="020B0502040204020203" pitchFamily="34" charset="0"/>
            </a:endParaRPr>
          </a:p>
        </p:txBody>
      </p:sp>
      <p:sp>
        <p:nvSpPr>
          <p:cNvPr id="20" name="Text 4"/>
          <p:cNvSpPr/>
          <p:nvPr/>
        </p:nvSpPr>
        <p:spPr>
          <a:xfrm>
            <a:off x="6899661" y="2663869"/>
            <a:ext cx="3890259" cy="582811"/>
          </a:xfrm>
          <a:prstGeom prst="rect">
            <a:avLst/>
          </a:prstGeom>
          <a:noFill/>
          <a:ln/>
        </p:spPr>
        <p:txBody>
          <a:bodyPr wrap="square" lIns="0" tIns="0" rIns="0" bIns="0" rtlCol="0" anchor="t"/>
          <a:lstStyle/>
          <a:p>
            <a:pPr defTabSz="761970" rtl="0"/>
            <a:r>
              <a:rPr lang="en-US" sz="1400" kern="1200" dirty="0">
                <a:latin typeface="Bahnschrift" panose="020B0502040204020203" pitchFamily="34" charset="0"/>
                <a:ea typeface="Inter Medium" pitchFamily="34" charset="-122"/>
                <a:cs typeface="Inter Medium" pitchFamily="34" charset="-120"/>
              </a:rPr>
              <a:t>Chia can tolerate high temperatures, a valuable trait for areas experiencing </a:t>
            </a:r>
            <a:r>
              <a:rPr lang="en-US" sz="1400" kern="1200">
                <a:latin typeface="Bahnschrift" panose="020B0502040204020203" pitchFamily="34" charset="0"/>
                <a:ea typeface="Inter Medium" pitchFamily="34" charset="-122"/>
                <a:cs typeface="Inter Medium" pitchFamily="34" charset="-120"/>
              </a:rPr>
              <a:t>heat waves [1]</a:t>
            </a:r>
            <a:endParaRPr lang="en-US" sz="1400" kern="1200">
              <a:latin typeface="Bahnschrift" panose="020B0502040204020203" pitchFamily="34" charset="0"/>
            </a:endParaRPr>
          </a:p>
          <a:p>
            <a:pPr defTabSz="761970" rtl="0"/>
            <a:endParaRPr lang="en-US" sz="1400" kern="1200" dirty="0">
              <a:latin typeface="Bahnschrift" panose="020B0502040204020203" pitchFamily="34" charset="0"/>
            </a:endParaRPr>
          </a:p>
        </p:txBody>
      </p:sp>
      <p:pic>
        <p:nvPicPr>
          <p:cNvPr id="21" name="Image 2" descr="preencoded.png"/>
          <p:cNvPicPr>
            <a:picLocks noChangeAspect="1"/>
          </p:cNvPicPr>
          <p:nvPr/>
        </p:nvPicPr>
        <p:blipFill>
          <a:blip r:embed="rId10"/>
          <a:stretch>
            <a:fillRect/>
          </a:stretch>
        </p:blipFill>
        <p:spPr>
          <a:xfrm>
            <a:off x="1066443" y="3205893"/>
            <a:ext cx="2698849" cy="1667967"/>
          </a:xfrm>
          <a:prstGeom prst="rect">
            <a:avLst/>
          </a:prstGeom>
        </p:spPr>
      </p:pic>
      <p:sp>
        <p:nvSpPr>
          <p:cNvPr id="22" name="Text 5"/>
          <p:cNvSpPr/>
          <p:nvPr/>
        </p:nvSpPr>
        <p:spPr>
          <a:xfrm>
            <a:off x="1066443" y="4952512"/>
            <a:ext cx="1518245" cy="189707"/>
          </a:xfrm>
          <a:prstGeom prst="rect">
            <a:avLst/>
          </a:prstGeom>
          <a:noFill/>
          <a:ln/>
        </p:spPr>
        <p:txBody>
          <a:bodyPr wrap="none" lIns="0" tIns="0" rIns="0" bIns="0" rtlCol="0" anchor="t"/>
          <a:lstStyle/>
          <a:p>
            <a:pPr defTabSz="761970" rtl="0"/>
            <a:r>
              <a:rPr lang="en-US" sz="1400" b="1" kern="1200" dirty="0">
                <a:latin typeface="Bahnschrift" panose="020B0502040204020203" pitchFamily="34" charset="0"/>
                <a:ea typeface="DM Sans Semi Bold" pitchFamily="34" charset="-122"/>
                <a:cs typeface="DM Sans Semi Bold" pitchFamily="34" charset="-120"/>
              </a:rPr>
              <a:t>Soil Health</a:t>
            </a:r>
            <a:endParaRPr lang="en-US" sz="1400" b="1" kern="1200" dirty="0">
              <a:latin typeface="Bahnschrift" panose="020B0502040204020203" pitchFamily="34" charset="0"/>
            </a:endParaRPr>
          </a:p>
        </p:txBody>
      </p:sp>
      <p:sp>
        <p:nvSpPr>
          <p:cNvPr id="23" name="Text 6"/>
          <p:cNvSpPr/>
          <p:nvPr/>
        </p:nvSpPr>
        <p:spPr>
          <a:xfrm>
            <a:off x="1055991" y="5215045"/>
            <a:ext cx="3340238" cy="582811"/>
          </a:xfrm>
          <a:prstGeom prst="rect">
            <a:avLst/>
          </a:prstGeom>
          <a:noFill/>
          <a:ln/>
        </p:spPr>
        <p:txBody>
          <a:bodyPr wrap="square" lIns="0" tIns="0" rIns="0" bIns="0" rtlCol="0" anchor="t"/>
          <a:lstStyle/>
          <a:p>
            <a:pPr defTabSz="761970" rtl="0"/>
            <a:r>
              <a:rPr lang="en-US" sz="1400" kern="1200" dirty="0">
                <a:latin typeface="Bahnschrift" panose="020B0502040204020203" pitchFamily="34" charset="0"/>
                <a:ea typeface="Inter Medium" pitchFamily="34" charset="-122"/>
                <a:cs typeface="Inter Medium" pitchFamily="34" charset="-120"/>
              </a:rPr>
              <a:t>Chia's deep roots improve soil health by increasing aeration and water infiltration, leading to </a:t>
            </a:r>
            <a:r>
              <a:rPr lang="en-US" sz="1400" kern="1200">
                <a:latin typeface="Bahnschrift" panose="020B0502040204020203" pitchFamily="34" charset="0"/>
                <a:ea typeface="Inter Medium" pitchFamily="34" charset="-122"/>
                <a:cs typeface="Inter Medium" pitchFamily="34" charset="-120"/>
              </a:rPr>
              <a:t>greater fertility [1]</a:t>
            </a:r>
            <a:endParaRPr lang="en-US" sz="1400" kern="1200">
              <a:latin typeface="Bahnschrift" panose="020B0502040204020203" pitchFamily="34" charset="0"/>
            </a:endParaRPr>
          </a:p>
          <a:p>
            <a:pPr defTabSz="761970" rtl="0"/>
            <a:endParaRPr lang="en-US" sz="1400" kern="1200" dirty="0">
              <a:latin typeface="Bahnschrift" panose="020B0502040204020203" pitchFamily="34" charset="0"/>
            </a:endParaRPr>
          </a:p>
        </p:txBody>
      </p:sp>
      <p:pic>
        <p:nvPicPr>
          <p:cNvPr id="24" name="Image 3" descr="preencoded.png"/>
          <p:cNvPicPr>
            <a:picLocks noChangeAspect="1"/>
          </p:cNvPicPr>
          <p:nvPr/>
        </p:nvPicPr>
        <p:blipFill>
          <a:blip r:embed="rId11"/>
          <a:stretch>
            <a:fillRect/>
          </a:stretch>
        </p:blipFill>
        <p:spPr>
          <a:xfrm>
            <a:off x="4752130" y="3205893"/>
            <a:ext cx="2698849" cy="1667967"/>
          </a:xfrm>
          <a:prstGeom prst="rect">
            <a:avLst/>
          </a:prstGeom>
        </p:spPr>
      </p:pic>
      <p:sp>
        <p:nvSpPr>
          <p:cNvPr id="25" name="Text 7"/>
          <p:cNvSpPr/>
          <p:nvPr/>
        </p:nvSpPr>
        <p:spPr>
          <a:xfrm>
            <a:off x="4752130" y="4952512"/>
            <a:ext cx="1518245" cy="189707"/>
          </a:xfrm>
          <a:prstGeom prst="rect">
            <a:avLst/>
          </a:prstGeom>
          <a:noFill/>
          <a:ln/>
        </p:spPr>
        <p:txBody>
          <a:bodyPr wrap="none" lIns="0" tIns="0" rIns="0" bIns="0" rtlCol="0" anchor="t"/>
          <a:lstStyle/>
          <a:p>
            <a:pPr defTabSz="761970" rtl="0"/>
            <a:r>
              <a:rPr lang="en-US" sz="1400" b="1" kern="1200" dirty="0">
                <a:latin typeface="Bahnschrift" panose="020B0502040204020203" pitchFamily="34" charset="0"/>
                <a:ea typeface="DM Sans Semi Bold" pitchFamily="34" charset="-122"/>
                <a:cs typeface="DM Sans Semi Bold" pitchFamily="34" charset="-120"/>
              </a:rPr>
              <a:t>Erosion Reduction</a:t>
            </a:r>
            <a:endParaRPr lang="en-US" sz="1400" b="1" kern="1200" dirty="0">
              <a:latin typeface="Bahnschrift" panose="020B0502040204020203" pitchFamily="34" charset="0"/>
            </a:endParaRPr>
          </a:p>
        </p:txBody>
      </p:sp>
      <p:sp>
        <p:nvSpPr>
          <p:cNvPr id="26" name="Text 8"/>
          <p:cNvSpPr/>
          <p:nvPr/>
        </p:nvSpPr>
        <p:spPr>
          <a:xfrm>
            <a:off x="4752130" y="5215045"/>
            <a:ext cx="3136562" cy="388541"/>
          </a:xfrm>
          <a:prstGeom prst="rect">
            <a:avLst/>
          </a:prstGeom>
          <a:noFill/>
          <a:ln/>
        </p:spPr>
        <p:txBody>
          <a:bodyPr wrap="square" lIns="0" tIns="0" rIns="0" bIns="0" rtlCol="0" anchor="t"/>
          <a:lstStyle/>
          <a:p>
            <a:pPr defTabSz="761970" rtl="0"/>
            <a:r>
              <a:rPr lang="en-US" sz="1400" kern="1200" dirty="0">
                <a:latin typeface="Bahnschrift" panose="020B0502040204020203" pitchFamily="34" charset="0"/>
                <a:ea typeface="Inter Medium" pitchFamily="34" charset="-122"/>
                <a:cs typeface="Inter Medium" pitchFamily="34" charset="-120"/>
              </a:rPr>
              <a:t>Chia's extensive root system prevents soil erosion, </a:t>
            </a:r>
            <a:r>
              <a:rPr lang="en-US" sz="1400" kern="1200">
                <a:latin typeface="Bahnschrift" panose="020B0502040204020203" pitchFamily="34" charset="0"/>
                <a:ea typeface="Inter Medium" pitchFamily="34" charset="-122"/>
                <a:cs typeface="Inter Medium" pitchFamily="34" charset="-120"/>
              </a:rPr>
              <a:t>protecting topsoil [1]</a:t>
            </a:r>
            <a:endParaRPr lang="en-US" sz="1400" kern="1200">
              <a:latin typeface="Bahnschrift" panose="020B0502040204020203" pitchFamily="34" charset="0"/>
            </a:endParaRPr>
          </a:p>
          <a:p>
            <a:pPr defTabSz="761970" rtl="0"/>
            <a:endParaRPr lang="en-US" sz="1400" kern="1200" dirty="0">
              <a:latin typeface="Bahnschrift" panose="020B0502040204020203" pitchFamily="34" charset="0"/>
            </a:endParaRPr>
          </a:p>
        </p:txBody>
      </p:sp>
      <p:pic>
        <p:nvPicPr>
          <p:cNvPr id="27" name="Image 4" descr="preencoded.png"/>
          <p:cNvPicPr>
            <a:picLocks noChangeAspect="1"/>
          </p:cNvPicPr>
          <p:nvPr/>
        </p:nvPicPr>
        <p:blipFill>
          <a:blip r:embed="rId12"/>
          <a:stretch>
            <a:fillRect/>
          </a:stretch>
        </p:blipFill>
        <p:spPr>
          <a:xfrm>
            <a:off x="8435198" y="3217819"/>
            <a:ext cx="2698849" cy="1667967"/>
          </a:xfrm>
          <a:prstGeom prst="rect">
            <a:avLst/>
          </a:prstGeom>
        </p:spPr>
      </p:pic>
      <p:sp>
        <p:nvSpPr>
          <p:cNvPr id="28" name="Text 9"/>
          <p:cNvSpPr/>
          <p:nvPr/>
        </p:nvSpPr>
        <p:spPr>
          <a:xfrm>
            <a:off x="8435197" y="4964438"/>
            <a:ext cx="1518245" cy="189707"/>
          </a:xfrm>
          <a:prstGeom prst="rect">
            <a:avLst/>
          </a:prstGeom>
          <a:noFill/>
          <a:ln/>
        </p:spPr>
        <p:txBody>
          <a:bodyPr wrap="none" lIns="0" tIns="0" rIns="0" bIns="0" rtlCol="0" anchor="t"/>
          <a:lstStyle/>
          <a:p>
            <a:pPr defTabSz="761970" rtl="0"/>
            <a:r>
              <a:rPr lang="en-US" sz="1400" b="1" kern="1200" dirty="0">
                <a:latin typeface="Bahnschrift" panose="020B0502040204020203" pitchFamily="34" charset="0"/>
                <a:ea typeface="DM Sans Semi Bold" pitchFamily="34" charset="-122"/>
                <a:cs typeface="DM Sans Semi Bold" pitchFamily="34" charset="-120"/>
              </a:rPr>
              <a:t>Crop Yield</a:t>
            </a:r>
            <a:endParaRPr lang="en-US" sz="1400" b="1" kern="1200" dirty="0">
              <a:latin typeface="Bahnschrift" panose="020B0502040204020203" pitchFamily="34" charset="0"/>
            </a:endParaRPr>
          </a:p>
        </p:txBody>
      </p:sp>
      <p:sp>
        <p:nvSpPr>
          <p:cNvPr id="29" name="Text 10"/>
          <p:cNvSpPr/>
          <p:nvPr/>
        </p:nvSpPr>
        <p:spPr>
          <a:xfrm>
            <a:off x="8435198" y="5226971"/>
            <a:ext cx="3756802" cy="777082"/>
          </a:xfrm>
          <a:prstGeom prst="rect">
            <a:avLst/>
          </a:prstGeom>
          <a:noFill/>
          <a:ln/>
        </p:spPr>
        <p:txBody>
          <a:bodyPr wrap="square" lIns="0" tIns="0" rIns="0" bIns="0" rtlCol="0" anchor="t"/>
          <a:lstStyle/>
          <a:p>
            <a:pPr defTabSz="761970" rtl="0"/>
            <a:r>
              <a:rPr lang="en-US" sz="1400" kern="1200" dirty="0">
                <a:latin typeface="Bahnschrift" panose="020B0502040204020203" pitchFamily="34" charset="0"/>
                <a:ea typeface="Inter Medium" pitchFamily="34" charset="-122"/>
                <a:cs typeface="Inter Medium" pitchFamily="34" charset="-120"/>
              </a:rPr>
              <a:t>Chia can achieve high yields in marginal lands.
Chia up </a:t>
            </a:r>
            <a:r>
              <a:rPr lang="en-US" sz="1400" kern="1200">
                <a:latin typeface="Bahnschrift" panose="020B0502040204020203" pitchFamily="34" charset="0"/>
                <a:ea typeface="Inter Medium" pitchFamily="34" charset="-122"/>
                <a:cs typeface="Inter Medium" pitchFamily="34" charset="-120"/>
              </a:rPr>
              <a:t>to 2150 kg/ha [2]</a:t>
            </a:r>
            <a:r>
              <a:rPr lang="en-US" sz="1400" kern="1200" dirty="0">
                <a:latin typeface="Bahnschrift" panose="020B0502040204020203" pitchFamily="34" charset="0"/>
                <a:ea typeface="Inter Medium" pitchFamily="34" charset="-122"/>
                <a:cs typeface="Inter Medium" pitchFamily="34" charset="-120"/>
              </a:rPr>
              <a:t>
Chickpea: </a:t>
            </a:r>
            <a:r>
              <a:rPr lang="en-US" sz="1400" kern="1200">
                <a:latin typeface="Bahnschrift" panose="020B0502040204020203" pitchFamily="34" charset="0"/>
                <a:ea typeface="Inter Medium" pitchFamily="34" charset="-122"/>
                <a:cs typeface="Inter Medium" pitchFamily="34" charset="-120"/>
              </a:rPr>
              <a:t>2000 kg/ha [3]</a:t>
            </a:r>
            <a:r>
              <a:rPr lang="en-US" sz="1400" kern="1200" dirty="0">
                <a:latin typeface="Bahnschrift" panose="020B0502040204020203" pitchFamily="34" charset="0"/>
                <a:ea typeface="Inter Medium" pitchFamily="34" charset="-122"/>
                <a:cs typeface="Inter Medium" pitchFamily="34" charset="-120"/>
              </a:rPr>
              <a:t>
Lentils: </a:t>
            </a:r>
            <a:r>
              <a:rPr lang="en-US" sz="1400" kern="1200">
                <a:latin typeface="Bahnschrift" panose="020B0502040204020203" pitchFamily="34" charset="0"/>
                <a:ea typeface="Inter Medium" pitchFamily="34" charset="-122"/>
                <a:cs typeface="Inter Medium" pitchFamily="34" charset="-120"/>
              </a:rPr>
              <a:t>1200 kg/ha [4]</a:t>
            </a:r>
            <a:endParaRPr lang="en-US" sz="1400" kern="1200">
              <a:latin typeface="Bahnschrift" panose="020B0502040204020203" pitchFamily="34" charset="0"/>
            </a:endParaRPr>
          </a:p>
          <a:p>
            <a:pPr defTabSz="761970" rtl="0"/>
            <a:endParaRPr lang="en-US" sz="1400" kern="1200" dirty="0">
              <a:latin typeface="Bahnschrift" panose="020B0502040204020203" pitchFamily="34" charset="0"/>
            </a:endParaRPr>
          </a:p>
        </p:txBody>
      </p:sp>
    </p:spTree>
    <p:extLst>
      <p:ext uri="{BB962C8B-B14F-4D97-AF65-F5344CB8AC3E}">
        <p14:creationId xmlns:p14="http://schemas.microsoft.com/office/powerpoint/2010/main" val="134498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5</a:t>
            </a:fld>
            <a:endParaRPr lang="en-US"/>
          </a:p>
        </p:txBody>
      </p:sp>
      <p:sp>
        <p:nvSpPr>
          <p:cNvPr id="9" name="Text 0"/>
          <p:cNvSpPr/>
          <p:nvPr/>
        </p:nvSpPr>
        <p:spPr>
          <a:xfrm>
            <a:off x="628948" y="110061"/>
            <a:ext cx="10934105" cy="1123157"/>
          </a:xfrm>
          <a:prstGeom prst="rect">
            <a:avLst/>
          </a:prstGeom>
          <a:noFill/>
          <a:ln/>
        </p:spPr>
        <p:txBody>
          <a:bodyPr wrap="square" lIns="0" tIns="0" rIns="0" bIns="0" rtlCol="0" anchor="t"/>
          <a:lstStyle/>
          <a:p>
            <a:pPr defTabSz="761970" rtl="0">
              <a:lnSpc>
                <a:spcPts val="4416"/>
              </a:lnSpc>
            </a:pPr>
            <a:r>
              <a:rPr lang="en-US" sz="3500" kern="1200" dirty="0">
                <a:solidFill>
                  <a:srgbClr val="FFC000"/>
                </a:solidFill>
                <a:latin typeface="Bahnschrift" panose="020B0502040204020203" pitchFamily="34" charset="0"/>
                <a:ea typeface="DM Sans Semi Bold" pitchFamily="34" charset="-122"/>
                <a:cs typeface="DM Sans Semi Bold" pitchFamily="34" charset="-120"/>
              </a:rPr>
              <a:t>Nutritional Powerhouse</a:t>
            </a:r>
            <a:r>
              <a:rPr lang="en-US" sz="3500" kern="1200">
                <a:solidFill>
                  <a:srgbClr val="FFC000"/>
                </a:solidFill>
                <a:latin typeface="Bahnschrift" panose="020B0502040204020203" pitchFamily="34" charset="0"/>
                <a:ea typeface="DM Sans Semi Bold" pitchFamily="34" charset="-122"/>
                <a:cs typeface="DM Sans Semi Bold" pitchFamily="34" charset="-120"/>
              </a:rPr>
              <a:t>: </a:t>
            </a:r>
            <a:br>
              <a:rPr lang="en-US" sz="3500" kern="1200">
                <a:solidFill>
                  <a:srgbClr val="FFC000"/>
                </a:solidFill>
                <a:latin typeface="Bahnschrift" panose="020B0502040204020203" pitchFamily="34" charset="0"/>
                <a:ea typeface="DM Sans Semi Bold" pitchFamily="34" charset="-122"/>
                <a:cs typeface="DM Sans Semi Bold" pitchFamily="34" charset="-120"/>
              </a:rPr>
            </a:br>
            <a:r>
              <a:rPr lang="en-US" sz="3500" kern="1200">
                <a:solidFill>
                  <a:srgbClr val="FFC000"/>
                </a:solidFill>
                <a:latin typeface="Bahnschrift" panose="020B0502040204020203" pitchFamily="34" charset="0"/>
                <a:ea typeface="DM Sans Semi Bold" pitchFamily="34" charset="-122"/>
                <a:cs typeface="DM Sans Semi Bold" pitchFamily="34" charset="-120"/>
              </a:rPr>
              <a:t>The </a:t>
            </a:r>
            <a:r>
              <a:rPr lang="en-US" sz="3500" kern="1200" dirty="0">
                <a:solidFill>
                  <a:srgbClr val="FFC000"/>
                </a:solidFill>
                <a:latin typeface="Bahnschrift" panose="020B0502040204020203" pitchFamily="34" charset="0"/>
                <a:ea typeface="DM Sans Semi Bold" pitchFamily="34" charset="-122"/>
                <a:cs typeface="DM Sans Semi Bold" pitchFamily="34" charset="-120"/>
              </a:rPr>
              <a:t>Benefits of Chia Seeds</a:t>
            </a:r>
            <a:endParaRPr lang="en-US" sz="3500" kern="1200" dirty="0">
              <a:solidFill>
                <a:srgbClr val="FFC000"/>
              </a:solidFill>
              <a:latin typeface="Bahnschrift" panose="020B0502040204020203" pitchFamily="34" charset="0"/>
            </a:endParaRPr>
          </a:p>
        </p:txBody>
      </p:sp>
      <p:pic>
        <p:nvPicPr>
          <p:cNvPr id="11" name="Image 0" descr="preencoded.png"/>
          <p:cNvPicPr>
            <a:picLocks noChangeAspect="1"/>
          </p:cNvPicPr>
          <p:nvPr/>
        </p:nvPicPr>
        <p:blipFill>
          <a:blip r:embed="rId8"/>
          <a:stretch>
            <a:fillRect/>
          </a:stretch>
        </p:blipFill>
        <p:spPr>
          <a:xfrm>
            <a:off x="628948" y="1592588"/>
            <a:ext cx="2531368" cy="1564482"/>
          </a:xfrm>
          <a:prstGeom prst="rect">
            <a:avLst/>
          </a:prstGeom>
        </p:spPr>
      </p:pic>
      <p:sp>
        <p:nvSpPr>
          <p:cNvPr id="12" name="Text 1"/>
          <p:cNvSpPr/>
          <p:nvPr/>
        </p:nvSpPr>
        <p:spPr>
          <a:xfrm>
            <a:off x="628948" y="3381701"/>
            <a:ext cx="2246313" cy="280789"/>
          </a:xfrm>
          <a:prstGeom prst="rect">
            <a:avLst/>
          </a:prstGeom>
          <a:noFill/>
          <a:ln/>
        </p:spPr>
        <p:txBody>
          <a:bodyPr wrap="none" lIns="0" tIns="0" rIns="0" bIns="0" rtlCol="0" anchor="t"/>
          <a:lstStyle/>
          <a:p>
            <a:pPr defTabSz="761970" rtl="0">
              <a:lnSpc>
                <a:spcPts val="2208"/>
              </a:lnSpc>
            </a:pPr>
            <a:r>
              <a:rPr lang="en-US" sz="1750" kern="1200" dirty="0">
                <a:latin typeface="Bahnschrift" panose="020B0502040204020203" pitchFamily="34" charset="0"/>
                <a:ea typeface="DM Sans Semi Bold" pitchFamily="34" charset="-122"/>
                <a:cs typeface="DM Sans Semi Bold" pitchFamily="34" charset="-120"/>
              </a:rPr>
              <a:t>Protein Rich</a:t>
            </a:r>
            <a:endParaRPr lang="en-US" sz="1750" kern="1200" dirty="0">
              <a:latin typeface="Bahnschrift" panose="020B0502040204020203" pitchFamily="34" charset="0"/>
            </a:endParaRPr>
          </a:p>
        </p:txBody>
      </p:sp>
      <p:sp>
        <p:nvSpPr>
          <p:cNvPr id="17" name="Text 2"/>
          <p:cNvSpPr/>
          <p:nvPr/>
        </p:nvSpPr>
        <p:spPr>
          <a:xfrm>
            <a:off x="628948" y="3770241"/>
            <a:ext cx="2531368" cy="1149747"/>
          </a:xfrm>
          <a:prstGeom prst="rect">
            <a:avLst/>
          </a:prstGeom>
          <a:noFill/>
          <a:ln/>
        </p:spPr>
        <p:txBody>
          <a:bodyPr wrap="square" lIns="0" tIns="0" rIns="0" bIns="0" rtlCol="0" anchor="t"/>
          <a:lstStyle/>
          <a:p>
            <a:pPr defTabSz="761970" rtl="0">
              <a:lnSpc>
                <a:spcPts val="2250"/>
              </a:lnSpc>
            </a:pPr>
            <a:r>
              <a:rPr lang="en-US" sz="1375" kern="1200" dirty="0">
                <a:latin typeface="Bahnschrift" panose="020B0502040204020203" pitchFamily="34" charset="0"/>
                <a:ea typeface="Inter Medium" pitchFamily="34" charset="-122"/>
                <a:cs typeface="Inter Medium" pitchFamily="34" charset="-120"/>
              </a:rPr>
              <a:t>Chia seeds offer a significant protein </a:t>
            </a:r>
            <a:r>
              <a:rPr lang="en-US" sz="1375" kern="1200">
                <a:latin typeface="Bahnschrift" panose="020B0502040204020203" pitchFamily="34" charset="0"/>
                <a:ea typeface="Inter Medium" pitchFamily="34" charset="-122"/>
                <a:cs typeface="Inter Medium" pitchFamily="34" charset="-120"/>
              </a:rPr>
              <a:t>content (23% in whole seeds) , </a:t>
            </a:r>
            <a:r>
              <a:rPr lang="en-US" sz="1375" kern="1200" dirty="0">
                <a:latin typeface="Bahnschrift" panose="020B0502040204020203" pitchFamily="34" charset="0"/>
                <a:ea typeface="Inter Medium" pitchFamily="34" charset="-122"/>
                <a:cs typeface="Inter Medium" pitchFamily="34" charset="-120"/>
              </a:rPr>
              <a:t>making them a great protein source.</a:t>
            </a:r>
            <a:endParaRPr lang="en-US" sz="1375" kern="1200" dirty="0">
              <a:latin typeface="Bahnschrift" panose="020B0502040204020203" pitchFamily="34" charset="0"/>
            </a:endParaRPr>
          </a:p>
        </p:txBody>
      </p:sp>
      <p:pic>
        <p:nvPicPr>
          <p:cNvPr id="18" name="Image 1" descr="preencoded.png"/>
          <p:cNvPicPr>
            <a:picLocks noChangeAspect="1"/>
          </p:cNvPicPr>
          <p:nvPr/>
        </p:nvPicPr>
        <p:blipFill>
          <a:blip r:embed="rId9"/>
          <a:stretch>
            <a:fillRect/>
          </a:stretch>
        </p:blipFill>
        <p:spPr>
          <a:xfrm>
            <a:off x="3429794" y="1592588"/>
            <a:ext cx="2531468" cy="1564482"/>
          </a:xfrm>
          <a:prstGeom prst="rect">
            <a:avLst/>
          </a:prstGeom>
        </p:spPr>
      </p:pic>
      <p:sp>
        <p:nvSpPr>
          <p:cNvPr id="19" name="Text 3"/>
          <p:cNvSpPr/>
          <p:nvPr/>
        </p:nvSpPr>
        <p:spPr>
          <a:xfrm>
            <a:off x="3429794" y="3381701"/>
            <a:ext cx="2246313" cy="280789"/>
          </a:xfrm>
          <a:prstGeom prst="rect">
            <a:avLst/>
          </a:prstGeom>
          <a:noFill/>
          <a:ln/>
        </p:spPr>
        <p:txBody>
          <a:bodyPr wrap="none" lIns="0" tIns="0" rIns="0" bIns="0" rtlCol="0" anchor="t"/>
          <a:lstStyle/>
          <a:p>
            <a:pPr defTabSz="761970" rtl="0">
              <a:lnSpc>
                <a:spcPts val="2208"/>
              </a:lnSpc>
            </a:pPr>
            <a:r>
              <a:rPr lang="en-US" sz="1750" kern="1200" dirty="0">
                <a:solidFill>
                  <a:srgbClr val="464646"/>
                </a:solidFill>
                <a:latin typeface="Bahnschrift" panose="020B0502040204020203" pitchFamily="34" charset="0"/>
                <a:ea typeface="DM Sans Semi Bold" pitchFamily="34" charset="-122"/>
                <a:cs typeface="DM Sans Semi Bold" pitchFamily="34" charset="-120"/>
              </a:rPr>
              <a:t>Fiber Champion</a:t>
            </a:r>
            <a:endParaRPr lang="en-US" sz="1750" kern="1200" dirty="0">
              <a:solidFill>
                <a:prstClr val="black"/>
              </a:solidFill>
              <a:latin typeface="Bahnschrift" panose="020B0502040204020203" pitchFamily="34" charset="0"/>
            </a:endParaRPr>
          </a:p>
        </p:txBody>
      </p:sp>
      <p:sp>
        <p:nvSpPr>
          <p:cNvPr id="20" name="Text 4"/>
          <p:cNvSpPr/>
          <p:nvPr/>
        </p:nvSpPr>
        <p:spPr>
          <a:xfrm>
            <a:off x="3429794" y="3770241"/>
            <a:ext cx="2531468" cy="1437183"/>
          </a:xfrm>
          <a:prstGeom prst="rect">
            <a:avLst/>
          </a:prstGeom>
          <a:noFill/>
          <a:ln/>
        </p:spPr>
        <p:txBody>
          <a:bodyPr wrap="square" lIns="0" tIns="0" rIns="0" bIns="0" rtlCol="0" anchor="t"/>
          <a:lstStyle/>
          <a:p>
            <a:pPr defTabSz="761970" rtl="0">
              <a:lnSpc>
                <a:spcPts val="2250"/>
              </a:lnSpc>
            </a:pPr>
            <a:r>
              <a:rPr lang="en-US" sz="1375" kern="1200" dirty="0">
                <a:latin typeface="Bahnschrift" panose="020B0502040204020203" pitchFamily="34" charset="0"/>
                <a:ea typeface="Inter Medium" pitchFamily="34" charset="-122"/>
                <a:cs typeface="Inter Medium" pitchFamily="34" charset="-120"/>
              </a:rPr>
              <a:t>Chia seeds are packed with dietary fiber (34% by weight), supporting digestive health, blood sugar regulation, and satiety.</a:t>
            </a:r>
            <a:endParaRPr lang="en-US" sz="1375" kern="1200" dirty="0">
              <a:latin typeface="Bahnschrift" panose="020B0502040204020203" pitchFamily="34" charset="0"/>
            </a:endParaRPr>
          </a:p>
        </p:txBody>
      </p:sp>
      <p:pic>
        <p:nvPicPr>
          <p:cNvPr id="21" name="Image 2" descr="preencoded.png"/>
          <p:cNvPicPr>
            <a:picLocks noChangeAspect="1"/>
          </p:cNvPicPr>
          <p:nvPr/>
        </p:nvPicPr>
        <p:blipFill>
          <a:blip r:embed="rId10"/>
          <a:stretch>
            <a:fillRect/>
          </a:stretch>
        </p:blipFill>
        <p:spPr>
          <a:xfrm>
            <a:off x="6230739" y="1592588"/>
            <a:ext cx="2531368" cy="1564482"/>
          </a:xfrm>
          <a:prstGeom prst="rect">
            <a:avLst/>
          </a:prstGeom>
        </p:spPr>
      </p:pic>
      <p:sp>
        <p:nvSpPr>
          <p:cNvPr id="22" name="Text 5"/>
          <p:cNvSpPr/>
          <p:nvPr/>
        </p:nvSpPr>
        <p:spPr>
          <a:xfrm>
            <a:off x="6230739" y="3381701"/>
            <a:ext cx="2246313" cy="280789"/>
          </a:xfrm>
          <a:prstGeom prst="rect">
            <a:avLst/>
          </a:prstGeom>
          <a:noFill/>
          <a:ln/>
        </p:spPr>
        <p:txBody>
          <a:bodyPr wrap="none" lIns="0" tIns="0" rIns="0" bIns="0" rtlCol="0" anchor="t"/>
          <a:lstStyle/>
          <a:p>
            <a:pPr defTabSz="761970" rtl="0">
              <a:lnSpc>
                <a:spcPts val="2208"/>
              </a:lnSpc>
            </a:pPr>
            <a:r>
              <a:rPr lang="en-US" sz="1750" kern="1200" dirty="0">
                <a:latin typeface="Bahnschrift" panose="020B0502040204020203" pitchFamily="34" charset="0"/>
                <a:ea typeface="DM Sans Semi Bold" pitchFamily="34" charset="-122"/>
                <a:cs typeface="DM Sans Semi Bold" pitchFamily="34" charset="-120"/>
              </a:rPr>
              <a:t>Omega-3 Power</a:t>
            </a:r>
            <a:endParaRPr lang="en-US" sz="1750" kern="1200" dirty="0">
              <a:latin typeface="Bahnschrift" panose="020B0502040204020203" pitchFamily="34" charset="0"/>
            </a:endParaRPr>
          </a:p>
        </p:txBody>
      </p:sp>
      <p:sp>
        <p:nvSpPr>
          <p:cNvPr id="23" name="Text 6"/>
          <p:cNvSpPr/>
          <p:nvPr/>
        </p:nvSpPr>
        <p:spPr>
          <a:xfrm>
            <a:off x="6230739" y="3770242"/>
            <a:ext cx="2531368" cy="2299494"/>
          </a:xfrm>
          <a:prstGeom prst="rect">
            <a:avLst/>
          </a:prstGeom>
          <a:noFill/>
          <a:ln/>
        </p:spPr>
        <p:txBody>
          <a:bodyPr wrap="square" lIns="0" tIns="0" rIns="0" bIns="0" rtlCol="0" anchor="t"/>
          <a:lstStyle/>
          <a:p>
            <a:pPr defTabSz="761970" rtl="0">
              <a:lnSpc>
                <a:spcPts val="2250"/>
              </a:lnSpc>
            </a:pPr>
            <a:r>
              <a:rPr lang="en-US" sz="1375" kern="1200" dirty="0">
                <a:latin typeface="Bahnschrift" panose="020B0502040204020203" pitchFamily="34" charset="0"/>
                <a:ea typeface="Inter Medium" pitchFamily="34" charset="-122"/>
                <a:cs typeface="Inter Medium" pitchFamily="34" charset="-120"/>
              </a:rPr>
              <a:t>Chia seeds are rich in omega-3 fatty acids (62-64% of their fat content), offering numerous health benefits, including reduced inflammation, heart health support, and enhanced brain function.</a:t>
            </a:r>
            <a:endParaRPr lang="en-US" sz="1375" kern="1200" dirty="0">
              <a:latin typeface="Bahnschrift" panose="020B0502040204020203" pitchFamily="34" charset="0"/>
            </a:endParaRPr>
          </a:p>
        </p:txBody>
      </p:sp>
      <p:pic>
        <p:nvPicPr>
          <p:cNvPr id="24" name="Image 3" descr="preencoded.png"/>
          <p:cNvPicPr>
            <a:picLocks noChangeAspect="1"/>
          </p:cNvPicPr>
          <p:nvPr/>
        </p:nvPicPr>
        <p:blipFill>
          <a:blip r:embed="rId11"/>
          <a:stretch>
            <a:fillRect/>
          </a:stretch>
        </p:blipFill>
        <p:spPr>
          <a:xfrm>
            <a:off x="9031585" y="1592588"/>
            <a:ext cx="2531468" cy="1564482"/>
          </a:xfrm>
          <a:prstGeom prst="rect">
            <a:avLst/>
          </a:prstGeom>
        </p:spPr>
      </p:pic>
      <p:sp>
        <p:nvSpPr>
          <p:cNvPr id="25" name="Text 7"/>
          <p:cNvSpPr/>
          <p:nvPr/>
        </p:nvSpPr>
        <p:spPr>
          <a:xfrm>
            <a:off x="9031585" y="3381701"/>
            <a:ext cx="2246313" cy="280789"/>
          </a:xfrm>
          <a:prstGeom prst="rect">
            <a:avLst/>
          </a:prstGeom>
          <a:noFill/>
          <a:ln/>
        </p:spPr>
        <p:txBody>
          <a:bodyPr wrap="none" lIns="0" tIns="0" rIns="0" bIns="0" rtlCol="0" anchor="t"/>
          <a:lstStyle/>
          <a:p>
            <a:pPr defTabSz="761970" rtl="0">
              <a:lnSpc>
                <a:spcPts val="2208"/>
              </a:lnSpc>
            </a:pPr>
            <a:r>
              <a:rPr lang="en-US" sz="1750" kern="1200" dirty="0">
                <a:latin typeface="Bahnschrift" panose="020B0502040204020203" pitchFamily="34" charset="0"/>
                <a:ea typeface="DM Sans Semi Bold" pitchFamily="34" charset="-122"/>
                <a:cs typeface="DM Sans Semi Bold" pitchFamily="34" charset="-120"/>
              </a:rPr>
              <a:t>Complete AA Profile</a:t>
            </a:r>
            <a:endParaRPr lang="en-US" sz="1750" kern="1200" dirty="0">
              <a:latin typeface="Bahnschrift" panose="020B0502040204020203" pitchFamily="34" charset="0"/>
            </a:endParaRPr>
          </a:p>
        </p:txBody>
      </p:sp>
      <p:sp>
        <p:nvSpPr>
          <p:cNvPr id="26" name="Text 8"/>
          <p:cNvSpPr/>
          <p:nvPr/>
        </p:nvSpPr>
        <p:spPr>
          <a:xfrm>
            <a:off x="9031585" y="3770241"/>
            <a:ext cx="2531468" cy="1437183"/>
          </a:xfrm>
          <a:prstGeom prst="rect">
            <a:avLst/>
          </a:prstGeom>
          <a:noFill/>
          <a:ln/>
        </p:spPr>
        <p:txBody>
          <a:bodyPr wrap="square" lIns="0" tIns="0" rIns="0" bIns="0" rtlCol="0" anchor="t"/>
          <a:lstStyle/>
          <a:p>
            <a:pPr defTabSz="761970" rtl="0">
              <a:lnSpc>
                <a:spcPts val="2250"/>
              </a:lnSpc>
            </a:pPr>
            <a:r>
              <a:rPr lang="en-US" sz="1375" kern="1200" dirty="0">
                <a:latin typeface="Bahnschrift" panose="020B0502040204020203" pitchFamily="34" charset="0"/>
                <a:ea typeface="Inter Medium" pitchFamily="34" charset="-122"/>
                <a:cs typeface="Inter Medium" pitchFamily="34" charset="-120"/>
              </a:rPr>
              <a:t>Essential Amino Acid Index (EAAI): 106% Amino Acid Chemical Score (</a:t>
            </a:r>
            <a:r>
              <a:rPr lang="en-US" sz="1375" kern="1200">
                <a:latin typeface="Bahnschrift" panose="020B0502040204020203" pitchFamily="34" charset="0"/>
                <a:ea typeface="Inter Medium" pitchFamily="34" charset="-122"/>
                <a:cs typeface="Inter Medium" pitchFamily="34" charset="-120"/>
              </a:rPr>
              <a:t>AACS): 79</a:t>
            </a:r>
            <a:r>
              <a:rPr lang="en-US" sz="1375" kern="1200" dirty="0">
                <a:latin typeface="Bahnschrift" panose="020B0502040204020203" pitchFamily="34" charset="0"/>
                <a:ea typeface="Inter Medium" pitchFamily="34" charset="-122"/>
                <a:cs typeface="Inter Medium" pitchFamily="34" charset="-120"/>
              </a:rPr>
              <a:t>% Methionine identified as the limiting </a:t>
            </a:r>
            <a:r>
              <a:rPr lang="en-US" sz="1375" kern="1200">
                <a:latin typeface="Bahnschrift" panose="020B0502040204020203" pitchFamily="34" charset="0"/>
                <a:ea typeface="Inter Medium" pitchFamily="34" charset="-122"/>
                <a:cs typeface="Inter Medium" pitchFamily="34" charset="-120"/>
              </a:rPr>
              <a:t>amino acid [5]</a:t>
            </a:r>
            <a:endParaRPr lang="en-US" sz="1375" kern="1200" dirty="0">
              <a:latin typeface="Bahnschrift" panose="020B0502040204020203" pitchFamily="34" charset="0"/>
            </a:endParaRPr>
          </a:p>
        </p:txBody>
      </p:sp>
    </p:spTree>
    <p:extLst>
      <p:ext uri="{BB962C8B-B14F-4D97-AF65-F5344CB8AC3E}">
        <p14:creationId xmlns:p14="http://schemas.microsoft.com/office/powerpoint/2010/main" val="227807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latin typeface="Arial"/>
                <a:ea typeface="+mn-ea"/>
                <a:cs typeface="Arial"/>
              </a:rPr>
              <a:t>The PRIMA programme is supported under Horizon 2020, the European Union’s Framework Programme for Research and Innovation</a:t>
            </a:r>
            <a:endParaRPr lang="en-US" sz="800" b="0" i="0" u="none" strike="noStrike" cap="none" spc="0">
              <a:ln>
                <a:noFill/>
              </a:ln>
              <a:latin typeface="Calibri"/>
              <a:ea typeface="+mn-ea"/>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solidFill>
                  <a:schemeClr val="tx1"/>
                </a:solidFill>
              </a:rPr>
              <a:t>6</a:t>
            </a:fld>
            <a:endParaRPr lang="en-US">
              <a:solidFill>
                <a:schemeClr val="tx1"/>
              </a:solidFill>
            </a:endParaRPr>
          </a:p>
        </p:txBody>
      </p:sp>
      <p:sp>
        <p:nvSpPr>
          <p:cNvPr id="9" name="Text 0"/>
          <p:cNvSpPr/>
          <p:nvPr/>
        </p:nvSpPr>
        <p:spPr>
          <a:xfrm>
            <a:off x="591344" y="126314"/>
            <a:ext cx="11009313" cy="1055886"/>
          </a:xfrm>
          <a:prstGeom prst="rect">
            <a:avLst/>
          </a:prstGeom>
          <a:noFill/>
          <a:ln/>
        </p:spPr>
        <p:txBody>
          <a:bodyPr wrap="square" lIns="0" tIns="0" rIns="0" bIns="0" rtlCol="0" anchor="t"/>
          <a:lstStyle/>
          <a:p>
            <a:pPr defTabSz="761970" rtl="0">
              <a:lnSpc>
                <a:spcPts val="4125"/>
              </a:lnSpc>
            </a:pPr>
            <a:r>
              <a:rPr lang="en-US" sz="3292" kern="1200">
                <a:solidFill>
                  <a:srgbClr val="FFC000"/>
                </a:solidFill>
                <a:latin typeface="Bahnschrift" panose="020B0502040204020203" pitchFamily="34" charset="0"/>
                <a:ea typeface="DM Sans Semi Bold" pitchFamily="34" charset="-122"/>
                <a:cs typeface="DM Sans Semi Bold" pitchFamily="34" charset="-120"/>
              </a:rPr>
              <a:t>Preveously on ProxIMed……..</a:t>
            </a:r>
            <a:br>
              <a:rPr lang="en-US" sz="3292" kern="1200">
                <a:solidFill>
                  <a:srgbClr val="FFC000"/>
                </a:solidFill>
                <a:latin typeface="Bahnschrift" panose="020B0502040204020203" pitchFamily="34" charset="0"/>
                <a:ea typeface="DM Sans Semi Bold" pitchFamily="34" charset="-122"/>
                <a:cs typeface="DM Sans Semi Bold" pitchFamily="34" charset="-120"/>
              </a:rPr>
            </a:br>
            <a:r>
              <a:rPr lang="en-US" sz="3292" kern="1200">
                <a:solidFill>
                  <a:srgbClr val="FFC000"/>
                </a:solidFill>
                <a:latin typeface="Bahnschrift" panose="020B0502040204020203" pitchFamily="34" charset="0"/>
                <a:ea typeface="DM Sans Semi Bold" pitchFamily="34" charset="-122"/>
                <a:cs typeface="DM Sans Semi Bold" pitchFamily="34" charset="-120"/>
              </a:rPr>
              <a:t>Exploring Defatting Methods</a:t>
            </a:r>
            <a:endParaRPr lang="en-US" sz="3292" kern="1200" dirty="0">
              <a:solidFill>
                <a:srgbClr val="FFC000"/>
              </a:solidFill>
              <a:latin typeface="Bahnschrift" panose="020B0502040204020203" pitchFamily="34" charset="0"/>
            </a:endParaRPr>
          </a:p>
        </p:txBody>
      </p:sp>
      <p:pic>
        <p:nvPicPr>
          <p:cNvPr id="11" name="Image 0" descr="preencoded.png"/>
          <p:cNvPicPr>
            <a:picLocks noChangeAspect="1"/>
          </p:cNvPicPr>
          <p:nvPr/>
        </p:nvPicPr>
        <p:blipFill>
          <a:blip r:embed="rId8"/>
          <a:stretch>
            <a:fillRect/>
          </a:stretch>
        </p:blipFill>
        <p:spPr>
          <a:xfrm>
            <a:off x="591344" y="1520039"/>
            <a:ext cx="2562225" cy="1583532"/>
          </a:xfrm>
          <a:prstGeom prst="rect">
            <a:avLst/>
          </a:prstGeom>
        </p:spPr>
      </p:pic>
      <p:sp>
        <p:nvSpPr>
          <p:cNvPr id="12" name="Text 1"/>
          <p:cNvSpPr/>
          <p:nvPr/>
        </p:nvSpPr>
        <p:spPr>
          <a:xfrm>
            <a:off x="591344" y="3314708"/>
            <a:ext cx="2111970" cy="264021"/>
          </a:xfrm>
          <a:prstGeom prst="rect">
            <a:avLst/>
          </a:prstGeom>
          <a:noFill/>
          <a:ln/>
        </p:spPr>
        <p:txBody>
          <a:bodyPr wrap="none" lIns="0" tIns="0" rIns="0" bIns="0" rtlCol="0" anchor="t"/>
          <a:lstStyle/>
          <a:p>
            <a:pPr defTabSz="761970" rtl="0">
              <a:lnSpc>
                <a:spcPts val="2042"/>
              </a:lnSpc>
            </a:pPr>
            <a:r>
              <a:rPr lang="en-US" sz="1625" kern="1200" dirty="0">
                <a:latin typeface="Bahnschrift" panose="020B0502040204020203" pitchFamily="34" charset="0"/>
                <a:ea typeface="DM Sans Semi Bold" pitchFamily="34" charset="-122"/>
                <a:cs typeface="DM Sans Semi Bold" pitchFamily="34" charset="-120"/>
              </a:rPr>
              <a:t>No Defatting (ND)</a:t>
            </a:r>
            <a:endParaRPr lang="en-US" sz="1625" kern="1200" dirty="0">
              <a:latin typeface="Bahnschrift" panose="020B0502040204020203" pitchFamily="34" charset="0"/>
            </a:endParaRPr>
          </a:p>
        </p:txBody>
      </p:sp>
      <p:sp>
        <p:nvSpPr>
          <p:cNvPr id="17" name="Text 2"/>
          <p:cNvSpPr/>
          <p:nvPr/>
        </p:nvSpPr>
        <p:spPr>
          <a:xfrm>
            <a:off x="591344" y="3680032"/>
            <a:ext cx="2562225" cy="1351359"/>
          </a:xfrm>
          <a:prstGeom prst="rect">
            <a:avLst/>
          </a:prstGeom>
          <a:noFill/>
          <a:ln/>
        </p:spPr>
        <p:txBody>
          <a:bodyPr wrap="square" lIns="0" tIns="0" rIns="0" bIns="0" rtlCol="0" anchor="t"/>
          <a:lstStyle/>
          <a:p>
            <a:pPr defTabSz="761970" rtl="0">
              <a:lnSpc>
                <a:spcPts val="2125"/>
              </a:lnSpc>
            </a:pPr>
            <a:r>
              <a:rPr lang="en-US" sz="1292" kern="1200" dirty="0">
                <a:latin typeface="Bahnschrift" panose="020B0502040204020203" pitchFamily="34" charset="0"/>
                <a:ea typeface="Inter Medium" pitchFamily="34" charset="-122"/>
                <a:cs typeface="Inter Medium" pitchFamily="34" charset="-120"/>
              </a:rPr>
              <a:t>This method involves no defatting, leaving the ground chia seeds in their natural state, retaining their full fat content.</a:t>
            </a:r>
            <a:endParaRPr lang="en-US" sz="1292" kern="1200" dirty="0">
              <a:latin typeface="Bahnschrift" panose="020B0502040204020203" pitchFamily="34" charset="0"/>
            </a:endParaRPr>
          </a:p>
        </p:txBody>
      </p:sp>
      <p:pic>
        <p:nvPicPr>
          <p:cNvPr id="18" name="Image 1" descr="preencoded.png"/>
          <p:cNvPicPr>
            <a:picLocks noChangeAspect="1"/>
          </p:cNvPicPr>
          <p:nvPr/>
        </p:nvPicPr>
        <p:blipFill>
          <a:blip r:embed="rId9"/>
          <a:stretch>
            <a:fillRect/>
          </a:stretch>
        </p:blipFill>
        <p:spPr>
          <a:xfrm>
            <a:off x="3406974" y="1520040"/>
            <a:ext cx="2562324" cy="1583631"/>
          </a:xfrm>
          <a:prstGeom prst="rect">
            <a:avLst/>
          </a:prstGeom>
        </p:spPr>
      </p:pic>
      <p:sp>
        <p:nvSpPr>
          <p:cNvPr id="19" name="Text 3"/>
          <p:cNvSpPr/>
          <p:nvPr/>
        </p:nvSpPr>
        <p:spPr>
          <a:xfrm>
            <a:off x="3406974" y="3314807"/>
            <a:ext cx="2562324" cy="528043"/>
          </a:xfrm>
          <a:prstGeom prst="rect">
            <a:avLst/>
          </a:prstGeom>
          <a:noFill/>
          <a:ln/>
        </p:spPr>
        <p:txBody>
          <a:bodyPr wrap="square" lIns="0" tIns="0" rIns="0" bIns="0" rtlCol="0" anchor="t"/>
          <a:lstStyle/>
          <a:p>
            <a:pPr defTabSz="761970" rtl="0">
              <a:lnSpc>
                <a:spcPts val="2042"/>
              </a:lnSpc>
            </a:pPr>
            <a:r>
              <a:rPr lang="en-US" sz="1625" kern="1200" dirty="0">
                <a:latin typeface="Bahnschrift" panose="020B0502040204020203" pitchFamily="34" charset="0"/>
                <a:ea typeface="DM Sans Semi Bold" pitchFamily="34" charset="-122"/>
                <a:cs typeface="DM Sans Semi Bold" pitchFamily="34" charset="-120"/>
              </a:rPr>
              <a:t>Mechanical Twin Screw Press (PD)</a:t>
            </a:r>
            <a:endParaRPr lang="en-US" sz="1625" kern="1200" dirty="0">
              <a:latin typeface="Bahnschrift" panose="020B0502040204020203" pitchFamily="34" charset="0"/>
            </a:endParaRPr>
          </a:p>
        </p:txBody>
      </p:sp>
      <p:sp>
        <p:nvSpPr>
          <p:cNvPr id="20" name="Text 4"/>
          <p:cNvSpPr/>
          <p:nvPr/>
        </p:nvSpPr>
        <p:spPr>
          <a:xfrm>
            <a:off x="3406974" y="3944153"/>
            <a:ext cx="2562324" cy="1351359"/>
          </a:xfrm>
          <a:prstGeom prst="rect">
            <a:avLst/>
          </a:prstGeom>
          <a:noFill/>
          <a:ln/>
        </p:spPr>
        <p:txBody>
          <a:bodyPr wrap="square" lIns="0" tIns="0" rIns="0" bIns="0" rtlCol="0" anchor="t"/>
          <a:lstStyle/>
          <a:p>
            <a:pPr defTabSz="761970" rtl="0">
              <a:lnSpc>
                <a:spcPts val="2125"/>
              </a:lnSpc>
            </a:pPr>
            <a:r>
              <a:rPr lang="en-US" sz="1292" kern="1200" dirty="0">
                <a:latin typeface="Bahnschrift" panose="020B0502040204020203" pitchFamily="34" charset="0"/>
                <a:ea typeface="Inter Medium" pitchFamily="34" charset="-122"/>
                <a:cs typeface="Inter Medium" pitchFamily="34" charset="-120"/>
              </a:rPr>
              <a:t>This technique uses a mechanical press to extract a portion of the fat from chia seeds, resulting in a partially defatted product.</a:t>
            </a:r>
            <a:endParaRPr lang="en-US" sz="1292" kern="1200" dirty="0">
              <a:latin typeface="Bahnschrift" panose="020B0502040204020203" pitchFamily="34" charset="0"/>
            </a:endParaRPr>
          </a:p>
        </p:txBody>
      </p:sp>
      <p:pic>
        <p:nvPicPr>
          <p:cNvPr id="21" name="Image 2" descr="preencoded.png"/>
          <p:cNvPicPr>
            <a:picLocks noChangeAspect="1"/>
          </p:cNvPicPr>
          <p:nvPr/>
        </p:nvPicPr>
        <p:blipFill>
          <a:blip r:embed="rId10"/>
          <a:stretch>
            <a:fillRect/>
          </a:stretch>
        </p:blipFill>
        <p:spPr>
          <a:xfrm>
            <a:off x="6222703" y="1520039"/>
            <a:ext cx="2562225" cy="1583532"/>
          </a:xfrm>
          <a:prstGeom prst="rect">
            <a:avLst/>
          </a:prstGeom>
        </p:spPr>
      </p:pic>
      <p:sp>
        <p:nvSpPr>
          <p:cNvPr id="22" name="Text 5"/>
          <p:cNvSpPr/>
          <p:nvPr/>
        </p:nvSpPr>
        <p:spPr>
          <a:xfrm>
            <a:off x="6222703" y="3314708"/>
            <a:ext cx="2494458" cy="264021"/>
          </a:xfrm>
          <a:prstGeom prst="rect">
            <a:avLst/>
          </a:prstGeom>
          <a:noFill/>
          <a:ln/>
        </p:spPr>
        <p:txBody>
          <a:bodyPr wrap="none" lIns="0" tIns="0" rIns="0" bIns="0" rtlCol="0" anchor="t"/>
          <a:lstStyle/>
          <a:p>
            <a:pPr defTabSz="761970" rtl="0">
              <a:lnSpc>
                <a:spcPts val="2042"/>
              </a:lnSpc>
            </a:pPr>
            <a:r>
              <a:rPr lang="en-US" sz="1625" kern="1200" dirty="0">
                <a:latin typeface="Bahnschrift" panose="020B0502040204020203" pitchFamily="34" charset="0"/>
                <a:ea typeface="DM Sans Semi Bold" pitchFamily="34" charset="-122"/>
                <a:cs typeface="DM Sans Semi Bold" pitchFamily="34" charset="-120"/>
              </a:rPr>
              <a:t>Solvent Extraction (HEX)</a:t>
            </a:r>
            <a:endParaRPr lang="en-US" sz="1625" kern="1200" dirty="0">
              <a:latin typeface="Bahnschrift" panose="020B0502040204020203" pitchFamily="34" charset="0"/>
            </a:endParaRPr>
          </a:p>
        </p:txBody>
      </p:sp>
      <p:sp>
        <p:nvSpPr>
          <p:cNvPr id="23" name="Text 6"/>
          <p:cNvSpPr/>
          <p:nvPr/>
        </p:nvSpPr>
        <p:spPr>
          <a:xfrm>
            <a:off x="6222703" y="3680032"/>
            <a:ext cx="2562225" cy="1351359"/>
          </a:xfrm>
          <a:prstGeom prst="rect">
            <a:avLst/>
          </a:prstGeom>
          <a:noFill/>
          <a:ln/>
        </p:spPr>
        <p:txBody>
          <a:bodyPr wrap="square" lIns="0" tIns="0" rIns="0" bIns="0" rtlCol="0" anchor="t"/>
          <a:lstStyle/>
          <a:p>
            <a:pPr defTabSz="761970" rtl="0">
              <a:lnSpc>
                <a:spcPts val="2125"/>
              </a:lnSpc>
            </a:pPr>
            <a:r>
              <a:rPr lang="en-US" sz="1292" kern="1200" dirty="0">
                <a:latin typeface="Bahnschrift" panose="020B0502040204020203" pitchFamily="34" charset="0"/>
                <a:ea typeface="Inter Medium" pitchFamily="34" charset="-122"/>
                <a:cs typeface="Inter Medium" pitchFamily="34" charset="-120"/>
              </a:rPr>
              <a:t>This method utilizes a solvent, such as n-hexane, to remove fat from chia seeds, resulting in a product with significantly reduced fat content.</a:t>
            </a:r>
            <a:endParaRPr lang="en-US" sz="1292" kern="1200" dirty="0">
              <a:latin typeface="Bahnschrift" panose="020B0502040204020203" pitchFamily="34" charset="0"/>
            </a:endParaRPr>
          </a:p>
        </p:txBody>
      </p:sp>
      <p:pic>
        <p:nvPicPr>
          <p:cNvPr id="24" name="Image 3" descr="preencoded.png"/>
          <p:cNvPicPr>
            <a:picLocks noChangeAspect="1"/>
          </p:cNvPicPr>
          <p:nvPr/>
        </p:nvPicPr>
        <p:blipFill>
          <a:blip r:embed="rId11"/>
          <a:stretch>
            <a:fillRect/>
          </a:stretch>
        </p:blipFill>
        <p:spPr>
          <a:xfrm>
            <a:off x="9038332" y="1520040"/>
            <a:ext cx="2562324" cy="1583631"/>
          </a:xfrm>
          <a:prstGeom prst="rect">
            <a:avLst/>
          </a:prstGeom>
        </p:spPr>
      </p:pic>
      <p:sp>
        <p:nvSpPr>
          <p:cNvPr id="25" name="Text 7"/>
          <p:cNvSpPr/>
          <p:nvPr/>
        </p:nvSpPr>
        <p:spPr>
          <a:xfrm>
            <a:off x="9038332" y="3314807"/>
            <a:ext cx="2562324" cy="528043"/>
          </a:xfrm>
          <a:prstGeom prst="rect">
            <a:avLst/>
          </a:prstGeom>
          <a:noFill/>
          <a:ln/>
        </p:spPr>
        <p:txBody>
          <a:bodyPr wrap="square" lIns="0" tIns="0" rIns="0" bIns="0" rtlCol="0" anchor="t"/>
          <a:lstStyle/>
          <a:p>
            <a:pPr defTabSz="761970" rtl="0">
              <a:lnSpc>
                <a:spcPts val="2042"/>
              </a:lnSpc>
            </a:pPr>
            <a:r>
              <a:rPr lang="en-US" sz="1625" kern="1200" dirty="0">
                <a:latin typeface="Bahnschrift" panose="020B0502040204020203" pitchFamily="34" charset="0"/>
                <a:ea typeface="DM Sans Semi Bold" pitchFamily="34" charset="-122"/>
                <a:cs typeface="DM Sans Semi Bold" pitchFamily="34" charset="-120"/>
              </a:rPr>
              <a:t>Supercritical Fluid CO2 Extraction (SCF)</a:t>
            </a:r>
            <a:endParaRPr lang="en-US" sz="1625" kern="1200" dirty="0">
              <a:latin typeface="Bahnschrift" panose="020B0502040204020203" pitchFamily="34" charset="0"/>
            </a:endParaRPr>
          </a:p>
        </p:txBody>
      </p:sp>
      <p:sp>
        <p:nvSpPr>
          <p:cNvPr id="26" name="Text 8"/>
          <p:cNvSpPr/>
          <p:nvPr/>
        </p:nvSpPr>
        <p:spPr>
          <a:xfrm>
            <a:off x="9038332" y="3944152"/>
            <a:ext cx="2562324" cy="2162175"/>
          </a:xfrm>
          <a:prstGeom prst="rect">
            <a:avLst/>
          </a:prstGeom>
          <a:noFill/>
          <a:ln/>
        </p:spPr>
        <p:txBody>
          <a:bodyPr wrap="square" lIns="0" tIns="0" rIns="0" bIns="0" rtlCol="0" anchor="t"/>
          <a:lstStyle/>
          <a:p>
            <a:pPr defTabSz="761970" rtl="0">
              <a:lnSpc>
                <a:spcPts val="2125"/>
              </a:lnSpc>
            </a:pPr>
            <a:r>
              <a:rPr lang="en-US" sz="1292" kern="1200" dirty="0">
                <a:latin typeface="Bahnschrift" panose="020B0502040204020203" pitchFamily="34" charset="0"/>
                <a:ea typeface="Inter Medium" pitchFamily="34" charset="-122"/>
                <a:cs typeface="Inter Medium" pitchFamily="34" charset="-120"/>
              </a:rPr>
              <a:t>This technique employs supercritical carbon dioxide, along with ethanol as a co-solvent, to extract fat from ground chia seeds, offering a more environmentally friendly alternative to traditional solvent extraction.</a:t>
            </a:r>
            <a:endParaRPr lang="en-US" sz="1292" kern="1200" dirty="0">
              <a:latin typeface="Bahnschrift" panose="020B0502040204020203" pitchFamily="34" charset="0"/>
            </a:endParaRPr>
          </a:p>
        </p:txBody>
      </p:sp>
    </p:spTree>
    <p:extLst>
      <p:ext uri="{BB962C8B-B14F-4D97-AF65-F5344CB8AC3E}">
        <p14:creationId xmlns:p14="http://schemas.microsoft.com/office/powerpoint/2010/main" val="154089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latin typeface="Arial"/>
                <a:ea typeface="+mn-ea"/>
                <a:cs typeface="Arial"/>
              </a:rPr>
              <a:t>The PRIMA programme is supported under Horizon 2020, the European Union’s Framework Programme for Research and Innovation</a:t>
            </a:r>
            <a:endParaRPr lang="en-US" sz="800" b="0" i="0" u="none" strike="noStrike" cap="none" spc="0">
              <a:ln>
                <a:noFill/>
              </a:ln>
              <a:latin typeface="Calibri"/>
              <a:ea typeface="+mn-ea"/>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solidFill>
                  <a:schemeClr val="tx1"/>
                </a:solidFill>
                <a:latin typeface="Bahnschrift" panose="020B0502040204020203" pitchFamily="34" charset="0"/>
              </a:rPr>
              <a:t>7</a:t>
            </a:fld>
            <a:endParaRPr lang="en-US">
              <a:solidFill>
                <a:schemeClr val="tx1"/>
              </a:solidFill>
              <a:latin typeface="Bahnschrift" panose="020B0502040204020203" pitchFamily="34" charset="0"/>
            </a:endParaRPr>
          </a:p>
        </p:txBody>
      </p:sp>
      <p:sp>
        <p:nvSpPr>
          <p:cNvPr id="9" name="Titel 1"/>
          <p:cNvSpPr>
            <a:spLocks noGrp="1"/>
          </p:cNvSpPr>
          <p:nvPr>
            <p:ph type="title"/>
          </p:nvPr>
        </p:nvSpPr>
        <p:spPr>
          <a:xfrm>
            <a:off x="84056" y="82321"/>
            <a:ext cx="10515600" cy="1325563"/>
          </a:xfrm>
        </p:spPr>
        <p:txBody>
          <a:bodyPr/>
          <a:lstStyle/>
          <a:p>
            <a:r>
              <a:rPr lang="de-DE">
                <a:solidFill>
                  <a:srgbClr val="FFC000"/>
                </a:solidFill>
                <a:latin typeface="Bahnschrift" panose="020B0502040204020203" pitchFamily="34" charset="0"/>
              </a:rPr>
              <a:t>Study Aim</a:t>
            </a:r>
            <a:endParaRPr lang="en-US">
              <a:solidFill>
                <a:srgbClr val="FFC000"/>
              </a:solidFill>
              <a:latin typeface="Bahnschrift" panose="020B0502040204020203" pitchFamily="34" charset="0"/>
            </a:endParaRPr>
          </a:p>
        </p:txBody>
      </p:sp>
      <p:grpSp>
        <p:nvGrpSpPr>
          <p:cNvPr id="11" name="Gruppieren 10"/>
          <p:cNvGrpSpPr/>
          <p:nvPr/>
        </p:nvGrpSpPr>
        <p:grpSpPr>
          <a:xfrm>
            <a:off x="558800" y="1168400"/>
            <a:ext cx="11468100" cy="4648200"/>
            <a:chOff x="656034" y="1476018"/>
            <a:chExt cx="13318213" cy="6490454"/>
          </a:xfrm>
        </p:grpSpPr>
        <p:sp>
          <p:nvSpPr>
            <p:cNvPr id="12" name="Text 1"/>
            <p:cNvSpPr/>
            <p:nvPr/>
          </p:nvSpPr>
          <p:spPr>
            <a:xfrm>
              <a:off x="656034" y="4338161"/>
              <a:ext cx="2343150" cy="292894"/>
            </a:xfrm>
            <a:prstGeom prst="rect">
              <a:avLst/>
            </a:prstGeom>
            <a:noFill/>
            <a:ln/>
          </p:spPr>
          <p:txBody>
            <a:bodyPr wrap="none" lIns="0" tIns="0" rIns="0" bIns="0" rtlCol="0" anchor="t"/>
            <a:lstStyle/>
            <a:p>
              <a:pPr marL="0" indent="0" algn="l">
                <a:lnSpc>
                  <a:spcPts val="2300"/>
                </a:lnSpc>
                <a:buNone/>
              </a:pPr>
              <a:r>
                <a:rPr lang="en-US" sz="1800" dirty="0">
                  <a:latin typeface="Bahnschrift" panose="020B0502040204020203" pitchFamily="34" charset="0"/>
                  <a:ea typeface="DM Sans Semi Bold" pitchFamily="34" charset="-122"/>
                  <a:cs typeface="DM Sans Semi Bold" pitchFamily="34" charset="-120"/>
                </a:rPr>
                <a:t>Introduction</a:t>
              </a:r>
              <a:endParaRPr lang="en-US" sz="1800" dirty="0">
                <a:latin typeface="Bahnschrift" panose="020B0502040204020203" pitchFamily="34" charset="0"/>
              </a:endParaRPr>
            </a:p>
          </p:txBody>
        </p:sp>
        <p:sp>
          <p:nvSpPr>
            <p:cNvPr id="17" name="Text 2"/>
            <p:cNvSpPr/>
            <p:nvPr/>
          </p:nvSpPr>
          <p:spPr>
            <a:xfrm>
              <a:off x="656034" y="4743450"/>
              <a:ext cx="4251960" cy="1498997"/>
            </a:xfrm>
            <a:prstGeom prst="rect">
              <a:avLst/>
            </a:prstGeom>
            <a:noFill/>
            <a:ln/>
          </p:spPr>
          <p:txBody>
            <a:bodyPr wrap="square" lIns="0" tIns="0" rIns="0" bIns="0" rtlCol="0" anchor="t"/>
            <a:lstStyle/>
            <a:p>
              <a:pPr marL="0" indent="0" algn="l">
                <a:buNone/>
              </a:pPr>
              <a:r>
                <a:rPr lang="en-US" sz="1450" dirty="0">
                  <a:latin typeface="Bahnschrift" panose="020B0502040204020203" pitchFamily="34" charset="0"/>
                  <a:ea typeface="Inter Medium" pitchFamily="34" charset="-122"/>
                  <a:cs typeface="Inter Medium" pitchFamily="34" charset="-120"/>
                </a:rPr>
                <a:t>This study explores efficient protein extraction methods from chia seeds. The primary objective is to determine the </a:t>
              </a:r>
              <a:r>
                <a:rPr lang="en-US" sz="1450">
                  <a:latin typeface="Bahnschrift" panose="020B0502040204020203" pitchFamily="34" charset="0"/>
                  <a:ea typeface="Inter Medium" pitchFamily="34" charset="-122"/>
                  <a:cs typeface="Inter Medium" pitchFamily="34" charset="-120"/>
                </a:rPr>
                <a:t>impact of different protein release methodsand their impact </a:t>
              </a:r>
              <a:r>
                <a:rPr lang="en-US" sz="1450" dirty="0">
                  <a:latin typeface="Bahnschrift" panose="020B0502040204020203" pitchFamily="34" charset="0"/>
                  <a:ea typeface="Inter Medium" pitchFamily="34" charset="-122"/>
                  <a:cs typeface="Inter Medium" pitchFamily="34" charset="-120"/>
                </a:rPr>
                <a:t>on protein yield and functionality.</a:t>
              </a:r>
              <a:endParaRPr lang="en-US" sz="1450" dirty="0">
                <a:latin typeface="Bahnschrift" panose="020B0502040204020203" pitchFamily="34" charset="0"/>
              </a:endParaRPr>
            </a:p>
          </p:txBody>
        </p:sp>
        <p:sp>
          <p:nvSpPr>
            <p:cNvPr id="18" name="Text 3"/>
            <p:cNvSpPr/>
            <p:nvPr/>
          </p:nvSpPr>
          <p:spPr>
            <a:xfrm>
              <a:off x="5189101" y="4338280"/>
              <a:ext cx="2404824" cy="292894"/>
            </a:xfrm>
            <a:prstGeom prst="rect">
              <a:avLst/>
            </a:prstGeom>
            <a:noFill/>
            <a:ln/>
          </p:spPr>
          <p:txBody>
            <a:bodyPr wrap="none" lIns="0" tIns="0" rIns="0" bIns="0" rtlCol="0" anchor="t"/>
            <a:lstStyle/>
            <a:p>
              <a:pPr marL="0" indent="0" algn="l">
                <a:lnSpc>
                  <a:spcPts val="2300"/>
                </a:lnSpc>
                <a:buNone/>
              </a:pPr>
              <a:r>
                <a:rPr lang="de-DE">
                  <a:latin typeface="Bahnschrift" panose="020B0502040204020203" pitchFamily="34" charset="0"/>
                  <a:ea typeface="DM Sans Semi Bold" pitchFamily="34" charset="-122"/>
                </a:rPr>
                <a:t>Extraction Methods</a:t>
              </a:r>
              <a:endParaRPr lang="en-US" sz="1800" dirty="0">
                <a:latin typeface="Bahnschrift" panose="020B0502040204020203" pitchFamily="34" charset="0"/>
              </a:endParaRPr>
            </a:p>
          </p:txBody>
        </p:sp>
        <p:sp>
          <p:nvSpPr>
            <p:cNvPr id="19" name="Text 4"/>
            <p:cNvSpPr/>
            <p:nvPr/>
          </p:nvSpPr>
          <p:spPr>
            <a:xfrm>
              <a:off x="5189101" y="4743569"/>
              <a:ext cx="4252079" cy="599599"/>
            </a:xfrm>
            <a:prstGeom prst="rect">
              <a:avLst/>
            </a:prstGeom>
            <a:noFill/>
            <a:ln/>
          </p:spPr>
          <p:txBody>
            <a:bodyPr wrap="square" lIns="0" tIns="0" rIns="0" bIns="0" rtlCol="0" anchor="t"/>
            <a:lstStyle/>
            <a:p>
              <a:pPr marL="342900" indent="-342900" algn="l">
                <a:buSzPct val="100000"/>
                <a:buFont typeface="+mj-lt"/>
                <a:buAutoNum type="arabicPeriod"/>
              </a:pPr>
              <a:endParaRPr lang="en-US" sz="1450" dirty="0">
                <a:latin typeface="Bahnschrift" panose="020B0502040204020203" pitchFamily="34" charset="0"/>
              </a:endParaRPr>
            </a:p>
          </p:txBody>
        </p:sp>
        <p:sp>
          <p:nvSpPr>
            <p:cNvPr id="20" name="Text 5"/>
            <p:cNvSpPr/>
            <p:nvPr/>
          </p:nvSpPr>
          <p:spPr>
            <a:xfrm>
              <a:off x="5189099" y="4796515"/>
              <a:ext cx="4488000" cy="899397"/>
            </a:xfrm>
            <a:prstGeom prst="rect">
              <a:avLst/>
            </a:prstGeom>
            <a:noFill/>
            <a:ln/>
          </p:spPr>
          <p:txBody>
            <a:bodyPr wrap="square" lIns="0" tIns="0" rIns="0" bIns="0" rtlCol="0" anchor="t"/>
            <a:lstStyle/>
            <a:p>
              <a:pPr marL="342900" indent="-342900" algn="l">
                <a:buSzPct val="100000"/>
                <a:buAutoNum type="arabicPeriod"/>
              </a:pPr>
              <a:r>
                <a:rPr lang="en-US" sz="1450">
                  <a:latin typeface="Bahnschrift" panose="020B0502040204020203" pitchFamily="34" charset="0"/>
                  <a:ea typeface="Inter Medium" pitchFamily="34" charset="-122"/>
                  <a:cs typeface="Inter Medium" pitchFamily="34" charset="-120"/>
                </a:rPr>
                <a:t>Alkaline Solving/Isoelectric Precipitation</a:t>
              </a:r>
            </a:p>
            <a:p>
              <a:pPr marL="342900" indent="-342900" algn="l">
                <a:buSzPct val="100000"/>
                <a:buAutoNum type="arabicPeriod"/>
              </a:pPr>
              <a:r>
                <a:rPr lang="en-US" sz="1450">
                  <a:latin typeface="Bahnschrift" panose="020B0502040204020203" pitchFamily="34" charset="0"/>
                  <a:ea typeface="Inter Medium" pitchFamily="34" charset="-122"/>
                  <a:cs typeface="Inter Medium" pitchFamily="34" charset="-120"/>
                </a:rPr>
                <a:t>Enzyme assited Extraction </a:t>
              </a:r>
            </a:p>
            <a:p>
              <a:pPr marL="342900" indent="-342900" algn="l">
                <a:buSzPct val="100000"/>
                <a:buAutoNum type="arabicPeriod"/>
              </a:pPr>
              <a:r>
                <a:rPr lang="de-DE" sz="1450">
                  <a:latin typeface="Bahnschrift" panose="020B0502040204020203" pitchFamily="34" charset="0"/>
                  <a:ea typeface="Inter Medium" pitchFamily="34" charset="-122"/>
                </a:rPr>
                <a:t>High Preasure Homogenisation assited Extraction </a:t>
              </a:r>
            </a:p>
            <a:p>
              <a:pPr marL="342900" indent="-342900" algn="l">
                <a:buSzPct val="100000"/>
                <a:buAutoNum type="arabicPeriod"/>
              </a:pPr>
              <a:r>
                <a:rPr lang="de-DE" sz="1450">
                  <a:latin typeface="Bahnschrift" panose="020B0502040204020203" pitchFamily="34" charset="0"/>
                  <a:ea typeface="Inter Medium" pitchFamily="34" charset="-122"/>
                </a:rPr>
                <a:t>Ultrasound Assited Extraction</a:t>
              </a:r>
              <a:endParaRPr lang="en-US" sz="1450" dirty="0">
                <a:latin typeface="Bahnschrift" panose="020B0502040204020203" pitchFamily="34" charset="0"/>
              </a:endParaRPr>
            </a:p>
          </p:txBody>
        </p:sp>
        <p:grpSp>
          <p:nvGrpSpPr>
            <p:cNvPr id="22" name="Gruppieren 21"/>
            <p:cNvGrpSpPr/>
            <p:nvPr/>
          </p:nvGrpSpPr>
          <p:grpSpPr>
            <a:xfrm>
              <a:off x="656034" y="1476018"/>
              <a:ext cx="13318213" cy="2627948"/>
              <a:chOff x="656034" y="1476018"/>
              <a:chExt cx="13318213" cy="2627948"/>
            </a:xfrm>
          </p:grpSpPr>
          <p:pic>
            <p:nvPicPr>
              <p:cNvPr id="33" name="Image 0" descr="preencoded.png"/>
              <p:cNvPicPr>
                <a:picLocks noChangeAspect="1"/>
              </p:cNvPicPr>
              <p:nvPr/>
            </p:nvPicPr>
            <p:blipFill>
              <a:blip r:embed="rId8"/>
              <a:stretch>
                <a:fillRect/>
              </a:stretch>
            </p:blipFill>
            <p:spPr>
              <a:xfrm>
                <a:off x="656034" y="1476018"/>
                <a:ext cx="4251960" cy="2627828"/>
              </a:xfrm>
              <a:prstGeom prst="rect">
                <a:avLst/>
              </a:prstGeom>
            </p:spPr>
          </p:pic>
          <p:pic>
            <p:nvPicPr>
              <p:cNvPr id="34" name="Image 1" descr="preencoded.png"/>
              <p:cNvPicPr>
                <a:picLocks noChangeAspect="1"/>
              </p:cNvPicPr>
              <p:nvPr/>
            </p:nvPicPr>
            <p:blipFill>
              <a:blip r:embed="rId9"/>
              <a:stretch>
                <a:fillRect/>
              </a:stretch>
            </p:blipFill>
            <p:spPr>
              <a:xfrm>
                <a:off x="5189101" y="1476018"/>
                <a:ext cx="4252079" cy="2627948"/>
              </a:xfrm>
              <a:prstGeom prst="rect">
                <a:avLst/>
              </a:prstGeom>
            </p:spPr>
          </p:pic>
          <p:pic>
            <p:nvPicPr>
              <p:cNvPr id="35" name="Image 2" descr="preencoded.png"/>
              <p:cNvPicPr>
                <a:picLocks noChangeAspect="1"/>
              </p:cNvPicPr>
              <p:nvPr/>
            </p:nvPicPr>
            <p:blipFill>
              <a:blip r:embed="rId10"/>
              <a:stretch>
                <a:fillRect/>
              </a:stretch>
            </p:blipFill>
            <p:spPr>
              <a:xfrm>
                <a:off x="9722287" y="1476018"/>
                <a:ext cx="4251960" cy="2627828"/>
              </a:xfrm>
              <a:prstGeom prst="rect">
                <a:avLst/>
              </a:prstGeom>
            </p:spPr>
          </p:pic>
        </p:grpSp>
        <p:sp>
          <p:nvSpPr>
            <p:cNvPr id="23" name="Text 7"/>
            <p:cNvSpPr/>
            <p:nvPr/>
          </p:nvSpPr>
          <p:spPr>
            <a:xfrm>
              <a:off x="9722287" y="4338161"/>
              <a:ext cx="2343150" cy="292894"/>
            </a:xfrm>
            <a:prstGeom prst="rect">
              <a:avLst/>
            </a:prstGeom>
            <a:noFill/>
            <a:ln/>
          </p:spPr>
          <p:txBody>
            <a:bodyPr wrap="none" lIns="0" tIns="0" rIns="0" bIns="0" rtlCol="0" anchor="t"/>
            <a:lstStyle/>
            <a:p>
              <a:pPr marL="0" indent="0" algn="l">
                <a:lnSpc>
                  <a:spcPts val="2300"/>
                </a:lnSpc>
                <a:buNone/>
              </a:pPr>
              <a:r>
                <a:rPr lang="en-US" sz="1800" dirty="0">
                  <a:latin typeface="Bahnschrift" panose="020B0502040204020203" pitchFamily="34" charset="0"/>
                  <a:ea typeface="DM Sans Semi Bold" pitchFamily="34" charset="-122"/>
                  <a:cs typeface="DM Sans Semi Bold" pitchFamily="34" charset="-120"/>
                </a:rPr>
                <a:t>Evaluation Metrics</a:t>
              </a:r>
              <a:endParaRPr lang="en-US" sz="1800" dirty="0">
                <a:latin typeface="Bahnschrift" panose="020B0502040204020203" pitchFamily="34" charset="0"/>
              </a:endParaRPr>
            </a:p>
          </p:txBody>
        </p:sp>
        <p:sp>
          <p:nvSpPr>
            <p:cNvPr id="24" name="Text 8"/>
            <p:cNvSpPr/>
            <p:nvPr/>
          </p:nvSpPr>
          <p:spPr>
            <a:xfrm>
              <a:off x="9722287" y="4743450"/>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dirty="0">
                  <a:latin typeface="Bahnschrift" panose="020B0502040204020203" pitchFamily="34" charset="0"/>
                  <a:ea typeface="Inter Medium" pitchFamily="34" charset="-122"/>
                  <a:cs typeface="Inter Medium" pitchFamily="34" charset="-120"/>
                </a:rPr>
                <a:t>Total </a:t>
              </a:r>
              <a:r>
                <a:rPr lang="en-US" sz="1450">
                  <a:latin typeface="Bahnschrift" panose="020B0502040204020203" pitchFamily="34" charset="0"/>
                  <a:ea typeface="Inter Medium" pitchFamily="34" charset="-122"/>
                  <a:cs typeface="Inter Medium" pitchFamily="34" charset="-120"/>
                </a:rPr>
                <a:t>nitrogen content F=5,42</a:t>
              </a:r>
              <a:endParaRPr lang="en-US" sz="1450" dirty="0">
                <a:latin typeface="Bahnschrift" panose="020B0502040204020203" pitchFamily="34" charset="0"/>
              </a:endParaRPr>
            </a:p>
          </p:txBody>
        </p:sp>
        <p:sp>
          <p:nvSpPr>
            <p:cNvPr id="25" name="Text 9"/>
            <p:cNvSpPr/>
            <p:nvPr/>
          </p:nvSpPr>
          <p:spPr>
            <a:xfrm>
              <a:off x="9722287" y="5108853"/>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a:latin typeface="Bahnschrift" panose="020B0502040204020203" pitchFamily="34" charset="0"/>
                  <a:ea typeface="Inter Medium" pitchFamily="34" charset="-122"/>
                  <a:cs typeface="Inter Medium" pitchFamily="34" charset="-120"/>
                </a:rPr>
                <a:t>Protein Yield</a:t>
              </a:r>
              <a:endParaRPr lang="en-US" sz="1450" dirty="0">
                <a:latin typeface="Bahnschrift" panose="020B0502040204020203" pitchFamily="34" charset="0"/>
              </a:endParaRPr>
            </a:p>
          </p:txBody>
        </p:sp>
        <p:sp>
          <p:nvSpPr>
            <p:cNvPr id="26" name="Text 10"/>
            <p:cNvSpPr/>
            <p:nvPr/>
          </p:nvSpPr>
          <p:spPr>
            <a:xfrm>
              <a:off x="9722287" y="5474256"/>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dirty="0">
                  <a:latin typeface="Bahnschrift" panose="020B0502040204020203" pitchFamily="34" charset="0"/>
                  <a:ea typeface="Inter Medium" pitchFamily="34" charset="-122"/>
                  <a:cs typeface="Inter Medium" pitchFamily="34" charset="-120"/>
                </a:rPr>
                <a:t>Protein Solubility</a:t>
              </a:r>
              <a:endParaRPr lang="en-US" sz="1450" dirty="0">
                <a:latin typeface="Bahnschrift" panose="020B0502040204020203" pitchFamily="34" charset="0"/>
              </a:endParaRPr>
            </a:p>
          </p:txBody>
        </p:sp>
        <p:sp>
          <p:nvSpPr>
            <p:cNvPr id="27" name="Text 11"/>
            <p:cNvSpPr/>
            <p:nvPr/>
          </p:nvSpPr>
          <p:spPr>
            <a:xfrm>
              <a:off x="9722287" y="5839658"/>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dirty="0">
                  <a:latin typeface="Bahnschrift" panose="020B0502040204020203" pitchFamily="34" charset="0"/>
                  <a:ea typeface="Inter Medium" pitchFamily="34" charset="-122"/>
                  <a:cs typeface="Inter Medium" pitchFamily="34" charset="-120"/>
                </a:rPr>
                <a:t>Water Holding Capacity</a:t>
              </a:r>
              <a:endParaRPr lang="en-US" sz="1450" dirty="0">
                <a:latin typeface="Bahnschrift" panose="020B0502040204020203" pitchFamily="34" charset="0"/>
              </a:endParaRPr>
            </a:p>
          </p:txBody>
        </p:sp>
        <p:sp>
          <p:nvSpPr>
            <p:cNvPr id="28" name="Text 12"/>
            <p:cNvSpPr/>
            <p:nvPr/>
          </p:nvSpPr>
          <p:spPr>
            <a:xfrm>
              <a:off x="9722287" y="6205061"/>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dirty="0">
                  <a:latin typeface="Bahnschrift" panose="020B0502040204020203" pitchFamily="34" charset="0"/>
                  <a:ea typeface="Inter Medium" pitchFamily="34" charset="-122"/>
                  <a:cs typeface="Inter Medium" pitchFamily="34" charset="-120"/>
                </a:rPr>
                <a:t>Oil Binding Capacity</a:t>
              </a:r>
              <a:endParaRPr lang="en-US" sz="1450" dirty="0">
                <a:latin typeface="Bahnschrift" panose="020B0502040204020203" pitchFamily="34" charset="0"/>
              </a:endParaRPr>
            </a:p>
          </p:txBody>
        </p:sp>
        <p:sp>
          <p:nvSpPr>
            <p:cNvPr id="29" name="Text 13"/>
            <p:cNvSpPr/>
            <p:nvPr/>
          </p:nvSpPr>
          <p:spPr>
            <a:xfrm>
              <a:off x="9722287" y="6570464"/>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dirty="0">
                  <a:latin typeface="Bahnschrift" panose="020B0502040204020203" pitchFamily="34" charset="0"/>
                  <a:ea typeface="Inter Medium" pitchFamily="34" charset="-122"/>
                  <a:cs typeface="Inter Medium" pitchFamily="34" charset="-120"/>
                </a:rPr>
                <a:t>Foam Capacity</a:t>
              </a:r>
              <a:endParaRPr lang="en-US" sz="1450" dirty="0">
                <a:latin typeface="Bahnschrift" panose="020B0502040204020203" pitchFamily="34" charset="0"/>
              </a:endParaRPr>
            </a:p>
          </p:txBody>
        </p:sp>
        <p:sp>
          <p:nvSpPr>
            <p:cNvPr id="30" name="Text 14"/>
            <p:cNvSpPr/>
            <p:nvPr/>
          </p:nvSpPr>
          <p:spPr>
            <a:xfrm>
              <a:off x="9722287" y="6935867"/>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dirty="0">
                  <a:latin typeface="Bahnschrift" panose="020B0502040204020203" pitchFamily="34" charset="0"/>
                  <a:ea typeface="Inter Medium" pitchFamily="34" charset="-122"/>
                  <a:cs typeface="Inter Medium" pitchFamily="34" charset="-120"/>
                </a:rPr>
                <a:t>Foam Stability</a:t>
              </a:r>
              <a:endParaRPr lang="en-US" sz="1450" dirty="0">
                <a:latin typeface="Bahnschrift" panose="020B0502040204020203" pitchFamily="34" charset="0"/>
              </a:endParaRPr>
            </a:p>
          </p:txBody>
        </p:sp>
        <p:sp>
          <p:nvSpPr>
            <p:cNvPr id="31" name="Text 15"/>
            <p:cNvSpPr/>
            <p:nvPr/>
          </p:nvSpPr>
          <p:spPr>
            <a:xfrm>
              <a:off x="9722287" y="7301270"/>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dirty="0">
                  <a:latin typeface="Bahnschrift" panose="020B0502040204020203" pitchFamily="34" charset="0"/>
                  <a:ea typeface="Inter Medium" pitchFamily="34" charset="-122"/>
                  <a:cs typeface="Inter Medium" pitchFamily="34" charset="-120"/>
                </a:rPr>
                <a:t>Emulsion Capacity</a:t>
              </a:r>
              <a:endParaRPr lang="en-US" sz="1450" dirty="0">
                <a:latin typeface="Bahnschrift" panose="020B0502040204020203" pitchFamily="34" charset="0"/>
              </a:endParaRPr>
            </a:p>
          </p:txBody>
        </p:sp>
        <p:sp>
          <p:nvSpPr>
            <p:cNvPr id="32" name="Text 16"/>
            <p:cNvSpPr/>
            <p:nvPr/>
          </p:nvSpPr>
          <p:spPr>
            <a:xfrm>
              <a:off x="9722287" y="7666673"/>
              <a:ext cx="4251960" cy="299799"/>
            </a:xfrm>
            <a:prstGeom prst="rect">
              <a:avLst/>
            </a:prstGeom>
            <a:noFill/>
            <a:ln/>
          </p:spPr>
          <p:txBody>
            <a:bodyPr wrap="none" lIns="0" tIns="0" rIns="0" bIns="0" rtlCol="0" anchor="t"/>
            <a:lstStyle/>
            <a:p>
              <a:pPr marL="342900" indent="-342900" algn="l">
                <a:lnSpc>
                  <a:spcPts val="2350"/>
                </a:lnSpc>
                <a:buSzPct val="100000"/>
                <a:buChar char="•"/>
              </a:pPr>
              <a:r>
                <a:rPr lang="en-US" sz="1450" dirty="0">
                  <a:latin typeface="Bahnschrift" panose="020B0502040204020203" pitchFamily="34" charset="0"/>
                  <a:ea typeface="Inter Medium" pitchFamily="34" charset="-122"/>
                  <a:cs typeface="Inter Medium" pitchFamily="34" charset="-120"/>
                </a:rPr>
                <a:t>Emulsion Stability</a:t>
              </a:r>
              <a:endParaRPr lang="en-US" sz="1450" dirty="0">
                <a:latin typeface="Bahnschrift" panose="020B0502040204020203" pitchFamily="34" charset="0"/>
              </a:endParaRPr>
            </a:p>
          </p:txBody>
        </p:sp>
      </p:grpSp>
    </p:spTree>
    <p:extLst>
      <p:ext uri="{BB962C8B-B14F-4D97-AF65-F5344CB8AC3E}">
        <p14:creationId xmlns:p14="http://schemas.microsoft.com/office/powerpoint/2010/main" val="232146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13" name="Picture 12" descr="Logo&#10;&#10;Description automatically generated"/>
          <p:cNvPicPr>
            <a:picLocks noChangeAspect="1"/>
          </p:cNvPicPr>
          <p:nvPr/>
        </p:nvPicPr>
        <p:blipFill>
          <a:blip r:embed="rId4"/>
          <a:stretch/>
        </p:blipFill>
        <p:spPr bwMode="auto">
          <a:xfrm>
            <a:off x="5152353" y="6102157"/>
            <a:ext cx="1887294" cy="486003"/>
          </a:xfrm>
          <a:prstGeom prst="rect">
            <a:avLst/>
          </a:prstGeom>
        </p:spPr>
      </p:pic>
      <p:pic>
        <p:nvPicPr>
          <p:cNvPr id="14" name="Picture 13" descr="Logo&#10;&#10;Description automatically generated"/>
          <p:cNvPicPr>
            <a:picLocks noChangeAspect="1"/>
          </p:cNvPicPr>
          <p:nvPr/>
        </p:nvPicPr>
        <p:blipFill>
          <a:blip r:embed="rId5"/>
          <a:stretch/>
        </p:blipFill>
        <p:spPr bwMode="auto">
          <a:xfrm>
            <a:off x="10207816" y="6102157"/>
            <a:ext cx="1472737" cy="486003"/>
          </a:xfrm>
          <a:prstGeom prst="rect">
            <a:avLst/>
          </a:prstGeom>
        </p:spPr>
      </p:pic>
      <p:pic>
        <p:nvPicPr>
          <p:cNvPr id="15" name="Graphic 14"/>
          <p:cNvPicPr>
            <a:picLocks noChangeAspect="1"/>
          </p:cNvPicPr>
          <p:nvPr/>
        </p:nvPicPr>
        <p:blipFill>
          <a:blip r:embed="rId6"/>
          <a:stretch/>
        </p:blipFill>
        <p:spPr bwMode="auto">
          <a:xfrm>
            <a:off x="400511" y="6041513"/>
            <a:ext cx="892646" cy="607292"/>
          </a:xfrm>
          <a:prstGeom prst="rect">
            <a:avLst/>
          </a:prstGeom>
        </p:spPr>
      </p:pic>
      <p:sp>
        <p:nvSpPr>
          <p:cNvPr id="16" name="TextBox 15"/>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latin typeface="Arial"/>
                <a:ea typeface="+mn-ea"/>
                <a:cs typeface="Arial"/>
              </a:rPr>
              <a:t>The PRIMA programme is supported under Horizon 2020, the European Union’s Framework Programme for Research and Innovation</a:t>
            </a:r>
            <a:endParaRPr lang="en-US" sz="800" b="0" i="0" u="none" strike="noStrike" cap="none" spc="0">
              <a:ln>
                <a:noFill/>
              </a:ln>
              <a:latin typeface="Calibri"/>
              <a:ea typeface="+mn-ea"/>
            </a:endParaRPr>
          </a:p>
        </p:txBody>
      </p:sp>
      <p:pic>
        <p:nvPicPr>
          <p:cNvPr id="6" name="Graphic 5"/>
          <p:cNvPicPr>
            <a:picLocks noChangeAspect="1"/>
          </p:cNvPicPr>
          <p:nvPr/>
        </p:nvPicPr>
        <p:blipFill>
          <a:blip r:embed="rId7"/>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solidFill>
                  <a:schemeClr val="tx1"/>
                </a:solidFill>
              </a:rPr>
              <a:t>8</a:t>
            </a:fld>
            <a:endParaRPr lang="en-US">
              <a:solidFill>
                <a:schemeClr val="tx1"/>
              </a:solidFill>
            </a:endParaRPr>
          </a:p>
        </p:txBody>
      </p:sp>
      <p:pic>
        <p:nvPicPr>
          <p:cNvPr id="9" name="Image 0" descr="preencoded.png"/>
          <p:cNvPicPr>
            <a:picLocks noChangeAspect="1"/>
          </p:cNvPicPr>
          <p:nvPr/>
        </p:nvPicPr>
        <p:blipFill>
          <a:blip r:embed="rId8"/>
          <a:stretch>
            <a:fillRect/>
          </a:stretch>
        </p:blipFill>
        <p:spPr>
          <a:xfrm>
            <a:off x="7620000" y="0"/>
            <a:ext cx="4572000" cy="6052836"/>
          </a:xfrm>
          <a:prstGeom prst="rect">
            <a:avLst/>
          </a:prstGeom>
        </p:spPr>
      </p:pic>
      <p:sp>
        <p:nvSpPr>
          <p:cNvPr id="11" name="Text 0"/>
          <p:cNvSpPr/>
          <p:nvPr/>
        </p:nvSpPr>
        <p:spPr>
          <a:xfrm>
            <a:off x="660896" y="519807"/>
            <a:ext cx="6298208" cy="1180108"/>
          </a:xfrm>
          <a:prstGeom prst="rect">
            <a:avLst/>
          </a:prstGeom>
          <a:noFill/>
          <a:ln/>
        </p:spPr>
        <p:txBody>
          <a:bodyPr wrap="square" lIns="0" tIns="0" rIns="0" bIns="0" rtlCol="0" anchor="t"/>
          <a:lstStyle/>
          <a:p>
            <a:pPr defTabSz="761970" rtl="0">
              <a:lnSpc>
                <a:spcPts val="4625"/>
              </a:lnSpc>
            </a:pPr>
            <a:r>
              <a:rPr lang="en-US" sz="3708" kern="1200" dirty="0">
                <a:solidFill>
                  <a:srgbClr val="FFC000"/>
                </a:solidFill>
                <a:latin typeface="Bahnschrift" panose="020B0502040204020203" pitchFamily="34" charset="0"/>
                <a:ea typeface="DM Sans Semi Bold" pitchFamily="34" charset="-122"/>
                <a:cs typeface="DM Sans Semi Bold" pitchFamily="34" charset="-120"/>
              </a:rPr>
              <a:t>Raw </a:t>
            </a:r>
            <a:r>
              <a:rPr lang="en-US" sz="3708" kern="1200">
                <a:solidFill>
                  <a:srgbClr val="FFC000"/>
                </a:solidFill>
                <a:latin typeface="Bahnschrift" panose="020B0502040204020203" pitchFamily="34" charset="0"/>
                <a:ea typeface="DM Sans Semi Bold" pitchFamily="34" charset="-122"/>
                <a:cs typeface="DM Sans Semi Bold" pitchFamily="34" charset="-120"/>
              </a:rPr>
              <a:t>Material Composition: </a:t>
            </a:r>
            <a:r>
              <a:rPr lang="en-US" sz="3708" kern="1200" dirty="0">
                <a:solidFill>
                  <a:srgbClr val="FFC000"/>
                </a:solidFill>
                <a:latin typeface="Bahnschrift" panose="020B0502040204020203" pitchFamily="34" charset="0"/>
                <a:ea typeface="DM Sans Semi Bold" pitchFamily="34" charset="-122"/>
                <a:cs typeface="DM Sans Semi Bold" pitchFamily="34" charset="-120"/>
              </a:rPr>
              <a:t>Chia Flour and Whole Seeds</a:t>
            </a:r>
            <a:endParaRPr lang="en-US" sz="3708" kern="1200" dirty="0">
              <a:solidFill>
                <a:srgbClr val="FFC000"/>
              </a:solidFill>
              <a:latin typeface="Bahnschrift" panose="020B0502040204020203" pitchFamily="34" charset="0"/>
            </a:endParaRPr>
          </a:p>
        </p:txBody>
      </p:sp>
      <p:sp>
        <p:nvSpPr>
          <p:cNvPr id="12" name="Shape 1"/>
          <p:cNvSpPr/>
          <p:nvPr/>
        </p:nvSpPr>
        <p:spPr>
          <a:xfrm>
            <a:off x="660896" y="1983185"/>
            <a:ext cx="6298208" cy="4354909"/>
          </a:xfrm>
          <a:prstGeom prst="roundRect">
            <a:avLst>
              <a:gd name="adj" fmla="val 650"/>
            </a:avLst>
          </a:prstGeom>
          <a:noFill/>
          <a:ln w="7620">
            <a:solidFill>
              <a:srgbClr val="000000">
                <a:alpha val="8000"/>
              </a:srgbClr>
            </a:solidFill>
            <a:prstDash val="solid"/>
          </a:ln>
        </p:spPr>
        <p:txBody>
          <a:bodyPr/>
          <a:lstStyle/>
          <a:p>
            <a:endParaRPr lang="de-DE"/>
          </a:p>
        </p:txBody>
      </p:sp>
      <p:sp>
        <p:nvSpPr>
          <p:cNvPr id="17" name="Shape 2"/>
          <p:cNvSpPr/>
          <p:nvPr/>
        </p:nvSpPr>
        <p:spPr>
          <a:xfrm>
            <a:off x="438912" y="1989534"/>
            <a:ext cx="6513842" cy="1145382"/>
          </a:xfrm>
          <a:prstGeom prst="rect">
            <a:avLst/>
          </a:prstGeom>
          <a:solidFill>
            <a:srgbClr val="FFFFFF">
              <a:alpha val="4000"/>
            </a:srgbClr>
          </a:solidFill>
          <a:ln/>
        </p:spPr>
        <p:txBody>
          <a:bodyPr/>
          <a:lstStyle/>
          <a:p>
            <a:endParaRPr lang="de-DE"/>
          </a:p>
        </p:txBody>
      </p:sp>
      <p:sp>
        <p:nvSpPr>
          <p:cNvPr id="18" name="Text 3"/>
          <p:cNvSpPr/>
          <p:nvPr/>
        </p:nvSpPr>
        <p:spPr>
          <a:xfrm>
            <a:off x="660896" y="2109193"/>
            <a:ext cx="1071463" cy="604044"/>
          </a:xfrm>
          <a:prstGeom prst="rect">
            <a:avLst/>
          </a:prstGeom>
          <a:noFill/>
          <a:ln/>
        </p:spPr>
        <p:txBody>
          <a:bodyPr wrap="squar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Raw Material</a:t>
            </a:r>
            <a:endParaRPr lang="en-US" sz="1458" kern="1200" dirty="0">
              <a:latin typeface="Bahnschrift" panose="020B0502040204020203" pitchFamily="34" charset="0"/>
            </a:endParaRPr>
          </a:p>
        </p:txBody>
      </p:sp>
      <p:sp>
        <p:nvSpPr>
          <p:cNvPr id="19" name="Text 4"/>
          <p:cNvSpPr/>
          <p:nvPr/>
        </p:nvSpPr>
        <p:spPr>
          <a:xfrm>
            <a:off x="2116336" y="2109192"/>
            <a:ext cx="873125"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Fat (%)</a:t>
            </a:r>
            <a:endParaRPr lang="en-US" sz="1458" kern="1200" dirty="0">
              <a:latin typeface="Bahnschrift" panose="020B0502040204020203" pitchFamily="34" charset="0"/>
            </a:endParaRPr>
          </a:p>
        </p:txBody>
      </p:sp>
      <p:sp>
        <p:nvSpPr>
          <p:cNvPr id="20" name="Text 5"/>
          <p:cNvSpPr/>
          <p:nvPr/>
        </p:nvSpPr>
        <p:spPr>
          <a:xfrm>
            <a:off x="2989461" y="2109193"/>
            <a:ext cx="1560535" cy="906066"/>
          </a:xfrm>
          <a:prstGeom prst="rect">
            <a:avLst/>
          </a:prstGeom>
          <a:noFill/>
          <a:ln/>
        </p:spPr>
        <p:txBody>
          <a:bodyPr wrap="squar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Carbohydrates (%)</a:t>
            </a:r>
            <a:endParaRPr lang="en-US" sz="1458" kern="1200" dirty="0">
              <a:latin typeface="Bahnschrift" panose="020B0502040204020203" pitchFamily="34" charset="0"/>
            </a:endParaRPr>
          </a:p>
        </p:txBody>
      </p:sp>
      <p:sp>
        <p:nvSpPr>
          <p:cNvPr id="21" name="Text 6"/>
          <p:cNvSpPr/>
          <p:nvPr/>
        </p:nvSpPr>
        <p:spPr>
          <a:xfrm>
            <a:off x="4630539" y="2109192"/>
            <a:ext cx="873125"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Fiber (%)</a:t>
            </a:r>
            <a:endParaRPr lang="en-US" sz="1458" kern="1200" dirty="0">
              <a:latin typeface="Bahnschrift" panose="020B0502040204020203" pitchFamily="34" charset="0"/>
            </a:endParaRPr>
          </a:p>
        </p:txBody>
      </p:sp>
      <p:sp>
        <p:nvSpPr>
          <p:cNvPr id="22" name="Text 7"/>
          <p:cNvSpPr/>
          <p:nvPr/>
        </p:nvSpPr>
        <p:spPr>
          <a:xfrm>
            <a:off x="5887641" y="2109193"/>
            <a:ext cx="876300" cy="604044"/>
          </a:xfrm>
          <a:prstGeom prst="rect">
            <a:avLst/>
          </a:prstGeom>
          <a:noFill/>
          <a:ln/>
        </p:spPr>
        <p:txBody>
          <a:bodyPr wrap="squar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Protein (%)</a:t>
            </a:r>
            <a:endParaRPr lang="en-US" sz="1458" kern="1200" dirty="0">
              <a:latin typeface="Bahnschrift" panose="020B0502040204020203" pitchFamily="34" charset="0"/>
            </a:endParaRPr>
          </a:p>
        </p:txBody>
      </p:sp>
      <p:sp>
        <p:nvSpPr>
          <p:cNvPr id="23" name="Shape 8"/>
          <p:cNvSpPr/>
          <p:nvPr/>
        </p:nvSpPr>
        <p:spPr>
          <a:xfrm>
            <a:off x="438912" y="3134916"/>
            <a:ext cx="6513842" cy="1145382"/>
          </a:xfrm>
          <a:prstGeom prst="rect">
            <a:avLst/>
          </a:prstGeom>
          <a:solidFill>
            <a:srgbClr val="000000">
              <a:alpha val="4000"/>
            </a:srgbClr>
          </a:solidFill>
          <a:ln/>
        </p:spPr>
        <p:txBody>
          <a:bodyPr/>
          <a:lstStyle/>
          <a:p>
            <a:endParaRPr lang="de-DE"/>
          </a:p>
        </p:txBody>
      </p:sp>
      <p:sp>
        <p:nvSpPr>
          <p:cNvPr id="24" name="Text 9"/>
          <p:cNvSpPr/>
          <p:nvPr/>
        </p:nvSpPr>
        <p:spPr>
          <a:xfrm>
            <a:off x="576072" y="3254574"/>
            <a:ext cx="1156287" cy="906066"/>
          </a:xfrm>
          <a:prstGeom prst="rect">
            <a:avLst/>
          </a:prstGeom>
          <a:noFill/>
          <a:ln/>
        </p:spPr>
        <p:txBody>
          <a:bodyPr wrap="square" lIns="0" tIns="0" rIns="0" bIns="0" rtlCol="0" anchor="t"/>
          <a:lstStyle/>
          <a:p>
            <a:pPr defTabSz="761970" rtl="0">
              <a:lnSpc>
                <a:spcPts val="2375"/>
              </a:lnSpc>
            </a:pPr>
            <a:r>
              <a:rPr lang="en-US" sz="1458" kern="1200">
                <a:latin typeface="Bahnschrift" panose="020B0502040204020203" pitchFamily="34" charset="0"/>
                <a:ea typeface="Inter Medium" pitchFamily="34" charset="-122"/>
                <a:cs typeface="Inter Medium" pitchFamily="34" charset="-120"/>
              </a:rPr>
              <a:t>Organic Chia Flour (</a:t>
            </a:r>
            <a:r>
              <a:rPr lang="en-US" sz="1458" kern="1200" dirty="0">
                <a:latin typeface="Bahnschrift" panose="020B0502040204020203" pitchFamily="34" charset="0"/>
                <a:ea typeface="Inter Medium" pitchFamily="34" charset="-122"/>
                <a:cs typeface="Inter Medium" pitchFamily="34" charset="-120"/>
              </a:rPr>
              <a:t>O)</a:t>
            </a:r>
            <a:endParaRPr lang="en-US" sz="1458" kern="1200" dirty="0">
              <a:latin typeface="Bahnschrift" panose="020B0502040204020203" pitchFamily="34" charset="0"/>
            </a:endParaRPr>
          </a:p>
        </p:txBody>
      </p:sp>
      <p:sp>
        <p:nvSpPr>
          <p:cNvPr id="25" name="Text 10"/>
          <p:cNvSpPr/>
          <p:nvPr/>
        </p:nvSpPr>
        <p:spPr>
          <a:xfrm>
            <a:off x="2116336" y="3254573"/>
            <a:ext cx="873125"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6.9</a:t>
            </a:r>
            <a:endParaRPr lang="en-US" sz="1458" kern="1200" dirty="0">
              <a:latin typeface="Bahnschrift" panose="020B0502040204020203" pitchFamily="34" charset="0"/>
            </a:endParaRPr>
          </a:p>
        </p:txBody>
      </p:sp>
      <p:sp>
        <p:nvSpPr>
          <p:cNvPr id="26" name="Text 11"/>
          <p:cNvSpPr/>
          <p:nvPr/>
        </p:nvSpPr>
        <p:spPr>
          <a:xfrm>
            <a:off x="3373438" y="3254573"/>
            <a:ext cx="873125"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4.5</a:t>
            </a:r>
            <a:endParaRPr lang="en-US" sz="1458" kern="1200" dirty="0">
              <a:latin typeface="Bahnschrift" panose="020B0502040204020203" pitchFamily="34" charset="0"/>
            </a:endParaRPr>
          </a:p>
        </p:txBody>
      </p:sp>
      <p:sp>
        <p:nvSpPr>
          <p:cNvPr id="27" name="Text 12"/>
          <p:cNvSpPr/>
          <p:nvPr/>
        </p:nvSpPr>
        <p:spPr>
          <a:xfrm>
            <a:off x="4630539" y="3254573"/>
            <a:ext cx="873125"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44.5</a:t>
            </a:r>
            <a:endParaRPr lang="en-US" sz="1458" kern="1200" dirty="0">
              <a:latin typeface="Bahnschrift" panose="020B0502040204020203" pitchFamily="34" charset="0"/>
            </a:endParaRPr>
          </a:p>
        </p:txBody>
      </p:sp>
      <p:sp>
        <p:nvSpPr>
          <p:cNvPr id="28" name="Text 13"/>
          <p:cNvSpPr/>
          <p:nvPr/>
        </p:nvSpPr>
        <p:spPr>
          <a:xfrm>
            <a:off x="5887641" y="3254573"/>
            <a:ext cx="876300"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28.3</a:t>
            </a:r>
            <a:endParaRPr lang="en-US" sz="1458" kern="1200" dirty="0">
              <a:latin typeface="Bahnschrift" panose="020B0502040204020203" pitchFamily="34" charset="0"/>
            </a:endParaRPr>
          </a:p>
        </p:txBody>
      </p:sp>
      <p:sp>
        <p:nvSpPr>
          <p:cNvPr id="29" name="Shape 14"/>
          <p:cNvSpPr/>
          <p:nvPr/>
        </p:nvSpPr>
        <p:spPr>
          <a:xfrm>
            <a:off x="438912" y="4280297"/>
            <a:ext cx="6513842" cy="2051447"/>
          </a:xfrm>
          <a:prstGeom prst="rect">
            <a:avLst/>
          </a:prstGeom>
          <a:solidFill>
            <a:srgbClr val="FFFFFF">
              <a:alpha val="4000"/>
            </a:srgbClr>
          </a:solidFill>
          <a:ln/>
        </p:spPr>
        <p:txBody>
          <a:bodyPr/>
          <a:lstStyle/>
          <a:p>
            <a:endParaRPr lang="de-DE"/>
          </a:p>
        </p:txBody>
      </p:sp>
      <p:sp>
        <p:nvSpPr>
          <p:cNvPr id="30" name="Text 15"/>
          <p:cNvSpPr/>
          <p:nvPr/>
        </p:nvSpPr>
        <p:spPr>
          <a:xfrm>
            <a:off x="576072" y="4399955"/>
            <a:ext cx="1156287" cy="1812132"/>
          </a:xfrm>
          <a:prstGeom prst="rect">
            <a:avLst/>
          </a:prstGeom>
          <a:noFill/>
          <a:ln/>
        </p:spPr>
        <p:txBody>
          <a:bodyPr wrap="squar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Conventional Whole Chia Seeds (C)</a:t>
            </a:r>
            <a:endParaRPr lang="en-US" sz="1458" kern="1200" dirty="0">
              <a:latin typeface="Bahnschrift" panose="020B0502040204020203" pitchFamily="34" charset="0"/>
            </a:endParaRPr>
          </a:p>
        </p:txBody>
      </p:sp>
      <p:sp>
        <p:nvSpPr>
          <p:cNvPr id="31" name="Text 16"/>
          <p:cNvSpPr/>
          <p:nvPr/>
        </p:nvSpPr>
        <p:spPr>
          <a:xfrm>
            <a:off x="2116336" y="4399955"/>
            <a:ext cx="873125"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31.4</a:t>
            </a:r>
            <a:endParaRPr lang="en-US" sz="1458" kern="1200" dirty="0">
              <a:latin typeface="Bahnschrift" panose="020B0502040204020203" pitchFamily="34" charset="0"/>
            </a:endParaRPr>
          </a:p>
        </p:txBody>
      </p:sp>
      <p:sp>
        <p:nvSpPr>
          <p:cNvPr id="32" name="Text 17"/>
          <p:cNvSpPr/>
          <p:nvPr/>
        </p:nvSpPr>
        <p:spPr>
          <a:xfrm>
            <a:off x="3373438" y="4399955"/>
            <a:ext cx="873125"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1.6</a:t>
            </a:r>
            <a:endParaRPr lang="en-US" sz="1458" kern="1200" dirty="0">
              <a:latin typeface="Bahnschrift" panose="020B0502040204020203" pitchFamily="34" charset="0"/>
            </a:endParaRPr>
          </a:p>
        </p:txBody>
      </p:sp>
      <p:sp>
        <p:nvSpPr>
          <p:cNvPr id="33" name="Text 18"/>
          <p:cNvSpPr/>
          <p:nvPr/>
        </p:nvSpPr>
        <p:spPr>
          <a:xfrm>
            <a:off x="4630539" y="4399955"/>
            <a:ext cx="873125"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31.9</a:t>
            </a:r>
            <a:endParaRPr lang="en-US" sz="1458" kern="1200" dirty="0">
              <a:latin typeface="Bahnschrift" panose="020B0502040204020203" pitchFamily="34" charset="0"/>
            </a:endParaRPr>
          </a:p>
        </p:txBody>
      </p:sp>
      <p:sp>
        <p:nvSpPr>
          <p:cNvPr id="34" name="Text 19"/>
          <p:cNvSpPr/>
          <p:nvPr/>
        </p:nvSpPr>
        <p:spPr>
          <a:xfrm>
            <a:off x="5887641" y="4399955"/>
            <a:ext cx="876300" cy="302022"/>
          </a:xfrm>
          <a:prstGeom prst="rect">
            <a:avLst/>
          </a:prstGeom>
          <a:noFill/>
          <a:ln/>
        </p:spPr>
        <p:txBody>
          <a:bodyPr wrap="none" lIns="0" tIns="0" rIns="0" bIns="0" rtlCol="0" anchor="t"/>
          <a:lstStyle/>
          <a:p>
            <a:pPr defTabSz="761970" rtl="0">
              <a:lnSpc>
                <a:spcPts val="2375"/>
              </a:lnSpc>
            </a:pPr>
            <a:r>
              <a:rPr lang="en-US" sz="1458" kern="1200" dirty="0">
                <a:latin typeface="Bahnschrift" panose="020B0502040204020203" pitchFamily="34" charset="0"/>
                <a:ea typeface="Inter Medium" pitchFamily="34" charset="-122"/>
                <a:cs typeface="Inter Medium" pitchFamily="34" charset="-120"/>
              </a:rPr>
              <a:t>23.2</a:t>
            </a:r>
            <a:endParaRPr lang="en-US" sz="1458" kern="1200" dirty="0">
              <a:latin typeface="Bahnschrift" panose="020B0502040204020203" pitchFamily="34" charset="0"/>
            </a:endParaRPr>
          </a:p>
        </p:txBody>
      </p:sp>
      <p:sp>
        <p:nvSpPr>
          <p:cNvPr id="2" name="Ellipse 1"/>
          <p:cNvSpPr/>
          <p:nvPr/>
        </p:nvSpPr>
        <p:spPr>
          <a:xfrm>
            <a:off x="1927458" y="4379217"/>
            <a:ext cx="710119" cy="4152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Ellipse 34"/>
          <p:cNvSpPr/>
          <p:nvPr/>
        </p:nvSpPr>
        <p:spPr bwMode="auto">
          <a:xfrm>
            <a:off x="1890276" y="3230101"/>
            <a:ext cx="710119" cy="4152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0173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phic 9"/>
          <p:cNvPicPr>
            <a:picLocks noChangeAspect="1"/>
          </p:cNvPicPr>
          <p:nvPr/>
        </p:nvPicPr>
        <p:blipFill>
          <a:blip r:embed="rId3"/>
          <a:stretch/>
        </p:blipFill>
        <p:spPr bwMode="auto">
          <a:xfrm>
            <a:off x="-493776" y="3429000"/>
            <a:ext cx="3553142" cy="3584448"/>
          </a:xfrm>
          <a:prstGeom prst="rect">
            <a:avLst/>
          </a:prstGeom>
        </p:spPr>
      </p:pic>
      <p:pic>
        <p:nvPicPr>
          <p:cNvPr id="6" name="Graphic 5"/>
          <p:cNvPicPr>
            <a:picLocks noChangeAspect="1"/>
          </p:cNvPicPr>
          <p:nvPr/>
        </p:nvPicPr>
        <p:blipFill>
          <a:blip r:embed="rId4"/>
          <a:stretch/>
        </p:blipFill>
        <p:spPr bwMode="auto">
          <a:xfrm>
            <a:off x="4029541" y="456719"/>
            <a:ext cx="4132917" cy="4764505"/>
          </a:xfrm>
          <a:prstGeom prst="rect">
            <a:avLst/>
          </a:prstGeom>
        </p:spPr>
      </p:pic>
      <p:sp>
        <p:nvSpPr>
          <p:cNvPr id="4" name="Foliennummernplatzhalter 3"/>
          <p:cNvSpPr>
            <a:spLocks noGrp="1"/>
          </p:cNvSpPr>
          <p:nvPr>
            <p:ph type="sldNum" sz="quarter" idx="12"/>
          </p:nvPr>
        </p:nvSpPr>
        <p:spPr bwMode="auto">
          <a:xfrm>
            <a:off x="9259824" y="6484366"/>
            <a:ext cx="2743200" cy="365125"/>
          </a:xfrm>
        </p:spPr>
        <p:txBody>
          <a:bodyPr/>
          <a:lstStyle/>
          <a:p>
            <a:pPr>
              <a:defRPr/>
            </a:pPr>
            <a:fld id="{C435896A-8735-4E8A-BAB2-4502C8B84B8C}" type="slidenum">
              <a:rPr lang="en-US"/>
              <a:t>9</a:t>
            </a:fld>
            <a:endParaRPr lang="en-US"/>
          </a:p>
        </p:txBody>
      </p:sp>
      <p:sp>
        <p:nvSpPr>
          <p:cNvPr id="9" name="Titel 1"/>
          <p:cNvSpPr>
            <a:spLocks noGrp="1"/>
          </p:cNvSpPr>
          <p:nvPr>
            <p:ph type="title"/>
          </p:nvPr>
        </p:nvSpPr>
        <p:spPr>
          <a:xfrm>
            <a:off x="0" y="-4017"/>
            <a:ext cx="12192000" cy="1325563"/>
          </a:xfrm>
        </p:spPr>
        <p:txBody>
          <a:bodyPr>
            <a:normAutofit/>
          </a:bodyPr>
          <a:lstStyle/>
          <a:p>
            <a:r>
              <a:rPr lang="de-DE" sz="3200">
                <a:solidFill>
                  <a:srgbClr val="FFC000"/>
                </a:solidFill>
                <a:latin typeface="Bahnschrift" panose="020B0502040204020203" pitchFamily="34" charset="0"/>
              </a:rPr>
              <a:t>Protein Extraction Processes -  AL/IEP, EA, HPH, US</a:t>
            </a:r>
            <a:br>
              <a:rPr lang="de-DE" sz="3200">
                <a:solidFill>
                  <a:srgbClr val="FFC000"/>
                </a:solidFill>
                <a:latin typeface="Bahnschrift" panose="020B0502040204020203" pitchFamily="34" charset="0"/>
              </a:rPr>
            </a:br>
            <a:endParaRPr lang="en-US" sz="3200">
              <a:solidFill>
                <a:srgbClr val="FFC000"/>
              </a:solidFill>
              <a:latin typeface="Bahnschrift" panose="020B0502040204020203" pitchFamily="34" charset="0"/>
            </a:endParaRPr>
          </a:p>
        </p:txBody>
      </p:sp>
      <p:pic>
        <p:nvPicPr>
          <p:cNvPr id="12" name="Grafik 11"/>
          <p:cNvPicPr>
            <a:picLocks noChangeAspect="1"/>
          </p:cNvPicPr>
          <p:nvPr/>
        </p:nvPicPr>
        <p:blipFill>
          <a:blip r:embed="rId5"/>
          <a:stretch>
            <a:fillRect/>
          </a:stretch>
        </p:blipFill>
        <p:spPr>
          <a:xfrm>
            <a:off x="983985" y="1393868"/>
            <a:ext cx="729584" cy="1791960"/>
          </a:xfrm>
          <a:prstGeom prst="rect">
            <a:avLst/>
          </a:prstGeom>
        </p:spPr>
      </p:pic>
      <p:pic>
        <p:nvPicPr>
          <p:cNvPr id="17" name="Grafik 16"/>
          <p:cNvPicPr>
            <a:picLocks noChangeAspect="1"/>
          </p:cNvPicPr>
          <p:nvPr/>
        </p:nvPicPr>
        <p:blipFill>
          <a:blip r:embed="rId6"/>
          <a:stretch>
            <a:fillRect/>
          </a:stretch>
        </p:blipFill>
        <p:spPr>
          <a:xfrm>
            <a:off x="3056892" y="1547980"/>
            <a:ext cx="1160013" cy="1477636"/>
          </a:xfrm>
          <a:prstGeom prst="rect">
            <a:avLst/>
          </a:prstGeom>
        </p:spPr>
      </p:pic>
      <p:pic>
        <p:nvPicPr>
          <p:cNvPr id="18" name="Grafik 17"/>
          <p:cNvPicPr>
            <a:picLocks noChangeAspect="1"/>
          </p:cNvPicPr>
          <p:nvPr/>
        </p:nvPicPr>
        <p:blipFill>
          <a:blip r:embed="rId7"/>
          <a:stretch>
            <a:fillRect/>
          </a:stretch>
        </p:blipFill>
        <p:spPr>
          <a:xfrm>
            <a:off x="10714463" y="4177715"/>
            <a:ext cx="1253717" cy="1523208"/>
          </a:xfrm>
          <a:prstGeom prst="rect">
            <a:avLst/>
          </a:prstGeom>
        </p:spPr>
      </p:pic>
      <p:sp>
        <p:nvSpPr>
          <p:cNvPr id="19" name="Textfeld 18"/>
          <p:cNvSpPr txBox="1"/>
          <p:nvPr/>
        </p:nvSpPr>
        <p:spPr>
          <a:xfrm>
            <a:off x="586367" y="873273"/>
            <a:ext cx="1527048" cy="523220"/>
          </a:xfrm>
          <a:prstGeom prst="rect">
            <a:avLst/>
          </a:prstGeom>
          <a:noFill/>
        </p:spPr>
        <p:txBody>
          <a:bodyPr wrap="square" rtlCol="0">
            <a:spAutoFit/>
          </a:bodyPr>
          <a:lstStyle/>
          <a:p>
            <a:pPr algn="ctr"/>
            <a:r>
              <a:rPr lang="de-DE" sz="1400">
                <a:latin typeface="Bahnschrift" panose="020B0502040204020203" pitchFamily="34" charset="0"/>
              </a:rPr>
              <a:t>Homogenisation</a:t>
            </a:r>
          </a:p>
          <a:p>
            <a:pPr algn="ctr"/>
            <a:r>
              <a:rPr lang="de-DE" sz="1400">
                <a:latin typeface="Bahnschrift" panose="020B0502040204020203" pitchFamily="34" charset="0"/>
              </a:rPr>
              <a:t>3% (w/v)</a:t>
            </a:r>
            <a:endParaRPr lang="en-US" sz="1400">
              <a:latin typeface="Bahnschrift" panose="020B0502040204020203" pitchFamily="34" charset="0"/>
            </a:endParaRPr>
          </a:p>
        </p:txBody>
      </p:sp>
      <p:sp>
        <p:nvSpPr>
          <p:cNvPr id="21" name="Textfeld 20"/>
          <p:cNvSpPr txBox="1"/>
          <p:nvPr/>
        </p:nvSpPr>
        <p:spPr>
          <a:xfrm>
            <a:off x="2844877" y="877157"/>
            <a:ext cx="1740915" cy="523220"/>
          </a:xfrm>
          <a:prstGeom prst="rect">
            <a:avLst/>
          </a:prstGeom>
          <a:noFill/>
        </p:spPr>
        <p:txBody>
          <a:bodyPr wrap="square" rtlCol="0">
            <a:spAutoFit/>
          </a:bodyPr>
          <a:lstStyle/>
          <a:p>
            <a:pPr algn="ctr"/>
            <a:r>
              <a:rPr lang="de-DE" sz="1400">
                <a:latin typeface="Bahnschrift" panose="020B0502040204020203" pitchFamily="34" charset="0"/>
              </a:rPr>
              <a:t>Heat Treatment 2 h @ 55 °C @ pH 8</a:t>
            </a:r>
            <a:endParaRPr lang="en-US" sz="1400">
              <a:latin typeface="Bahnschrift" panose="020B0502040204020203" pitchFamily="34" charset="0"/>
            </a:endParaRPr>
          </a:p>
        </p:txBody>
      </p:sp>
      <p:sp>
        <p:nvSpPr>
          <p:cNvPr id="22" name="Textfeld 21"/>
          <p:cNvSpPr txBox="1"/>
          <p:nvPr/>
        </p:nvSpPr>
        <p:spPr>
          <a:xfrm>
            <a:off x="426534" y="3375851"/>
            <a:ext cx="1426464" cy="738664"/>
          </a:xfrm>
          <a:prstGeom prst="rect">
            <a:avLst/>
          </a:prstGeom>
          <a:noFill/>
        </p:spPr>
        <p:txBody>
          <a:bodyPr wrap="square" rtlCol="0">
            <a:spAutoFit/>
          </a:bodyPr>
          <a:lstStyle/>
          <a:p>
            <a:pPr algn="ctr"/>
            <a:r>
              <a:rPr lang="de-DE" sz="1400">
                <a:latin typeface="Bahnschrift" panose="020B0502040204020203" pitchFamily="34" charset="0"/>
              </a:rPr>
              <a:t>Stiring </a:t>
            </a:r>
            <a:br>
              <a:rPr lang="de-DE" sz="1400">
                <a:latin typeface="Bahnschrift" panose="020B0502040204020203" pitchFamily="34" charset="0"/>
              </a:rPr>
            </a:br>
            <a:r>
              <a:rPr lang="de-DE" sz="1400">
                <a:latin typeface="Bahnschrift" panose="020B0502040204020203" pitchFamily="34" charset="0"/>
              </a:rPr>
              <a:t>30 min @ 21 °C </a:t>
            </a:r>
            <a:br>
              <a:rPr lang="de-DE" sz="1400">
                <a:latin typeface="Bahnschrift" panose="020B0502040204020203" pitchFamily="34" charset="0"/>
              </a:rPr>
            </a:br>
            <a:r>
              <a:rPr lang="de-DE" sz="1400">
                <a:latin typeface="Bahnschrift" panose="020B0502040204020203" pitchFamily="34" charset="0"/>
              </a:rPr>
              <a:t>@ pH 10</a:t>
            </a:r>
            <a:endParaRPr lang="en-US" sz="1400">
              <a:latin typeface="Bahnschrift" panose="020B0502040204020203" pitchFamily="34" charset="0"/>
            </a:endParaRPr>
          </a:p>
        </p:txBody>
      </p:sp>
      <p:sp>
        <p:nvSpPr>
          <p:cNvPr id="25" name="Textfeld 24"/>
          <p:cNvSpPr txBox="1"/>
          <p:nvPr/>
        </p:nvSpPr>
        <p:spPr>
          <a:xfrm>
            <a:off x="2790392" y="3414669"/>
            <a:ext cx="2403825" cy="523220"/>
          </a:xfrm>
          <a:prstGeom prst="rect">
            <a:avLst/>
          </a:prstGeom>
          <a:noFill/>
        </p:spPr>
        <p:txBody>
          <a:bodyPr wrap="square" rtlCol="0">
            <a:spAutoFit/>
          </a:bodyPr>
          <a:lstStyle/>
          <a:p>
            <a:pPr algn="ctr"/>
            <a:r>
              <a:rPr lang="de-DE" sz="1400">
                <a:latin typeface="Bahnschrift" panose="020B0502040204020203" pitchFamily="34" charset="0"/>
              </a:rPr>
              <a:t>IEP </a:t>
            </a:r>
            <a:br>
              <a:rPr lang="de-DE" sz="1400">
                <a:latin typeface="Bahnschrift" panose="020B0502040204020203" pitchFamily="34" charset="0"/>
              </a:rPr>
            </a:br>
            <a:r>
              <a:rPr lang="de-DE" sz="1400">
                <a:latin typeface="Bahnschrift" panose="020B0502040204020203" pitchFamily="34" charset="0"/>
              </a:rPr>
              <a:t>pH 3,75</a:t>
            </a:r>
            <a:endParaRPr lang="en-US" sz="1400">
              <a:latin typeface="Bahnschrift" panose="020B0502040204020203" pitchFamily="34" charset="0"/>
            </a:endParaRPr>
          </a:p>
        </p:txBody>
      </p:sp>
      <p:pic>
        <p:nvPicPr>
          <p:cNvPr id="26" name="Grafik 25"/>
          <p:cNvPicPr>
            <a:picLocks noChangeAspect="1"/>
          </p:cNvPicPr>
          <p:nvPr/>
        </p:nvPicPr>
        <p:blipFill>
          <a:blip r:embed="rId8"/>
          <a:stretch>
            <a:fillRect/>
          </a:stretch>
        </p:blipFill>
        <p:spPr>
          <a:xfrm>
            <a:off x="5336177" y="4044977"/>
            <a:ext cx="714913" cy="1790166"/>
          </a:xfrm>
          <a:prstGeom prst="rect">
            <a:avLst/>
          </a:prstGeom>
        </p:spPr>
      </p:pic>
      <p:sp>
        <p:nvSpPr>
          <p:cNvPr id="27" name="Textfeld 26"/>
          <p:cNvSpPr txBox="1"/>
          <p:nvPr/>
        </p:nvSpPr>
        <p:spPr>
          <a:xfrm>
            <a:off x="4846717" y="3371230"/>
            <a:ext cx="1574612" cy="738664"/>
          </a:xfrm>
          <a:prstGeom prst="rect">
            <a:avLst/>
          </a:prstGeom>
          <a:noFill/>
        </p:spPr>
        <p:txBody>
          <a:bodyPr wrap="square" rtlCol="0">
            <a:spAutoFit/>
          </a:bodyPr>
          <a:lstStyle/>
          <a:p>
            <a:pPr algn="ctr"/>
            <a:r>
              <a:rPr lang="de-DE" sz="1400">
                <a:latin typeface="Bahnschrift" panose="020B0502040204020203" pitchFamily="34" charset="0"/>
              </a:rPr>
              <a:t>Centrifuge @ 4750 RCF, 20 min @ 4 °C</a:t>
            </a:r>
            <a:endParaRPr lang="en-US" sz="1400">
              <a:latin typeface="Bahnschrift" panose="020B0502040204020203" pitchFamily="34" charset="0"/>
            </a:endParaRPr>
          </a:p>
        </p:txBody>
      </p:sp>
      <p:sp>
        <p:nvSpPr>
          <p:cNvPr id="28" name="Textfeld 27"/>
          <p:cNvSpPr txBox="1"/>
          <p:nvPr/>
        </p:nvSpPr>
        <p:spPr>
          <a:xfrm>
            <a:off x="6447636" y="3321210"/>
            <a:ext cx="1826019" cy="738664"/>
          </a:xfrm>
          <a:prstGeom prst="rect">
            <a:avLst/>
          </a:prstGeom>
          <a:noFill/>
        </p:spPr>
        <p:txBody>
          <a:bodyPr wrap="square" rtlCol="0">
            <a:spAutoFit/>
          </a:bodyPr>
          <a:lstStyle/>
          <a:p>
            <a:pPr algn="ctr"/>
            <a:r>
              <a:rPr lang="de-DE" sz="1400">
                <a:latin typeface="Bahnschrift" panose="020B0502040204020203" pitchFamily="34" charset="0"/>
              </a:rPr>
              <a:t>Sediment Neutralisation 30 min @ 21 °C, pH 7</a:t>
            </a:r>
            <a:endParaRPr lang="en-US" sz="1400">
              <a:latin typeface="Bahnschrift" panose="020B0502040204020203" pitchFamily="34" charset="0"/>
            </a:endParaRPr>
          </a:p>
        </p:txBody>
      </p:sp>
      <p:sp>
        <p:nvSpPr>
          <p:cNvPr id="29" name="Textfeld 28"/>
          <p:cNvSpPr txBox="1"/>
          <p:nvPr/>
        </p:nvSpPr>
        <p:spPr>
          <a:xfrm>
            <a:off x="10472982" y="3583062"/>
            <a:ext cx="1574612" cy="307777"/>
          </a:xfrm>
          <a:prstGeom prst="rect">
            <a:avLst/>
          </a:prstGeom>
          <a:noFill/>
        </p:spPr>
        <p:txBody>
          <a:bodyPr wrap="square" rtlCol="0">
            <a:spAutoFit/>
          </a:bodyPr>
          <a:lstStyle/>
          <a:p>
            <a:pPr algn="ctr"/>
            <a:r>
              <a:rPr lang="de-DE" sz="1400">
                <a:latin typeface="Bahnschrift" panose="020B0502040204020203" pitchFamily="34" charset="0"/>
              </a:rPr>
              <a:t>Freeze Drying</a:t>
            </a:r>
            <a:endParaRPr lang="en-US" sz="1400">
              <a:latin typeface="Bahnschrift" panose="020B0502040204020203" pitchFamily="34" charset="0"/>
            </a:endParaRPr>
          </a:p>
        </p:txBody>
      </p:sp>
      <p:pic>
        <p:nvPicPr>
          <p:cNvPr id="30" name="Grafik 29"/>
          <p:cNvPicPr>
            <a:picLocks noChangeAspect="1"/>
          </p:cNvPicPr>
          <p:nvPr/>
        </p:nvPicPr>
        <p:blipFill>
          <a:blip r:embed="rId6"/>
          <a:stretch>
            <a:fillRect/>
          </a:stretch>
        </p:blipFill>
        <p:spPr>
          <a:xfrm>
            <a:off x="559815" y="4156375"/>
            <a:ext cx="1160013" cy="1477636"/>
          </a:xfrm>
          <a:prstGeom prst="rect">
            <a:avLst/>
          </a:prstGeom>
        </p:spPr>
      </p:pic>
      <p:pic>
        <p:nvPicPr>
          <p:cNvPr id="31" name="Grafik 30"/>
          <p:cNvPicPr>
            <a:picLocks noChangeAspect="1"/>
          </p:cNvPicPr>
          <p:nvPr/>
        </p:nvPicPr>
        <p:blipFill>
          <a:blip r:embed="rId6"/>
          <a:stretch>
            <a:fillRect/>
          </a:stretch>
        </p:blipFill>
        <p:spPr>
          <a:xfrm>
            <a:off x="3400250" y="4080399"/>
            <a:ext cx="1160013" cy="1477636"/>
          </a:xfrm>
          <a:prstGeom prst="rect">
            <a:avLst/>
          </a:prstGeom>
        </p:spPr>
      </p:pic>
      <p:pic>
        <p:nvPicPr>
          <p:cNvPr id="32" name="Grafik 31"/>
          <p:cNvPicPr>
            <a:picLocks noChangeAspect="1"/>
          </p:cNvPicPr>
          <p:nvPr/>
        </p:nvPicPr>
        <p:blipFill>
          <a:blip r:embed="rId6"/>
          <a:stretch>
            <a:fillRect/>
          </a:stretch>
        </p:blipFill>
        <p:spPr>
          <a:xfrm>
            <a:off x="6796353" y="4069379"/>
            <a:ext cx="1160013" cy="1477636"/>
          </a:xfrm>
          <a:prstGeom prst="rect">
            <a:avLst/>
          </a:prstGeom>
        </p:spPr>
      </p:pic>
      <p:cxnSp>
        <p:nvCxnSpPr>
          <p:cNvPr id="33" name="Gerade Verbindung mit Pfeil 32"/>
          <p:cNvCxnSpPr>
            <a:cxnSpLocks/>
            <a:stCxn id="12" idx="3"/>
          </p:cNvCxnSpPr>
          <p:nvPr/>
        </p:nvCxnSpPr>
        <p:spPr>
          <a:xfrm flipV="1">
            <a:off x="1713569" y="2286812"/>
            <a:ext cx="1073189" cy="303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winkelter Verbinder 36"/>
          <p:cNvCxnSpPr>
            <a:cxnSpLocks/>
          </p:cNvCxnSpPr>
          <p:nvPr/>
        </p:nvCxnSpPr>
        <p:spPr>
          <a:xfrm rot="10800000" flipV="1">
            <a:off x="449646" y="3218780"/>
            <a:ext cx="11443213" cy="1687433"/>
          </a:xfrm>
          <a:prstGeom prst="bentConnector3">
            <a:avLst>
              <a:gd name="adj1" fmla="val 101998"/>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1876883" y="3344841"/>
            <a:ext cx="1399032" cy="738664"/>
          </a:xfrm>
          <a:prstGeom prst="rect">
            <a:avLst/>
          </a:prstGeom>
          <a:noFill/>
        </p:spPr>
        <p:txBody>
          <a:bodyPr wrap="square" rtlCol="0">
            <a:spAutoFit/>
          </a:bodyPr>
          <a:lstStyle/>
          <a:p>
            <a:pPr algn="ctr"/>
            <a:r>
              <a:rPr lang="de-DE" sz="1400">
                <a:latin typeface="Bahnschrift" panose="020B0502040204020203" pitchFamily="34" charset="0"/>
              </a:rPr>
              <a:t>Centrifuge </a:t>
            </a:r>
            <a:br>
              <a:rPr lang="de-DE" sz="1400">
                <a:latin typeface="Bahnschrift" panose="020B0502040204020203" pitchFamily="34" charset="0"/>
              </a:rPr>
            </a:br>
            <a:r>
              <a:rPr lang="de-DE" sz="1400">
                <a:latin typeface="Bahnschrift" panose="020B0502040204020203" pitchFamily="34" charset="0"/>
              </a:rPr>
              <a:t>@ 4750 RCF, </a:t>
            </a:r>
            <a:br>
              <a:rPr lang="de-DE" sz="1400">
                <a:latin typeface="Bahnschrift" panose="020B0502040204020203" pitchFamily="34" charset="0"/>
              </a:rPr>
            </a:br>
            <a:r>
              <a:rPr lang="de-DE" sz="1400">
                <a:latin typeface="Bahnschrift" panose="020B0502040204020203" pitchFamily="34" charset="0"/>
              </a:rPr>
              <a:t>20 min @ 4 °C</a:t>
            </a:r>
            <a:endParaRPr lang="en-US" sz="1400">
              <a:latin typeface="Bahnschrift" panose="020B0502040204020203" pitchFamily="34" charset="0"/>
            </a:endParaRPr>
          </a:p>
        </p:txBody>
      </p:sp>
      <p:pic>
        <p:nvPicPr>
          <p:cNvPr id="45" name="Grafik 44"/>
          <p:cNvPicPr>
            <a:picLocks noChangeAspect="1"/>
          </p:cNvPicPr>
          <p:nvPr/>
        </p:nvPicPr>
        <p:blipFill>
          <a:blip r:embed="rId9"/>
          <a:stretch>
            <a:fillRect/>
          </a:stretch>
        </p:blipFill>
        <p:spPr>
          <a:xfrm>
            <a:off x="2182256" y="4003059"/>
            <a:ext cx="773619" cy="1715416"/>
          </a:xfrm>
          <a:prstGeom prst="rect">
            <a:avLst/>
          </a:prstGeom>
        </p:spPr>
      </p:pic>
      <p:cxnSp>
        <p:nvCxnSpPr>
          <p:cNvPr id="46" name="Gerade Verbindung mit Pfeil 45"/>
          <p:cNvCxnSpPr>
            <a:cxnSpLocks/>
          </p:cNvCxnSpPr>
          <p:nvPr/>
        </p:nvCxnSpPr>
        <p:spPr bwMode="auto">
          <a:xfrm>
            <a:off x="2914391" y="4843251"/>
            <a:ext cx="63278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Gewinkelter Verbinder 2"/>
          <p:cNvCxnSpPr>
            <a:stCxn id="32" idx="2"/>
            <a:endCxn id="30" idx="2"/>
          </p:cNvCxnSpPr>
          <p:nvPr/>
        </p:nvCxnSpPr>
        <p:spPr>
          <a:xfrm rot="5400000">
            <a:off x="4214593" y="2472244"/>
            <a:ext cx="86996" cy="6236538"/>
          </a:xfrm>
          <a:prstGeom prst="bentConnector3">
            <a:avLst>
              <a:gd name="adj1" fmla="val 36277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7" name="Textfeld 6"/>
          <p:cNvSpPr txBox="1"/>
          <p:nvPr/>
        </p:nvSpPr>
        <p:spPr>
          <a:xfrm>
            <a:off x="3814587" y="5533809"/>
            <a:ext cx="1265090" cy="369332"/>
          </a:xfrm>
          <a:prstGeom prst="rect">
            <a:avLst/>
          </a:prstGeom>
          <a:noFill/>
        </p:spPr>
        <p:txBody>
          <a:bodyPr wrap="none" rtlCol="0">
            <a:spAutoFit/>
          </a:bodyPr>
          <a:lstStyle/>
          <a:p>
            <a:r>
              <a:rPr lang="de-DE"/>
              <a:t>Washing 1x</a:t>
            </a:r>
            <a:endParaRPr lang="en-US"/>
          </a:p>
        </p:txBody>
      </p:sp>
      <p:sp>
        <p:nvSpPr>
          <p:cNvPr id="48" name="Textfeld 47"/>
          <p:cNvSpPr txBox="1"/>
          <p:nvPr/>
        </p:nvSpPr>
        <p:spPr bwMode="auto">
          <a:xfrm>
            <a:off x="8617159" y="3482306"/>
            <a:ext cx="1354858" cy="523220"/>
          </a:xfrm>
          <a:prstGeom prst="rect">
            <a:avLst/>
          </a:prstGeom>
          <a:noFill/>
        </p:spPr>
        <p:txBody>
          <a:bodyPr wrap="none" rtlCol="0">
            <a:spAutoFit/>
          </a:bodyPr>
          <a:lstStyle/>
          <a:p>
            <a:pPr algn="ctr"/>
            <a:r>
              <a:rPr lang="de-DE" sz="1400">
                <a:latin typeface="Bahnschrift" panose="020B0502040204020203" pitchFamily="34" charset="0"/>
              </a:rPr>
              <a:t>Pasteurisation</a:t>
            </a:r>
          </a:p>
          <a:p>
            <a:pPr algn="ctr"/>
            <a:r>
              <a:rPr lang="de-DE" sz="1400">
                <a:latin typeface="Bahnschrift" panose="020B0502040204020203" pitchFamily="34" charset="0"/>
              </a:rPr>
              <a:t>10 min 80 °C</a:t>
            </a:r>
            <a:endParaRPr lang="en-US" sz="1400">
              <a:latin typeface="Bahnschrift" panose="020B0502040204020203" pitchFamily="34" charset="0"/>
            </a:endParaRPr>
          </a:p>
        </p:txBody>
      </p:sp>
      <p:sp>
        <p:nvSpPr>
          <p:cNvPr id="14" name="Textfeld 13">
            <a:extLst>
              <a:ext uri="{FF2B5EF4-FFF2-40B4-BE49-F238E27FC236}">
                <a16:creationId xmlns:a16="http://schemas.microsoft.com/office/drawing/2014/main" id="{A060C1E6-842E-24A0-5DD1-990873F2A8B1}"/>
              </a:ext>
            </a:extLst>
          </p:cNvPr>
          <p:cNvSpPr txBox="1"/>
          <p:nvPr/>
        </p:nvSpPr>
        <p:spPr bwMode="auto">
          <a:xfrm>
            <a:off x="5241687" y="1483500"/>
            <a:ext cx="1574612" cy="1600438"/>
          </a:xfrm>
          <a:prstGeom prst="rect">
            <a:avLst/>
          </a:prstGeom>
          <a:noFill/>
        </p:spPr>
        <p:txBody>
          <a:bodyPr wrap="square" rtlCol="0">
            <a:spAutoFit/>
          </a:bodyPr>
          <a:lstStyle/>
          <a:p>
            <a:pPr algn="ctr"/>
            <a:r>
              <a:rPr lang="de-DE" sz="1400">
                <a:latin typeface="Bahnschrift" panose="020B0502040204020203" pitchFamily="34" charset="0"/>
              </a:rPr>
              <a:t>Enzyme assited Extraction (EA)</a:t>
            </a:r>
          </a:p>
          <a:p>
            <a:pPr algn="ctr"/>
            <a:r>
              <a:rPr lang="de-DE" sz="1400">
                <a:latin typeface="Bahnschrift" panose="020B0502040204020203" pitchFamily="34" charset="0"/>
              </a:rPr>
              <a:t>Novozymes Viscozyme L</a:t>
            </a:r>
          </a:p>
          <a:p>
            <a:pPr algn="ctr"/>
            <a:r>
              <a:rPr lang="de-DE" sz="1400">
                <a:latin typeface="Bahnschrift" panose="020B0502040204020203" pitchFamily="34" charset="0"/>
              </a:rPr>
              <a:t>1% according to mass</a:t>
            </a:r>
          </a:p>
          <a:p>
            <a:pPr algn="ctr"/>
            <a:endParaRPr lang="en-US" sz="1400">
              <a:latin typeface="Bahnschrift" panose="020B0502040204020203" pitchFamily="34" charset="0"/>
            </a:endParaRPr>
          </a:p>
        </p:txBody>
      </p:sp>
      <p:sp>
        <p:nvSpPr>
          <p:cNvPr id="15" name="Textfeld 14">
            <a:extLst>
              <a:ext uri="{FF2B5EF4-FFF2-40B4-BE49-F238E27FC236}">
                <a16:creationId xmlns:a16="http://schemas.microsoft.com/office/drawing/2014/main" id="{9C8E37E3-CC5A-1819-500F-BD6114F052B3}"/>
              </a:ext>
            </a:extLst>
          </p:cNvPr>
          <p:cNvSpPr txBox="1"/>
          <p:nvPr/>
        </p:nvSpPr>
        <p:spPr bwMode="auto">
          <a:xfrm>
            <a:off x="7252385" y="1754914"/>
            <a:ext cx="1584088" cy="523220"/>
          </a:xfrm>
          <a:prstGeom prst="rect">
            <a:avLst/>
          </a:prstGeom>
          <a:noFill/>
        </p:spPr>
        <p:txBody>
          <a:bodyPr wrap="none" rtlCol="0">
            <a:spAutoFit/>
          </a:bodyPr>
          <a:lstStyle/>
          <a:p>
            <a:pPr algn="ctr"/>
            <a:r>
              <a:rPr lang="de-DE" sz="1400">
                <a:latin typeface="Bahnschrift" panose="020B0502040204020203" pitchFamily="34" charset="0"/>
              </a:rPr>
              <a:t>Ultra Sound (US) </a:t>
            </a:r>
          </a:p>
          <a:p>
            <a:pPr algn="ctr"/>
            <a:r>
              <a:rPr lang="de-DE" sz="1400">
                <a:latin typeface="Bahnschrift" panose="020B0502040204020203" pitchFamily="34" charset="0"/>
              </a:rPr>
              <a:t>60 WS/g</a:t>
            </a:r>
            <a:endParaRPr lang="en-US" sz="1400">
              <a:latin typeface="Bahnschrift" panose="020B0502040204020203" pitchFamily="34" charset="0"/>
            </a:endParaRPr>
          </a:p>
        </p:txBody>
      </p:sp>
      <p:sp>
        <p:nvSpPr>
          <p:cNvPr id="16" name="Textfeld 15">
            <a:extLst>
              <a:ext uri="{FF2B5EF4-FFF2-40B4-BE49-F238E27FC236}">
                <a16:creationId xmlns:a16="http://schemas.microsoft.com/office/drawing/2014/main" id="{5602EE49-C56A-0CBE-C4F0-E8D702FABBD2}"/>
              </a:ext>
            </a:extLst>
          </p:cNvPr>
          <p:cNvSpPr txBox="1"/>
          <p:nvPr/>
        </p:nvSpPr>
        <p:spPr bwMode="auto">
          <a:xfrm>
            <a:off x="9053434" y="1597748"/>
            <a:ext cx="2688557" cy="1169551"/>
          </a:xfrm>
          <a:prstGeom prst="rect">
            <a:avLst/>
          </a:prstGeom>
          <a:noFill/>
        </p:spPr>
        <p:txBody>
          <a:bodyPr wrap="none" rtlCol="0">
            <a:spAutoFit/>
          </a:bodyPr>
          <a:lstStyle/>
          <a:p>
            <a:pPr algn="ctr"/>
            <a:r>
              <a:rPr lang="de-DE" sz="1400">
                <a:latin typeface="Bahnschrift" panose="020B0502040204020203" pitchFamily="34" charset="0"/>
              </a:rPr>
              <a:t>High Preasure Homogenization</a:t>
            </a:r>
          </a:p>
          <a:p>
            <a:pPr algn="ctr"/>
            <a:r>
              <a:rPr lang="de-DE" sz="1400">
                <a:latin typeface="Bahnschrift" panose="020B0502040204020203" pitchFamily="34" charset="0"/>
              </a:rPr>
              <a:t>(HPH )</a:t>
            </a:r>
            <a:br>
              <a:rPr lang="de-DE" sz="1400">
                <a:latin typeface="Bahnschrift" panose="020B0502040204020203" pitchFamily="34" charset="0"/>
              </a:rPr>
            </a:br>
            <a:r>
              <a:rPr lang="de-DE" sz="1400">
                <a:latin typeface="Bahnschrift" panose="020B0502040204020203" pitchFamily="34" charset="0"/>
              </a:rPr>
              <a:t>200 Bar 1 Cycle</a:t>
            </a:r>
          </a:p>
          <a:p>
            <a:pPr algn="ctr"/>
            <a:r>
              <a:rPr lang="de-DE" sz="1400">
                <a:latin typeface="Bahnschrift" panose="020B0502040204020203" pitchFamily="34" charset="0"/>
              </a:rPr>
              <a:t>700 Bar 2 Cycles</a:t>
            </a:r>
          </a:p>
          <a:p>
            <a:pPr algn="ctr"/>
            <a:r>
              <a:rPr lang="de-DE" sz="1400">
                <a:latin typeface="Bahnschrift" panose="020B0502040204020203" pitchFamily="34" charset="0"/>
              </a:rPr>
              <a:t>D95 &lt; 100 µm</a:t>
            </a:r>
            <a:endParaRPr lang="en-US" sz="1400">
              <a:latin typeface="Bahnschrift" panose="020B0502040204020203" pitchFamily="34" charset="0"/>
            </a:endParaRPr>
          </a:p>
        </p:txBody>
      </p:sp>
      <p:cxnSp>
        <p:nvCxnSpPr>
          <p:cNvPr id="41" name="Verbinder: gewinkelt 40">
            <a:extLst>
              <a:ext uri="{FF2B5EF4-FFF2-40B4-BE49-F238E27FC236}">
                <a16:creationId xmlns:a16="http://schemas.microsoft.com/office/drawing/2014/main" id="{12DB0395-4AAE-3B8B-7F3B-E65A425A19C2}"/>
              </a:ext>
            </a:extLst>
          </p:cNvPr>
          <p:cNvCxnSpPr>
            <a:cxnSpLocks/>
            <a:endCxn id="15" idx="2"/>
          </p:cNvCxnSpPr>
          <p:nvPr/>
        </p:nvCxnSpPr>
        <p:spPr>
          <a:xfrm flipV="1">
            <a:off x="3368525" y="2278134"/>
            <a:ext cx="4675904" cy="74748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82455EC8-3526-BAB5-75ED-9408DA5E9775}"/>
              </a:ext>
            </a:extLst>
          </p:cNvPr>
          <p:cNvCxnSpPr>
            <a:cxnSpLocks/>
            <a:endCxn id="16" idx="0"/>
          </p:cNvCxnSpPr>
          <p:nvPr/>
        </p:nvCxnSpPr>
        <p:spPr bwMode="auto">
          <a:xfrm>
            <a:off x="3636898" y="1540562"/>
            <a:ext cx="6760815" cy="5718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D9575CD1-F8B2-B547-49E6-C1E9E9AE38A5}"/>
              </a:ext>
            </a:extLst>
          </p:cNvPr>
          <p:cNvCxnSpPr>
            <a:cxnSpLocks/>
            <a:stCxn id="17" idx="3"/>
            <a:endCxn id="14" idx="1"/>
          </p:cNvCxnSpPr>
          <p:nvPr/>
        </p:nvCxnSpPr>
        <p:spPr bwMode="auto">
          <a:xfrm flipV="1">
            <a:off x="4216905" y="2283719"/>
            <a:ext cx="1024782" cy="3079"/>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6" name="Grafik 85">
            <a:extLst>
              <a:ext uri="{FF2B5EF4-FFF2-40B4-BE49-F238E27FC236}">
                <a16:creationId xmlns:a16="http://schemas.microsoft.com/office/drawing/2014/main" id="{57154437-D1CB-9EE4-7E8E-7CA85F7CA5DB}"/>
              </a:ext>
            </a:extLst>
          </p:cNvPr>
          <p:cNvPicPr>
            <a:picLocks noChangeAspect="1"/>
          </p:cNvPicPr>
          <p:nvPr/>
        </p:nvPicPr>
        <p:blipFill>
          <a:blip r:embed="rId10"/>
          <a:stretch>
            <a:fillRect/>
          </a:stretch>
        </p:blipFill>
        <p:spPr bwMode="auto">
          <a:xfrm>
            <a:off x="8549349" y="4269037"/>
            <a:ext cx="1447192" cy="1419627"/>
          </a:xfrm>
          <a:prstGeom prst="rect">
            <a:avLst/>
          </a:prstGeom>
        </p:spPr>
      </p:pic>
      <p:pic>
        <p:nvPicPr>
          <p:cNvPr id="87" name="Picture 12" descr="Logo&#10;&#10;Description automatically generated">
            <a:extLst>
              <a:ext uri="{FF2B5EF4-FFF2-40B4-BE49-F238E27FC236}">
                <a16:creationId xmlns:a16="http://schemas.microsoft.com/office/drawing/2014/main" id="{2D290A8B-4C5D-4C94-44C1-24EF8549DCAA}"/>
              </a:ext>
            </a:extLst>
          </p:cNvPr>
          <p:cNvPicPr>
            <a:picLocks noChangeAspect="1"/>
          </p:cNvPicPr>
          <p:nvPr/>
        </p:nvPicPr>
        <p:blipFill>
          <a:blip r:embed="rId11"/>
          <a:stretch/>
        </p:blipFill>
        <p:spPr bwMode="auto">
          <a:xfrm>
            <a:off x="5152353" y="6102157"/>
            <a:ext cx="1887294" cy="486003"/>
          </a:xfrm>
          <a:prstGeom prst="rect">
            <a:avLst/>
          </a:prstGeom>
        </p:spPr>
      </p:pic>
      <p:pic>
        <p:nvPicPr>
          <p:cNvPr id="88" name="Picture 13" descr="Logo&#10;&#10;Description automatically generated">
            <a:extLst>
              <a:ext uri="{FF2B5EF4-FFF2-40B4-BE49-F238E27FC236}">
                <a16:creationId xmlns:a16="http://schemas.microsoft.com/office/drawing/2014/main" id="{913D5091-06D0-AA6C-EBB2-2342EA64CE62}"/>
              </a:ext>
            </a:extLst>
          </p:cNvPr>
          <p:cNvPicPr>
            <a:picLocks noChangeAspect="1"/>
          </p:cNvPicPr>
          <p:nvPr/>
        </p:nvPicPr>
        <p:blipFill>
          <a:blip r:embed="rId12"/>
          <a:stretch/>
        </p:blipFill>
        <p:spPr bwMode="auto">
          <a:xfrm>
            <a:off x="10207816" y="6102157"/>
            <a:ext cx="1472737" cy="486003"/>
          </a:xfrm>
          <a:prstGeom prst="rect">
            <a:avLst/>
          </a:prstGeom>
        </p:spPr>
      </p:pic>
      <p:pic>
        <p:nvPicPr>
          <p:cNvPr id="89" name="Graphic 14">
            <a:extLst>
              <a:ext uri="{FF2B5EF4-FFF2-40B4-BE49-F238E27FC236}">
                <a16:creationId xmlns:a16="http://schemas.microsoft.com/office/drawing/2014/main" id="{3F4B4610-6FB3-ABE2-0D61-24336B409F08}"/>
              </a:ext>
            </a:extLst>
          </p:cNvPr>
          <p:cNvPicPr>
            <a:picLocks noChangeAspect="1"/>
          </p:cNvPicPr>
          <p:nvPr/>
        </p:nvPicPr>
        <p:blipFill>
          <a:blip r:embed="rId13"/>
          <a:stretch/>
        </p:blipFill>
        <p:spPr bwMode="auto">
          <a:xfrm>
            <a:off x="400511" y="6041513"/>
            <a:ext cx="892646" cy="607292"/>
          </a:xfrm>
          <a:prstGeom prst="rect">
            <a:avLst/>
          </a:prstGeom>
        </p:spPr>
      </p:pic>
      <p:sp>
        <p:nvSpPr>
          <p:cNvPr id="90" name="TextBox 15">
            <a:extLst>
              <a:ext uri="{FF2B5EF4-FFF2-40B4-BE49-F238E27FC236}">
                <a16:creationId xmlns:a16="http://schemas.microsoft.com/office/drawing/2014/main" id="{A55C11E9-66E3-7E6F-EB96-3E5A38ED05FF}"/>
              </a:ext>
            </a:extLst>
          </p:cNvPr>
          <p:cNvSpPr txBox="1"/>
          <p:nvPr/>
        </p:nvSpPr>
        <p:spPr bwMode="auto">
          <a:xfrm>
            <a:off x="1277659" y="6052836"/>
            <a:ext cx="1887294" cy="58477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tr-TR" sz="800" b="0" i="0" u="none" strike="noStrike" cap="none" spc="0">
                <a:ln>
                  <a:noFill/>
                </a:ln>
                <a:solidFill>
                  <a:prstClr val="black"/>
                </a:solidFill>
                <a:latin typeface="Arial"/>
                <a:ea typeface="+mn-ea"/>
                <a:cs typeface="Arial"/>
              </a:rPr>
              <a:t>The PRIMA programme is supported under Horizon 2020, the European Union’s Framework Programme for Research and Innovation</a:t>
            </a:r>
            <a:endParaRPr lang="en-US" sz="800" b="0" i="0" u="none" strike="noStrike" cap="none" spc="0">
              <a:ln>
                <a:noFill/>
              </a:ln>
              <a:solidFill>
                <a:prstClr val="black"/>
              </a:solidFill>
              <a:latin typeface="Calibri"/>
              <a:ea typeface="+mn-ea"/>
              <a:cs typeface="+mn-cs"/>
            </a:endParaRPr>
          </a:p>
        </p:txBody>
      </p:sp>
      <p:cxnSp>
        <p:nvCxnSpPr>
          <p:cNvPr id="106" name="Gerade Verbindung mit Pfeil 105">
            <a:extLst>
              <a:ext uri="{FF2B5EF4-FFF2-40B4-BE49-F238E27FC236}">
                <a16:creationId xmlns:a16="http://schemas.microsoft.com/office/drawing/2014/main" id="{16258128-1A48-5211-00BF-FF34A57A3584}"/>
              </a:ext>
            </a:extLst>
          </p:cNvPr>
          <p:cNvCxnSpPr>
            <a:cxnSpLocks/>
          </p:cNvCxnSpPr>
          <p:nvPr/>
        </p:nvCxnSpPr>
        <p:spPr bwMode="auto">
          <a:xfrm>
            <a:off x="1645614" y="4863448"/>
            <a:ext cx="63278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a:extLst>
              <a:ext uri="{FF2B5EF4-FFF2-40B4-BE49-F238E27FC236}">
                <a16:creationId xmlns:a16="http://schemas.microsoft.com/office/drawing/2014/main" id="{37CD46C1-7055-AABF-E871-515359AD6CC2}"/>
              </a:ext>
            </a:extLst>
          </p:cNvPr>
          <p:cNvCxnSpPr>
            <a:cxnSpLocks/>
          </p:cNvCxnSpPr>
          <p:nvPr/>
        </p:nvCxnSpPr>
        <p:spPr bwMode="auto">
          <a:xfrm>
            <a:off x="4554068" y="4852430"/>
            <a:ext cx="63278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a:extLst>
              <a:ext uri="{FF2B5EF4-FFF2-40B4-BE49-F238E27FC236}">
                <a16:creationId xmlns:a16="http://schemas.microsoft.com/office/drawing/2014/main" id="{C2219FB1-626C-7F9E-EFC9-B8325AA9C7E3}"/>
              </a:ext>
            </a:extLst>
          </p:cNvPr>
          <p:cNvCxnSpPr>
            <a:cxnSpLocks/>
          </p:cNvCxnSpPr>
          <p:nvPr/>
        </p:nvCxnSpPr>
        <p:spPr bwMode="auto">
          <a:xfrm>
            <a:off x="6094591" y="4861610"/>
            <a:ext cx="63278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Gerade Verbindung mit Pfeil 108">
            <a:extLst>
              <a:ext uri="{FF2B5EF4-FFF2-40B4-BE49-F238E27FC236}">
                <a16:creationId xmlns:a16="http://schemas.microsoft.com/office/drawing/2014/main" id="{84EDABA1-767D-1E45-936F-B3BD07FAD01E}"/>
              </a:ext>
            </a:extLst>
          </p:cNvPr>
          <p:cNvCxnSpPr>
            <a:cxnSpLocks/>
          </p:cNvCxnSpPr>
          <p:nvPr/>
        </p:nvCxnSpPr>
        <p:spPr bwMode="auto">
          <a:xfrm>
            <a:off x="7989499" y="4872627"/>
            <a:ext cx="63278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mit Pfeil 109">
            <a:extLst>
              <a:ext uri="{FF2B5EF4-FFF2-40B4-BE49-F238E27FC236}">
                <a16:creationId xmlns:a16="http://schemas.microsoft.com/office/drawing/2014/main" id="{0E3E5133-9249-A777-03A0-82B84BAFEA04}"/>
              </a:ext>
            </a:extLst>
          </p:cNvPr>
          <p:cNvCxnSpPr>
            <a:cxnSpLocks/>
          </p:cNvCxnSpPr>
          <p:nvPr/>
        </p:nvCxnSpPr>
        <p:spPr bwMode="auto">
          <a:xfrm>
            <a:off x="9950505" y="4872627"/>
            <a:ext cx="632781"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7979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3567</Words>
  <Application>Microsoft Office PowerPoint</Application>
  <PresentationFormat>Breitbild</PresentationFormat>
  <Paragraphs>370</Paragraphs>
  <Slides>20</Slides>
  <Notes>20</Notes>
  <HiddenSlides>2</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20</vt:i4>
      </vt:variant>
    </vt:vector>
  </HeadingPairs>
  <TitlesOfParts>
    <vt:vector size="34" baseType="lpstr">
      <vt:lpstr>Arial</vt:lpstr>
      <vt:lpstr>Bahnschrift</vt:lpstr>
      <vt:lpstr>Calibri</vt:lpstr>
      <vt:lpstr>Calibri Light</vt:lpstr>
      <vt:lpstr>Cordia New</vt:lpstr>
      <vt:lpstr>DM Sans Semi Bold</vt:lpstr>
      <vt:lpstr>Fira Sans</vt:lpstr>
      <vt:lpstr>fkGroteskNeue</vt:lpstr>
      <vt:lpstr>Google Sans Text</vt:lpstr>
      <vt:lpstr>Inter Medium</vt:lpstr>
      <vt:lpstr>Mercury SSm A</vt:lpstr>
      <vt:lpstr>Merriweather</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Study Aim</vt:lpstr>
      <vt:lpstr>PowerPoint-Präsentation</vt:lpstr>
      <vt:lpstr>Protein Extraction Processes -  AL/IEP, EA, HPH, US </vt:lpstr>
      <vt:lpstr>PowerPoint-Präsentation</vt:lpstr>
      <vt:lpstr>PowerPoint-Präsentation</vt:lpstr>
      <vt:lpstr>PowerPoint-Präsentation</vt:lpstr>
      <vt:lpstr>PowerPoint-Präsentation</vt:lpstr>
      <vt:lpstr>PowerPoint-Präsentation</vt:lpstr>
      <vt:lpstr>Summary and Outlook</vt:lpstr>
      <vt:lpstr>Acknowledgement</vt:lpstr>
      <vt:lpstr>Acknowledgement</vt:lpstr>
      <vt:lpstr>Acknowledgement</vt:lpstr>
      <vt:lpstr>PowerPoint-Präsentation</vt:lpstr>
      <vt:lpstr>Acknowledgement</vt:lpstr>
    </vt:vector>
  </TitlesOfParts>
  <Company>HSWT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3.2: Production of proteins from duckweed (also known as water lentil), chia seed, and lentil (HSWT1)</dc:title>
  <dc:creator>${UNAME}</dc:creator>
  <cp:lastModifiedBy>${UNAME}</cp:lastModifiedBy>
  <cp:revision>168</cp:revision>
  <cp:lastPrinted>2024-11-10T21:29:52Z</cp:lastPrinted>
  <dcterms:created xsi:type="dcterms:W3CDTF">2024-07-04T13:18:42Z</dcterms:created>
  <dcterms:modified xsi:type="dcterms:W3CDTF">2025-05-16T13:44:20Z</dcterms:modified>
</cp:coreProperties>
</file>