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3.jpg" ContentType="image/jpeg"/>
  <Override PartName="/ppt/media/image34.jpg" ContentType="image/jpeg"/>
  <Override PartName="/ppt/media/image37.jpg" ContentType="image/jpeg"/>
  <Override PartName="/ppt/media/image39.jpg" ContentType="image/jpeg"/>
  <Override PartName="/ppt/media/image41.jpg" ContentType="image/jpeg"/>
  <Override PartName="/ppt/media/image48.jpg" ContentType="image/jpeg"/>
  <Override PartName="/ppt/media/image4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5" r:id="rId5"/>
    <p:sldId id="261" r:id="rId6"/>
    <p:sldId id="268" r:id="rId7"/>
    <p:sldId id="262" r:id="rId8"/>
    <p:sldId id="260" r:id="rId9"/>
    <p:sldId id="267" r:id="rId10"/>
    <p:sldId id="269" r:id="rId11"/>
    <p:sldId id="271" r:id="rId12"/>
    <p:sldId id="272" r:id="rId13"/>
    <p:sldId id="263" r:id="rId14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6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123"/>
    <a:srgbClr val="DF6C06"/>
    <a:srgbClr val="F7941D"/>
    <a:srgbClr val="E1F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35"/>
    <p:restoredTop sz="94661"/>
  </p:normalViewPr>
  <p:slideViewPr>
    <p:cSldViewPr>
      <p:cViewPr>
        <p:scale>
          <a:sx n="102" d="100"/>
          <a:sy n="102" d="100"/>
        </p:scale>
        <p:origin x="-192" y="88"/>
      </p:cViewPr>
      <p:guideLst>
        <p:guide orient="horz" pos="2880"/>
        <p:guide pos="6296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DABCA-3085-1749-871F-6C4A18FE905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53DA3-8E2F-E44B-BA21-14D2C1210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7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2B7C2-B68A-D99F-00F3-35FAE6752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E1E169-D383-5FE4-9B25-FFC8945246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543300" y="946150"/>
            <a:ext cx="3606800" cy="25511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37C4BC-9D17-AA61-BD7F-820AD9DE3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F76C9-D5BB-FA0A-5C82-6921BBD9AF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53DA3-8E2F-E44B-BA21-14D2C12101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7" y="2344485"/>
            <a:ext cx="908939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2" y="4235201"/>
            <a:ext cx="7485380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28695" y="1708479"/>
            <a:ext cx="3743325" cy="338554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84750" y="3386517"/>
            <a:ext cx="6141084" cy="200055"/>
          </a:xfrm>
        </p:spPr>
        <p:txBody>
          <a:bodyPr lIns="0" tIns="0" rIns="0" bIns="0"/>
          <a:lstStyle>
            <a:lvl1pPr>
              <a:defRPr sz="13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28695" y="1708479"/>
            <a:ext cx="3743325" cy="338554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2" y="1739461"/>
            <a:ext cx="4651629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3" y="1739461"/>
            <a:ext cx="4651629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28695" y="1708479"/>
            <a:ext cx="3743325" cy="338554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2" userDrawn="1">
          <p15:clr>
            <a:srgbClr val="FBAE40"/>
          </p15:clr>
        </p15:guide>
        <p15:guide id="2" pos="336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28695" y="1708477"/>
            <a:ext cx="3743325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84750" y="3386517"/>
            <a:ext cx="6141084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5"/>
            <a:ext cx="34218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5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5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52">
        <a:defRPr>
          <a:latin typeface="+mn-lt"/>
          <a:ea typeface="+mn-ea"/>
          <a:cs typeface="+mn-cs"/>
        </a:defRPr>
      </a:lvl2pPr>
      <a:lvl3pPr marL="914502">
        <a:defRPr>
          <a:latin typeface="+mn-lt"/>
          <a:ea typeface="+mn-ea"/>
          <a:cs typeface="+mn-cs"/>
        </a:defRPr>
      </a:lvl3pPr>
      <a:lvl4pPr marL="1371756">
        <a:defRPr>
          <a:latin typeface="+mn-lt"/>
          <a:ea typeface="+mn-ea"/>
          <a:cs typeface="+mn-cs"/>
        </a:defRPr>
      </a:lvl4pPr>
      <a:lvl5pPr marL="1829006">
        <a:defRPr>
          <a:latin typeface="+mn-lt"/>
          <a:ea typeface="+mn-ea"/>
          <a:cs typeface="+mn-cs"/>
        </a:defRPr>
      </a:lvl5pPr>
      <a:lvl6pPr marL="2286258">
        <a:defRPr>
          <a:latin typeface="+mn-lt"/>
          <a:ea typeface="+mn-ea"/>
          <a:cs typeface="+mn-cs"/>
        </a:defRPr>
      </a:lvl6pPr>
      <a:lvl7pPr marL="2743509">
        <a:defRPr>
          <a:latin typeface="+mn-lt"/>
          <a:ea typeface="+mn-ea"/>
          <a:cs typeface="+mn-cs"/>
        </a:defRPr>
      </a:lvl7pPr>
      <a:lvl8pPr marL="3200761">
        <a:defRPr>
          <a:latin typeface="+mn-lt"/>
          <a:ea typeface="+mn-ea"/>
          <a:cs typeface="+mn-cs"/>
        </a:defRPr>
      </a:lvl8pPr>
      <a:lvl9pPr marL="36580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52">
        <a:defRPr>
          <a:latin typeface="+mn-lt"/>
          <a:ea typeface="+mn-ea"/>
          <a:cs typeface="+mn-cs"/>
        </a:defRPr>
      </a:lvl2pPr>
      <a:lvl3pPr marL="914502">
        <a:defRPr>
          <a:latin typeface="+mn-lt"/>
          <a:ea typeface="+mn-ea"/>
          <a:cs typeface="+mn-cs"/>
        </a:defRPr>
      </a:lvl3pPr>
      <a:lvl4pPr marL="1371756">
        <a:defRPr>
          <a:latin typeface="+mn-lt"/>
          <a:ea typeface="+mn-ea"/>
          <a:cs typeface="+mn-cs"/>
        </a:defRPr>
      </a:lvl4pPr>
      <a:lvl5pPr marL="1829006">
        <a:defRPr>
          <a:latin typeface="+mn-lt"/>
          <a:ea typeface="+mn-ea"/>
          <a:cs typeface="+mn-cs"/>
        </a:defRPr>
      </a:lvl5pPr>
      <a:lvl6pPr marL="2286258">
        <a:defRPr>
          <a:latin typeface="+mn-lt"/>
          <a:ea typeface="+mn-ea"/>
          <a:cs typeface="+mn-cs"/>
        </a:defRPr>
      </a:lvl6pPr>
      <a:lvl7pPr marL="2743509">
        <a:defRPr>
          <a:latin typeface="+mn-lt"/>
          <a:ea typeface="+mn-ea"/>
          <a:cs typeface="+mn-cs"/>
        </a:defRPr>
      </a:lvl7pPr>
      <a:lvl8pPr marL="3200761">
        <a:defRPr>
          <a:latin typeface="+mn-lt"/>
          <a:ea typeface="+mn-ea"/>
          <a:cs typeface="+mn-cs"/>
        </a:defRPr>
      </a:lvl8pPr>
      <a:lvl9pPr marL="365801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 /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63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6.png" /><Relationship Id="rId5" Type="http://schemas.openxmlformats.org/officeDocument/2006/relationships/image" Target="../media/image65.png" /><Relationship Id="rId4" Type="http://schemas.openxmlformats.org/officeDocument/2006/relationships/image" Target="../media/image16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 /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8.png" /><Relationship Id="rId4" Type="http://schemas.openxmlformats.org/officeDocument/2006/relationships/image" Target="../media/image67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 /><Relationship Id="rId2" Type="http://schemas.openxmlformats.org/officeDocument/2006/relationships/hyperlink" Target="mailto:bilgi@" TargetMode="External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70.png" /><Relationship Id="rId5" Type="http://schemas.openxmlformats.org/officeDocument/2006/relationships/image" Target="../media/image58.emf" /><Relationship Id="rId4" Type="http://schemas.openxmlformats.org/officeDocument/2006/relationships/image" Target="../media/image13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.png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openxmlformats.org/officeDocument/2006/relationships/image" Target="../media/image10.png" /><Relationship Id="rId7" Type="http://schemas.openxmlformats.org/officeDocument/2006/relationships/image" Target="../media/image14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3.png" /><Relationship Id="rId5" Type="http://schemas.openxmlformats.org/officeDocument/2006/relationships/image" Target="../media/image12.png" /><Relationship Id="rId4" Type="http://schemas.openxmlformats.org/officeDocument/2006/relationships/image" Target="../media/image11.png" /><Relationship Id="rId9" Type="http://schemas.openxmlformats.org/officeDocument/2006/relationships/image" Target="../media/image16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 /><Relationship Id="rId13" Type="http://schemas.openxmlformats.org/officeDocument/2006/relationships/image" Target="../media/image25.svg" /><Relationship Id="rId18" Type="http://schemas.openxmlformats.org/officeDocument/2006/relationships/hyperlink" Target="https://gfieurope.org/blog/federal-budget-2024-germany-invests-38-million-euros-in-the-protein-transition-and-sets-out-to-become-a-leader-in-the-field/" TargetMode="External" /><Relationship Id="rId3" Type="http://schemas.openxmlformats.org/officeDocument/2006/relationships/image" Target="../media/image12.png" /><Relationship Id="rId7" Type="http://schemas.openxmlformats.org/officeDocument/2006/relationships/image" Target="../media/image20.svg" /><Relationship Id="rId12" Type="http://schemas.openxmlformats.org/officeDocument/2006/relationships/image" Target="../media/image24.png" /><Relationship Id="rId17" Type="http://schemas.openxmlformats.org/officeDocument/2006/relationships/hyperlink" Target="https://www.europarl.europa.eu/RegData/etudes/BRIE/2023/751426/EPRS_BRI(2023)751426_EN.pdf" TargetMode="External" /><Relationship Id="rId2" Type="http://schemas.openxmlformats.org/officeDocument/2006/relationships/notesSlide" Target="../notesSlides/notesSlide1.xml" /><Relationship Id="rId16" Type="http://schemas.openxmlformats.org/officeDocument/2006/relationships/hyperlink" Target="https://doi.org/10.1038/s41538-024-00291-w" TargetMode="Externa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png" /><Relationship Id="rId11" Type="http://schemas.openxmlformats.org/officeDocument/2006/relationships/image" Target="../media/image13.png" /><Relationship Id="rId5" Type="http://schemas.openxmlformats.org/officeDocument/2006/relationships/image" Target="../media/image18.svg" /><Relationship Id="rId15" Type="http://schemas.openxmlformats.org/officeDocument/2006/relationships/hyperlink" Target="https://gfi.org/resource/environmental-impacts-of-alternative-proteins/" TargetMode="External" /><Relationship Id="rId10" Type="http://schemas.openxmlformats.org/officeDocument/2006/relationships/image" Target="../media/image23.png" /><Relationship Id="rId19" Type="http://schemas.openxmlformats.org/officeDocument/2006/relationships/hyperlink" Target="https://www.foodnavigator.com/Article/2023/11/20/german-government-to-boost-alternative-proteins-with-38m-investment" TargetMode="External" /><Relationship Id="rId4" Type="http://schemas.openxmlformats.org/officeDocument/2006/relationships/image" Target="../media/image17.png" /><Relationship Id="rId9" Type="http://schemas.openxmlformats.org/officeDocument/2006/relationships/image" Target="../media/image22.svg" /><Relationship Id="rId14" Type="http://schemas.openxmlformats.org/officeDocument/2006/relationships/hyperlink" Target="https://www.ipcc.ch/report/ar6/syr/" TargetMode="Externa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3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7" Type="http://schemas.openxmlformats.org/officeDocument/2006/relationships/image" Target="../media/image32.sv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1.png" /><Relationship Id="rId5" Type="http://schemas.openxmlformats.org/officeDocument/2006/relationships/image" Target="../media/image30.svg" /><Relationship Id="rId4" Type="http://schemas.openxmlformats.org/officeDocument/2006/relationships/image" Target="../media/image29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 /><Relationship Id="rId13" Type="http://schemas.openxmlformats.org/officeDocument/2006/relationships/image" Target="../media/image43.png" /><Relationship Id="rId18" Type="http://schemas.openxmlformats.org/officeDocument/2006/relationships/image" Target="../media/image48.jpg" /><Relationship Id="rId26" Type="http://schemas.openxmlformats.org/officeDocument/2006/relationships/image" Target="../media/image56.png" /><Relationship Id="rId3" Type="http://schemas.openxmlformats.org/officeDocument/2006/relationships/image" Target="../media/image33.jpg" /><Relationship Id="rId21" Type="http://schemas.openxmlformats.org/officeDocument/2006/relationships/image" Target="../media/image51.png" /><Relationship Id="rId7" Type="http://schemas.openxmlformats.org/officeDocument/2006/relationships/image" Target="../media/image37.jpg" /><Relationship Id="rId12" Type="http://schemas.openxmlformats.org/officeDocument/2006/relationships/image" Target="../media/image42.png" /><Relationship Id="rId17" Type="http://schemas.openxmlformats.org/officeDocument/2006/relationships/image" Target="../media/image47.png" /><Relationship Id="rId25" Type="http://schemas.openxmlformats.org/officeDocument/2006/relationships/image" Target="../media/image55.svg" /><Relationship Id="rId2" Type="http://schemas.openxmlformats.org/officeDocument/2006/relationships/image" Target="../media/image10.png" /><Relationship Id="rId16" Type="http://schemas.openxmlformats.org/officeDocument/2006/relationships/image" Target="../media/image46.svg" /><Relationship Id="rId20" Type="http://schemas.openxmlformats.org/officeDocument/2006/relationships/image" Target="../media/image5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6.png" /><Relationship Id="rId11" Type="http://schemas.openxmlformats.org/officeDocument/2006/relationships/image" Target="../media/image41.jpg" /><Relationship Id="rId24" Type="http://schemas.openxmlformats.org/officeDocument/2006/relationships/image" Target="../media/image54.png" /><Relationship Id="rId5" Type="http://schemas.openxmlformats.org/officeDocument/2006/relationships/image" Target="../media/image35.png" /><Relationship Id="rId15" Type="http://schemas.openxmlformats.org/officeDocument/2006/relationships/image" Target="../media/image45.png" /><Relationship Id="rId23" Type="http://schemas.openxmlformats.org/officeDocument/2006/relationships/image" Target="../media/image53.svg" /><Relationship Id="rId10" Type="http://schemas.openxmlformats.org/officeDocument/2006/relationships/image" Target="../media/image40.png" /><Relationship Id="rId19" Type="http://schemas.openxmlformats.org/officeDocument/2006/relationships/image" Target="../media/image49.jpg" /><Relationship Id="rId4" Type="http://schemas.openxmlformats.org/officeDocument/2006/relationships/image" Target="../media/image34.jpg" /><Relationship Id="rId9" Type="http://schemas.openxmlformats.org/officeDocument/2006/relationships/image" Target="../media/image39.jpg" /><Relationship Id="rId14" Type="http://schemas.openxmlformats.org/officeDocument/2006/relationships/image" Target="../media/image44.png" /><Relationship Id="rId22" Type="http://schemas.openxmlformats.org/officeDocument/2006/relationships/image" Target="../media/image52.png" /><Relationship Id="rId27" Type="http://schemas.openxmlformats.org/officeDocument/2006/relationships/image" Target="../media/image57.png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0.svg" /><Relationship Id="rId4" Type="http://schemas.openxmlformats.org/officeDocument/2006/relationships/image" Target="../media/image59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9"/>
          <p:cNvPicPr/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58900" y="-752475"/>
            <a:ext cx="9067800" cy="9067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t="729" r="9867" b="-729"/>
          <a:stretch>
            <a:fillRect/>
          </a:stretch>
        </p:blipFill>
        <p:spPr>
          <a:xfrm>
            <a:off x="6413501" y="307538"/>
            <a:ext cx="3558500" cy="158545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512899" y="2201287"/>
            <a:ext cx="459105" cy="528320"/>
          </a:xfrm>
          <a:custGeom>
            <a:avLst/>
            <a:gdLst/>
            <a:ahLst/>
            <a:cxnLst/>
            <a:rect l="l" t="t" r="r" b="b"/>
            <a:pathLst>
              <a:path w="459104" h="528320">
                <a:moveTo>
                  <a:pt x="459003" y="0"/>
                </a:moveTo>
                <a:lnTo>
                  <a:pt x="0" y="527862"/>
                </a:lnTo>
                <a:lnTo>
                  <a:pt x="459003" y="527862"/>
                </a:lnTo>
                <a:lnTo>
                  <a:pt x="459003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lang="en-US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89700" y="2734723"/>
            <a:ext cx="34823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just">
              <a:spcBef>
                <a:spcPts val="100"/>
              </a:spcBef>
            </a:pPr>
            <a:r>
              <a:rPr lang="en-US" sz="2000" spc="-1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Empowering research talents in alternative proteins across Europe’s widening countries.</a:t>
            </a:r>
            <a:endParaRPr lang="en-US" sz="2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395420" y="4340280"/>
            <a:ext cx="576580" cy="26034"/>
          </a:xfrm>
          <a:custGeom>
            <a:avLst/>
            <a:gdLst/>
            <a:ahLst/>
            <a:cxnLst/>
            <a:rect l="l" t="t" r="r" b="b"/>
            <a:pathLst>
              <a:path w="576579" h="26035">
                <a:moveTo>
                  <a:pt x="575995" y="0"/>
                </a:moveTo>
                <a:lnTo>
                  <a:pt x="0" y="0"/>
                </a:lnTo>
                <a:lnTo>
                  <a:pt x="0" y="25971"/>
                </a:lnTo>
                <a:lnTo>
                  <a:pt x="575995" y="25971"/>
                </a:lnTo>
                <a:lnTo>
                  <a:pt x="575995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lang="en-US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42BA8C-CAE9-29EF-8F4F-487C87185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703" y="5628447"/>
            <a:ext cx="5276831" cy="1707712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:a16="http://schemas.microsoft.com/office/drawing/2014/main" id="{EBDE8D51-D5DE-9DD5-C351-D260A097F874}"/>
              </a:ext>
            </a:extLst>
          </p:cNvPr>
          <p:cNvSpPr txBox="1"/>
          <p:nvPr/>
        </p:nvSpPr>
        <p:spPr>
          <a:xfrm>
            <a:off x="6946900" y="4512605"/>
            <a:ext cx="3025100" cy="777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r">
              <a:spcBef>
                <a:spcPts val="100"/>
              </a:spcBef>
            </a:pPr>
            <a:r>
              <a:rPr lang="en-US" sz="1600" spc="-1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Prof. Dr. Mecit Halil </a:t>
            </a:r>
            <a:r>
              <a:rPr lang="en-US" sz="1600" spc="-1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Öztop</a:t>
            </a:r>
            <a:endParaRPr lang="en-US" sz="1600" spc="-1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12702" algn="r">
              <a:spcBef>
                <a:spcPts val="100"/>
              </a:spcBef>
            </a:pPr>
            <a:r>
              <a:rPr lang="en-US" sz="16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Middle East Technical University</a:t>
            </a:r>
          </a:p>
          <a:p>
            <a:pPr marL="12702" algn="r">
              <a:spcBef>
                <a:spcPts val="100"/>
              </a:spcBef>
            </a:pPr>
            <a:r>
              <a:rPr lang="en-US" sz="16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APRISE Coordinator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F769A5-8AB9-D070-A4D5-09EC9D8C5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9">
            <a:extLst>
              <a:ext uri="{FF2B5EF4-FFF2-40B4-BE49-F238E27FC236}">
                <a16:creationId xmlns:a16="http://schemas.microsoft.com/office/drawing/2014/main" id="{475E8724-1968-48BB-455C-437839BD6DC9}"/>
              </a:ext>
            </a:extLst>
          </p:cNvPr>
          <p:cNvPicPr/>
          <p:nvPr/>
        </p:nvPicPr>
        <p:blipFill>
          <a:blip r:embed="rId2">
            <a:alphaModFix amt="12000"/>
          </a:blip>
          <a:srcRect/>
          <a:stretch/>
        </p:blipFill>
        <p:spPr>
          <a:xfrm>
            <a:off x="-1054100" y="-262892"/>
            <a:ext cx="8088634" cy="8088634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0F6946CC-909D-D498-655B-B00B6ACB4E34}"/>
              </a:ext>
            </a:extLst>
          </p:cNvPr>
          <p:cNvPicPr/>
          <p:nvPr/>
        </p:nvPicPr>
        <p:blipFill>
          <a:blip r:embed="rId3"/>
          <a:srcRect t="27723" b="27723"/>
          <a:stretch/>
        </p:blipFill>
        <p:spPr>
          <a:xfrm>
            <a:off x="5499102" y="252278"/>
            <a:ext cx="4472901" cy="199286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B5403468-A10F-260D-5D4F-CB2DB5DE33E8}"/>
              </a:ext>
            </a:extLst>
          </p:cNvPr>
          <p:cNvSpPr/>
          <p:nvPr/>
        </p:nvSpPr>
        <p:spPr>
          <a:xfrm>
            <a:off x="9512899" y="2201287"/>
            <a:ext cx="459105" cy="528320"/>
          </a:xfrm>
          <a:custGeom>
            <a:avLst/>
            <a:gdLst/>
            <a:ahLst/>
            <a:cxnLst/>
            <a:rect l="l" t="t" r="r" b="b"/>
            <a:pathLst>
              <a:path w="459104" h="528320">
                <a:moveTo>
                  <a:pt x="459003" y="0"/>
                </a:moveTo>
                <a:lnTo>
                  <a:pt x="0" y="527862"/>
                </a:lnTo>
                <a:lnTo>
                  <a:pt x="459003" y="527862"/>
                </a:lnTo>
                <a:lnTo>
                  <a:pt x="459003" y="0"/>
                </a:lnTo>
                <a:close/>
              </a:path>
            </a:pathLst>
          </a:custGeom>
          <a:solidFill>
            <a:srgbClr val="DF6C06"/>
          </a:solidFill>
        </p:spPr>
        <p:txBody>
          <a:bodyPr wrap="square" lIns="0" tIns="0" rIns="0" bIns="0" rtlCol="0"/>
          <a:lstStyle/>
          <a:p>
            <a:pPr defTabSz="914502">
              <a:defRPr/>
            </a:pP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0227F5A-4B33-FA76-B29A-522AE037741F}"/>
              </a:ext>
            </a:extLst>
          </p:cNvPr>
          <p:cNvSpPr txBox="1"/>
          <p:nvPr/>
        </p:nvSpPr>
        <p:spPr>
          <a:xfrm>
            <a:off x="6489700" y="2734723"/>
            <a:ext cx="34823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/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Building a European network to transform food waste into functional, fiber-based solutions.</a:t>
            </a:r>
            <a:endParaRPr lang="en-US" sz="20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49D80C0E-9266-14F3-38D8-D0D8F36E87FD}"/>
              </a:ext>
            </a:extLst>
          </p:cNvPr>
          <p:cNvSpPr/>
          <p:nvPr/>
        </p:nvSpPr>
        <p:spPr>
          <a:xfrm>
            <a:off x="9395420" y="4340280"/>
            <a:ext cx="576580" cy="26034"/>
          </a:xfrm>
          <a:custGeom>
            <a:avLst/>
            <a:gdLst/>
            <a:ahLst/>
            <a:cxnLst/>
            <a:rect l="l" t="t" r="r" b="b"/>
            <a:pathLst>
              <a:path w="576579" h="26035">
                <a:moveTo>
                  <a:pt x="575995" y="0"/>
                </a:moveTo>
                <a:lnTo>
                  <a:pt x="0" y="0"/>
                </a:lnTo>
                <a:lnTo>
                  <a:pt x="0" y="25971"/>
                </a:lnTo>
                <a:lnTo>
                  <a:pt x="575995" y="25971"/>
                </a:lnTo>
                <a:lnTo>
                  <a:pt x="575995" y="0"/>
                </a:lnTo>
                <a:close/>
              </a:path>
            </a:pathLst>
          </a:custGeom>
          <a:solidFill>
            <a:srgbClr val="DF6C06"/>
          </a:solidFill>
        </p:spPr>
        <p:txBody>
          <a:bodyPr wrap="square" lIns="0" tIns="0" rIns="0" bIns="0" rtlCol="0"/>
          <a:lstStyle/>
          <a:p>
            <a:pPr defTabSz="914502">
              <a:defRPr/>
            </a:pP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B402D9-DFC5-B3D5-451C-CAB69E06C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700" y="5628447"/>
            <a:ext cx="5276830" cy="1707712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:a16="http://schemas.microsoft.com/office/drawing/2014/main" id="{2CFEF65E-AA8D-66D7-DD3E-ECE0D689B124}"/>
              </a:ext>
            </a:extLst>
          </p:cNvPr>
          <p:cNvSpPr txBox="1"/>
          <p:nvPr/>
        </p:nvSpPr>
        <p:spPr>
          <a:xfrm>
            <a:off x="6946900" y="4512603"/>
            <a:ext cx="3025100" cy="777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r" defTabSz="914502">
              <a:spcBef>
                <a:spcPts val="100"/>
              </a:spcBef>
              <a:defRPr/>
            </a:pPr>
            <a:r>
              <a:rPr lang="en-US" sz="1600" spc="-10" dirty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Prof. Dr. Mecit Halil </a:t>
            </a:r>
            <a:r>
              <a:rPr lang="en-US" sz="1600" spc="-10" dirty="0" err="1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Öztop</a:t>
            </a:r>
            <a:endParaRPr lang="en-US" sz="1600" spc="-10" dirty="0">
              <a:solidFill>
                <a:schemeClr val="tx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12702" algn="r" defTabSz="914502">
              <a:spcBef>
                <a:spcPts val="100"/>
              </a:spcBef>
              <a:defRPr/>
            </a:pPr>
            <a:r>
              <a:rPr lang="en-US" sz="1600" i="1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Middle East Technical University</a:t>
            </a:r>
          </a:p>
          <a:p>
            <a:pPr marL="12702" algn="r" defTabSz="914502">
              <a:spcBef>
                <a:spcPts val="100"/>
              </a:spcBef>
              <a:defRPr/>
            </a:pPr>
            <a:r>
              <a:rPr lang="en-US" sz="1600" i="1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Main Proposer of the Action</a:t>
            </a:r>
          </a:p>
        </p:txBody>
      </p:sp>
      <p:grpSp>
        <p:nvGrpSpPr>
          <p:cNvPr id="2" name="object 11">
            <a:extLst>
              <a:ext uri="{FF2B5EF4-FFF2-40B4-BE49-F238E27FC236}">
                <a16:creationId xmlns:a16="http://schemas.microsoft.com/office/drawing/2014/main" id="{31C366F5-2305-5C50-39D2-89CFB49D5BCC}"/>
              </a:ext>
            </a:extLst>
          </p:cNvPr>
          <p:cNvGrpSpPr/>
          <p:nvPr/>
        </p:nvGrpSpPr>
        <p:grpSpPr>
          <a:xfrm>
            <a:off x="-12700" y="6885005"/>
            <a:ext cx="687070" cy="504190"/>
            <a:chOff x="-12700" y="6885005"/>
            <a:chExt cx="687070" cy="504190"/>
          </a:xfrm>
        </p:grpSpPr>
        <p:sp>
          <p:nvSpPr>
            <p:cNvPr id="5" name="object 12">
              <a:extLst>
                <a:ext uri="{FF2B5EF4-FFF2-40B4-BE49-F238E27FC236}">
                  <a16:creationId xmlns:a16="http://schemas.microsoft.com/office/drawing/2014/main" id="{3D653FD3-58A9-7300-AB0A-214D21E7F399}"/>
                </a:ext>
              </a:extLst>
            </p:cNvPr>
            <p:cNvSpPr/>
            <p:nvPr/>
          </p:nvSpPr>
          <p:spPr>
            <a:xfrm>
              <a:off x="0" y="6897705"/>
              <a:ext cx="661670" cy="478790"/>
            </a:xfrm>
            <a:custGeom>
              <a:avLst/>
              <a:gdLst/>
              <a:ahLst/>
              <a:cxnLst/>
              <a:rect l="l" t="t" r="r" b="b"/>
              <a:pathLst>
                <a:path w="661670" h="478790">
                  <a:moveTo>
                    <a:pt x="343616" y="0"/>
                  </a:moveTo>
                  <a:lnTo>
                    <a:pt x="0" y="0"/>
                  </a:lnTo>
                  <a:lnTo>
                    <a:pt x="0" y="478599"/>
                  </a:lnTo>
                  <a:lnTo>
                    <a:pt x="343616" y="478599"/>
                  </a:lnTo>
                  <a:lnTo>
                    <a:pt x="661560" y="239306"/>
                  </a:lnTo>
                  <a:lnTo>
                    <a:pt x="343616" y="0"/>
                  </a:lnTo>
                  <a:close/>
                </a:path>
              </a:pathLst>
            </a:custGeom>
            <a:solidFill>
              <a:srgbClr val="F28122"/>
            </a:solidFill>
          </p:spPr>
          <p:txBody>
            <a:bodyPr wrap="square" lIns="0" tIns="0" rIns="0" bIns="0" rtlCol="0"/>
            <a:lstStyle/>
            <a:p>
              <a:endPara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C7C2129D-3587-05EF-E8F6-B6EC85A8644B}"/>
                </a:ext>
              </a:extLst>
            </p:cNvPr>
            <p:cNvSpPr/>
            <p:nvPr/>
          </p:nvSpPr>
          <p:spPr>
            <a:xfrm>
              <a:off x="0" y="6897705"/>
              <a:ext cx="661670" cy="478790"/>
            </a:xfrm>
            <a:custGeom>
              <a:avLst/>
              <a:gdLst/>
              <a:ahLst/>
              <a:cxnLst/>
              <a:rect l="l" t="t" r="r" b="b"/>
              <a:pathLst>
                <a:path w="661670" h="478790">
                  <a:moveTo>
                    <a:pt x="0" y="478599"/>
                  </a:moveTo>
                  <a:lnTo>
                    <a:pt x="343616" y="478599"/>
                  </a:lnTo>
                  <a:lnTo>
                    <a:pt x="661560" y="239306"/>
                  </a:lnTo>
                  <a:lnTo>
                    <a:pt x="343616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28122"/>
              </a:solidFill>
            </a:ln>
          </p:spPr>
          <p:txBody>
            <a:bodyPr wrap="square" lIns="0" tIns="0" rIns="0" bIns="0" rtlCol="0"/>
            <a:lstStyle/>
            <a:p>
              <a:endPara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10" name="object 14">
            <a:extLst>
              <a:ext uri="{FF2B5EF4-FFF2-40B4-BE49-F238E27FC236}">
                <a16:creationId xmlns:a16="http://schemas.microsoft.com/office/drawing/2014/main" id="{B9A7D480-AF2B-AF37-01F2-86AA3B78F925}"/>
              </a:ext>
            </a:extLst>
          </p:cNvPr>
          <p:cNvSpPr txBox="1"/>
          <p:nvPr/>
        </p:nvSpPr>
        <p:spPr>
          <a:xfrm>
            <a:off x="102977" y="6957580"/>
            <a:ext cx="347895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900" b="1" spc="75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endParaRPr lang="en-US" sz="19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01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1CBE5-4655-C0E3-3E97-6E125F75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4">
            <a:extLst>
              <a:ext uri="{FF2B5EF4-FFF2-40B4-BE49-F238E27FC236}">
                <a16:creationId xmlns:a16="http://schemas.microsoft.com/office/drawing/2014/main" id="{21436E34-C00C-0D10-2D95-B5630C1F69A9}"/>
              </a:ext>
            </a:extLst>
          </p:cNvPr>
          <p:cNvSpPr/>
          <p:nvPr/>
        </p:nvSpPr>
        <p:spPr>
          <a:xfrm>
            <a:off x="2" y="14"/>
            <a:ext cx="2887345" cy="7560309"/>
          </a:xfrm>
          <a:custGeom>
            <a:avLst/>
            <a:gdLst/>
            <a:ahLst/>
            <a:cxnLst/>
            <a:rect l="l" t="t" r="r" b="b"/>
            <a:pathLst>
              <a:path w="2887345" h="7560309">
                <a:moveTo>
                  <a:pt x="2887192" y="0"/>
                </a:moveTo>
                <a:lnTo>
                  <a:pt x="0" y="0"/>
                </a:lnTo>
                <a:lnTo>
                  <a:pt x="0" y="7559992"/>
                </a:lnTo>
                <a:lnTo>
                  <a:pt x="2887192" y="7559992"/>
                </a:lnTo>
                <a:lnTo>
                  <a:pt x="2887192" y="0"/>
                </a:lnTo>
                <a:close/>
              </a:path>
            </a:pathLst>
          </a:custGeom>
          <a:solidFill>
            <a:srgbClr val="E1FF9C"/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BAEC465-BAE0-EAC4-114C-B0B82B8E382F}"/>
              </a:ext>
            </a:extLst>
          </p:cNvPr>
          <p:cNvSpPr txBox="1"/>
          <p:nvPr/>
        </p:nvSpPr>
        <p:spPr>
          <a:xfrm>
            <a:off x="3275150" y="3748617"/>
            <a:ext cx="2594610" cy="1200329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786219">
              <a:spcBef>
                <a:spcPts val="745"/>
              </a:spcBef>
            </a:pPr>
            <a:r>
              <a:rPr lang="en-US" sz="1100" b="1" spc="-10" dirty="0">
                <a:solidFill>
                  <a:srgbClr val="231F2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Mission</a:t>
            </a:r>
            <a:endParaRPr lang="en-US" sz="11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 marR="5080" algn="just">
              <a:lnSpc>
                <a:spcPct val="116700"/>
              </a:lnSpc>
              <a:spcBef>
                <a:spcPts val="390"/>
              </a:spcBef>
            </a:pPr>
            <a:r>
              <a:rPr lang="en-US" sz="1000" dirty="0"/>
              <a:t>To build a cross-sectoral European network that promotes the valorization of food industry side streams into sustainable fiber-based materials for food, health, and environmental applications.</a:t>
            </a:r>
            <a:endParaRPr lang="en-US" sz="1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09651EB-1185-93A0-F70A-E9B37D0B18C1}"/>
              </a:ext>
            </a:extLst>
          </p:cNvPr>
          <p:cNvSpPr txBox="1"/>
          <p:nvPr/>
        </p:nvSpPr>
        <p:spPr>
          <a:xfrm>
            <a:off x="6863003" y="3748617"/>
            <a:ext cx="3032125" cy="1020279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algn="ctr">
              <a:spcBef>
                <a:spcPts val="745"/>
              </a:spcBef>
            </a:pPr>
            <a:r>
              <a:rPr lang="en-US" sz="1100" b="1" spc="-10" dirty="0">
                <a:solidFill>
                  <a:srgbClr val="231F2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Vision</a:t>
            </a:r>
            <a:endParaRPr lang="en-US" sz="11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 marR="5080" algn="just">
              <a:lnSpc>
                <a:spcPct val="116700"/>
              </a:lnSpc>
              <a:spcBef>
                <a:spcPts val="390"/>
              </a:spcBef>
            </a:pPr>
            <a:r>
              <a:rPr lang="en-US" sz="1000" dirty="0"/>
              <a:t>A Europe where food system waste is no longer discarded but transformed into high-value fiber products through scientific collaboration, innovation, and circular economy principles.</a:t>
            </a:r>
            <a:endParaRPr lang="en-US" sz="1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4A24ADD-3E7E-D72C-0608-8AD09EA6F99C}"/>
              </a:ext>
            </a:extLst>
          </p:cNvPr>
          <p:cNvSpPr/>
          <p:nvPr/>
        </p:nvSpPr>
        <p:spPr>
          <a:xfrm>
            <a:off x="3418903" y="3670313"/>
            <a:ext cx="2176780" cy="46990"/>
          </a:xfrm>
          <a:custGeom>
            <a:avLst/>
            <a:gdLst/>
            <a:ahLst/>
            <a:cxnLst/>
            <a:rect l="l" t="t" r="r" b="b"/>
            <a:pathLst>
              <a:path w="2176779" h="46989">
                <a:moveTo>
                  <a:pt x="2176195" y="0"/>
                </a:moveTo>
                <a:lnTo>
                  <a:pt x="0" y="0"/>
                </a:lnTo>
                <a:lnTo>
                  <a:pt x="0" y="46799"/>
                </a:lnTo>
                <a:lnTo>
                  <a:pt x="2176195" y="46799"/>
                </a:lnTo>
                <a:lnTo>
                  <a:pt x="2176195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object 10">
            <a:extLst>
              <a:ext uri="{FF2B5EF4-FFF2-40B4-BE49-F238E27FC236}">
                <a16:creationId xmlns:a16="http://schemas.microsoft.com/office/drawing/2014/main" id="{CA884723-E73C-6C75-9604-2DBAECA3799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7965" y="428625"/>
            <a:ext cx="2322198" cy="1032088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4E2F4BE4-5FAE-2F59-1F7D-33A92E63E59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5337" y="2448255"/>
            <a:ext cx="1216835" cy="949208"/>
          </a:xfrm>
          <a:prstGeom prst="rect">
            <a:avLst/>
          </a:prstGeom>
        </p:spPr>
      </p:pic>
      <p:pic>
        <p:nvPicPr>
          <p:cNvPr id="12" name="object 12">
            <a:extLst>
              <a:ext uri="{FF2B5EF4-FFF2-40B4-BE49-F238E27FC236}">
                <a16:creationId xmlns:a16="http://schemas.microsoft.com/office/drawing/2014/main" id="{8C34064D-48BF-7D75-E241-451099086E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70281" y="2551890"/>
            <a:ext cx="1216843" cy="949221"/>
          </a:xfrm>
          <a:prstGeom prst="rect">
            <a:avLst/>
          </a:prstGeom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8F562583-20D8-AA3F-2492-4C0D9CF8BDA6}"/>
              </a:ext>
            </a:extLst>
          </p:cNvPr>
          <p:cNvSpPr/>
          <p:nvPr/>
        </p:nvSpPr>
        <p:spPr>
          <a:xfrm>
            <a:off x="2972104" y="2448257"/>
            <a:ext cx="7324090" cy="4553750"/>
          </a:xfrm>
          <a:custGeom>
            <a:avLst/>
            <a:gdLst/>
            <a:ahLst/>
            <a:cxnLst/>
            <a:rect l="l" t="t" r="r" b="b"/>
            <a:pathLst>
              <a:path w="7324090" h="3245484">
                <a:moveTo>
                  <a:pt x="6473393" y="0"/>
                </a:moveTo>
                <a:lnTo>
                  <a:pt x="4339793" y="0"/>
                </a:lnTo>
                <a:lnTo>
                  <a:pt x="4339793" y="46799"/>
                </a:lnTo>
                <a:lnTo>
                  <a:pt x="6473393" y="46799"/>
                </a:lnTo>
                <a:lnTo>
                  <a:pt x="6473393" y="0"/>
                </a:lnTo>
                <a:close/>
              </a:path>
              <a:path w="7324090" h="3245484">
                <a:moveTo>
                  <a:pt x="7323899" y="1802295"/>
                </a:moveTo>
                <a:lnTo>
                  <a:pt x="0" y="1802295"/>
                </a:lnTo>
                <a:lnTo>
                  <a:pt x="0" y="3245294"/>
                </a:lnTo>
                <a:lnTo>
                  <a:pt x="7323899" y="3245294"/>
                </a:lnTo>
                <a:lnTo>
                  <a:pt x="7323899" y="1802295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06035ED-1ED4-FBC1-291E-E8BC8251D9E2}"/>
              </a:ext>
            </a:extLst>
          </p:cNvPr>
          <p:cNvSpPr txBox="1"/>
          <p:nvPr/>
        </p:nvSpPr>
        <p:spPr>
          <a:xfrm>
            <a:off x="3275153" y="5068669"/>
            <a:ext cx="37014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b="1" spc="95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Goals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object 16">
            <a:extLst>
              <a:ext uri="{FF2B5EF4-FFF2-40B4-BE49-F238E27FC236}">
                <a16:creationId xmlns:a16="http://schemas.microsoft.com/office/drawing/2014/main" id="{0927CE65-3203-7CBE-CACA-F8FE58F764D2}"/>
              </a:ext>
            </a:extLst>
          </p:cNvPr>
          <p:cNvSpPr txBox="1"/>
          <p:nvPr/>
        </p:nvSpPr>
        <p:spPr>
          <a:xfrm>
            <a:off x="3517904" y="5407397"/>
            <a:ext cx="3155363" cy="16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marR="5080">
              <a:lnSpc>
                <a:spcPct val="138900"/>
              </a:lnSpc>
              <a:spcBef>
                <a:spcPts val="100"/>
              </a:spcBef>
            </a:pPr>
            <a:r>
              <a:rPr 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Establish an interdisciplinary network of experts</a:t>
            </a:r>
          </a:p>
        </p:txBody>
      </p:sp>
      <p:sp>
        <p:nvSpPr>
          <p:cNvPr id="44" name="object 6">
            <a:extLst>
              <a:ext uri="{FF2B5EF4-FFF2-40B4-BE49-F238E27FC236}">
                <a16:creationId xmlns:a16="http://schemas.microsoft.com/office/drawing/2014/main" id="{A51FDD14-109E-FC77-A6FE-1E07F50FBF34}"/>
              </a:ext>
            </a:extLst>
          </p:cNvPr>
          <p:cNvSpPr txBox="1">
            <a:spLocks/>
          </p:cNvSpPr>
          <p:nvPr/>
        </p:nvSpPr>
        <p:spPr>
          <a:xfrm>
            <a:off x="637499" y="1172435"/>
            <a:ext cx="1932305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2">
              <a:spcBef>
                <a:spcPts val="100"/>
              </a:spcBef>
            </a:pPr>
            <a:r>
              <a:rPr lang="en-US" sz="3400" spc="95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WHAT IS</a:t>
            </a:r>
            <a:endParaRPr lang="en-US" sz="34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84D130B-E77F-1CE1-34CE-BBFF55D58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993" y="1584728"/>
            <a:ext cx="1936069" cy="863531"/>
          </a:xfrm>
          <a:prstGeom prst="rect">
            <a:avLst/>
          </a:prstGeom>
        </p:spPr>
      </p:pic>
      <p:sp>
        <p:nvSpPr>
          <p:cNvPr id="46" name="object 8">
            <a:extLst>
              <a:ext uri="{FF2B5EF4-FFF2-40B4-BE49-F238E27FC236}">
                <a16:creationId xmlns:a16="http://schemas.microsoft.com/office/drawing/2014/main" id="{62549EA9-8C80-A5DC-BED2-60A560456C0C}"/>
              </a:ext>
            </a:extLst>
          </p:cNvPr>
          <p:cNvSpPr txBox="1"/>
          <p:nvPr/>
        </p:nvSpPr>
        <p:spPr>
          <a:xfrm>
            <a:off x="683900" y="2875327"/>
            <a:ext cx="1989062" cy="441146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2" marR="5080">
              <a:spcBef>
                <a:spcPts val="200"/>
              </a:spcBef>
            </a:pPr>
            <a:r>
              <a:rPr lang="en-US" sz="1500" dirty="0"/>
              <a:t>A COST Action building a pan-European research and innovation community focused on developing </a:t>
            </a:r>
            <a:r>
              <a:rPr lang="en-US" sz="1500" b="1" dirty="0"/>
              <a:t>fiber-based, bio-degradable food packaging</a:t>
            </a:r>
            <a:r>
              <a:rPr lang="en-US" sz="1500" dirty="0"/>
              <a:t> from agricultural and food processing side streams.</a:t>
            </a:r>
            <a:br>
              <a:rPr lang="en-US" sz="1500" dirty="0"/>
            </a:br>
            <a:r>
              <a:rPr lang="en-US" sz="1500" dirty="0"/>
              <a:t>It bridges </a:t>
            </a:r>
            <a:r>
              <a:rPr lang="en-US" sz="1500" b="1" dirty="0"/>
              <a:t>food science, packaging technology, material science, and sustainability policy</a:t>
            </a:r>
            <a:r>
              <a:rPr lang="en-US" sz="1500" dirty="0"/>
              <a:t> across sectors and countries.</a:t>
            </a:r>
            <a:endParaRPr lang="en-US" sz="1500" b="1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8" name="object 19">
            <a:extLst>
              <a:ext uri="{FF2B5EF4-FFF2-40B4-BE49-F238E27FC236}">
                <a16:creationId xmlns:a16="http://schemas.microsoft.com/office/drawing/2014/main" id="{3303AA7B-987A-80C7-287C-212441A7C0E2}"/>
              </a:ext>
            </a:extLst>
          </p:cNvPr>
          <p:cNvSpPr txBox="1"/>
          <p:nvPr/>
        </p:nvSpPr>
        <p:spPr>
          <a:xfrm>
            <a:off x="10391300" y="7065580"/>
            <a:ext cx="302101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900" b="1" spc="-50" dirty="0">
                <a:solidFill>
                  <a:srgbClr val="F7941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</a:t>
            </a:r>
            <a:endParaRPr lang="en-US" sz="1900" dirty="0">
              <a:solidFill>
                <a:srgbClr val="F7941D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id="{084D1C07-E29C-E40B-80A7-A64113670782}"/>
              </a:ext>
            </a:extLst>
          </p:cNvPr>
          <p:cNvSpPr/>
          <p:nvPr/>
        </p:nvSpPr>
        <p:spPr>
          <a:xfrm>
            <a:off x="10349750" y="7002005"/>
            <a:ext cx="0" cy="411480"/>
          </a:xfrm>
          <a:custGeom>
            <a:avLst/>
            <a:gdLst/>
            <a:ahLst/>
            <a:cxnLst/>
            <a:rect l="l" t="t" r="r" b="b"/>
            <a:pathLst>
              <a:path h="411479">
                <a:moveTo>
                  <a:pt x="0" y="0"/>
                </a:moveTo>
                <a:lnTo>
                  <a:pt x="0" y="410997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D37CA86-E947-F226-CE46-1D9376B1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3677" y="7002005"/>
            <a:ext cx="925830" cy="41148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F464B42-05AE-F826-1EAC-6FA3744858B3}"/>
              </a:ext>
            </a:extLst>
          </p:cNvPr>
          <p:cNvSpPr/>
          <p:nvPr/>
        </p:nvSpPr>
        <p:spPr>
          <a:xfrm>
            <a:off x="7286056" y="2295195"/>
            <a:ext cx="2327847" cy="343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1B369A3E-EE98-CB63-6D91-5019BAF381DD}"/>
              </a:ext>
            </a:extLst>
          </p:cNvPr>
          <p:cNvSpPr txBox="1"/>
          <p:nvPr/>
        </p:nvSpPr>
        <p:spPr>
          <a:xfrm>
            <a:off x="3517904" y="5792290"/>
            <a:ext cx="3155363" cy="16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marR="5080">
              <a:lnSpc>
                <a:spcPct val="138900"/>
              </a:lnSpc>
              <a:spcBef>
                <a:spcPts val="100"/>
              </a:spcBef>
            </a:pPr>
            <a:r>
              <a:rPr 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Strengthen collaboration between academia, industry, and policy</a:t>
            </a: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45DF8FF4-5A78-4539-C958-F62205CCD641}"/>
              </a:ext>
            </a:extLst>
          </p:cNvPr>
          <p:cNvSpPr txBox="1"/>
          <p:nvPr/>
        </p:nvSpPr>
        <p:spPr>
          <a:xfrm>
            <a:off x="3517904" y="6177184"/>
            <a:ext cx="3155363" cy="16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marR="5080">
              <a:lnSpc>
                <a:spcPct val="138900"/>
              </a:lnSpc>
              <a:spcBef>
                <a:spcPts val="100"/>
              </a:spcBef>
            </a:pPr>
            <a:r>
              <a:rPr 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 early-career researchers and ensure inclusiveness</a:t>
            </a: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650E1F20-4CD0-BB5B-791B-A593C0247969}"/>
              </a:ext>
            </a:extLst>
          </p:cNvPr>
          <p:cNvSpPr txBox="1"/>
          <p:nvPr/>
        </p:nvSpPr>
        <p:spPr>
          <a:xfrm>
            <a:off x="3517904" y="6562078"/>
            <a:ext cx="3155363" cy="16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marR="5080">
              <a:lnSpc>
                <a:spcPct val="138900"/>
              </a:lnSpc>
              <a:spcBef>
                <a:spcPts val="100"/>
              </a:spcBef>
            </a:pPr>
            <a:r>
              <a:rPr 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Enable future joint research, innovation, and </a:t>
            </a:r>
            <a:r>
              <a:rPr lang="en-US" sz="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standardisation</a:t>
            </a:r>
            <a:endParaRPr lang="en-US" sz="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4E454298-C2C8-D75B-7C8A-B7FAADD18A77}"/>
              </a:ext>
            </a:extLst>
          </p:cNvPr>
          <p:cNvSpPr txBox="1"/>
          <p:nvPr/>
        </p:nvSpPr>
        <p:spPr>
          <a:xfrm>
            <a:off x="6905560" y="5407397"/>
            <a:ext cx="3155363" cy="16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marR="5080">
              <a:lnSpc>
                <a:spcPct val="138900"/>
              </a:lnSpc>
              <a:spcBef>
                <a:spcPts val="100"/>
              </a:spcBef>
            </a:pPr>
            <a:r>
              <a:rPr 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Identify and </a:t>
            </a:r>
            <a:r>
              <a:rPr lang="en-US" sz="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characterise</a:t>
            </a:r>
            <a:r>
              <a:rPr 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fiber-rich agri-food side streams</a:t>
            </a: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2467E67D-7EEF-4B4F-BF67-ED23162524A1}"/>
              </a:ext>
            </a:extLst>
          </p:cNvPr>
          <p:cNvSpPr txBox="1"/>
          <p:nvPr/>
        </p:nvSpPr>
        <p:spPr>
          <a:xfrm>
            <a:off x="6905560" y="5792290"/>
            <a:ext cx="3155363" cy="16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marR="5080">
              <a:lnSpc>
                <a:spcPct val="138900"/>
              </a:lnSpc>
              <a:spcBef>
                <a:spcPts val="100"/>
              </a:spcBef>
            </a:pPr>
            <a:r>
              <a:rPr 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Advance methods for extraction, modification, and application</a:t>
            </a:r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id="{0517A946-1101-0F73-0E8B-6582DBA23812}"/>
              </a:ext>
            </a:extLst>
          </p:cNvPr>
          <p:cNvSpPr txBox="1"/>
          <p:nvPr/>
        </p:nvSpPr>
        <p:spPr>
          <a:xfrm>
            <a:off x="6905560" y="6177184"/>
            <a:ext cx="3155363" cy="16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marR="5080">
              <a:lnSpc>
                <a:spcPct val="138900"/>
              </a:lnSpc>
              <a:spcBef>
                <a:spcPts val="100"/>
              </a:spcBef>
            </a:pPr>
            <a:r>
              <a:rPr 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Promote sustainable uses of fibers in food, health, and materials</a:t>
            </a:r>
          </a:p>
        </p:txBody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B9A0CA06-48EA-135B-E27D-DF895D8A7A49}"/>
              </a:ext>
            </a:extLst>
          </p:cNvPr>
          <p:cNvSpPr txBox="1"/>
          <p:nvPr/>
        </p:nvSpPr>
        <p:spPr>
          <a:xfrm>
            <a:off x="6905560" y="6562078"/>
            <a:ext cx="3155363" cy="16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marR="5080">
              <a:lnSpc>
                <a:spcPct val="138900"/>
              </a:lnSpc>
              <a:spcBef>
                <a:spcPts val="100"/>
              </a:spcBef>
            </a:pPr>
            <a:r>
              <a:rPr lang="en-US" sz="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Increase awareness and knowledge transfer across sectors</a:t>
            </a:r>
          </a:p>
        </p:txBody>
      </p:sp>
      <p:pic>
        <p:nvPicPr>
          <p:cNvPr id="26" name="object 9">
            <a:extLst>
              <a:ext uri="{FF2B5EF4-FFF2-40B4-BE49-F238E27FC236}">
                <a16:creationId xmlns:a16="http://schemas.microsoft.com/office/drawing/2014/main" id="{DA6AD6B4-070E-5BE3-3CC9-CB25E7D5EA1B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3282629" y="5407398"/>
            <a:ext cx="155743" cy="163635"/>
          </a:xfrm>
          <a:prstGeom prst="rect">
            <a:avLst/>
          </a:prstGeom>
        </p:spPr>
      </p:pic>
      <p:pic>
        <p:nvPicPr>
          <p:cNvPr id="28" name="object 9">
            <a:extLst>
              <a:ext uri="{FF2B5EF4-FFF2-40B4-BE49-F238E27FC236}">
                <a16:creationId xmlns:a16="http://schemas.microsoft.com/office/drawing/2014/main" id="{6D0E4FA1-10A5-07B3-8C0D-500BD2BE0DEF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3282629" y="5792777"/>
            <a:ext cx="155743" cy="163635"/>
          </a:xfrm>
          <a:prstGeom prst="rect">
            <a:avLst/>
          </a:prstGeom>
        </p:spPr>
      </p:pic>
      <p:pic>
        <p:nvPicPr>
          <p:cNvPr id="29" name="object 9">
            <a:extLst>
              <a:ext uri="{FF2B5EF4-FFF2-40B4-BE49-F238E27FC236}">
                <a16:creationId xmlns:a16="http://schemas.microsoft.com/office/drawing/2014/main" id="{1E4CD22A-1A5A-BEB1-3846-44321FF9FDC9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3282629" y="6178155"/>
            <a:ext cx="155743" cy="163635"/>
          </a:xfrm>
          <a:prstGeom prst="rect">
            <a:avLst/>
          </a:prstGeom>
        </p:spPr>
      </p:pic>
      <p:pic>
        <p:nvPicPr>
          <p:cNvPr id="30" name="object 9">
            <a:extLst>
              <a:ext uri="{FF2B5EF4-FFF2-40B4-BE49-F238E27FC236}">
                <a16:creationId xmlns:a16="http://schemas.microsoft.com/office/drawing/2014/main" id="{BA2E7457-1F0B-5D1F-B6EA-80B8A26CB212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3282629" y="6567038"/>
            <a:ext cx="155743" cy="163635"/>
          </a:xfrm>
          <a:prstGeom prst="rect">
            <a:avLst/>
          </a:prstGeom>
        </p:spPr>
      </p:pic>
      <p:pic>
        <p:nvPicPr>
          <p:cNvPr id="37" name="object 9">
            <a:extLst>
              <a:ext uri="{FF2B5EF4-FFF2-40B4-BE49-F238E27FC236}">
                <a16:creationId xmlns:a16="http://schemas.microsoft.com/office/drawing/2014/main" id="{4AB2D926-E86A-7730-7B2B-0A107C9B08BF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6676341" y="5407398"/>
            <a:ext cx="155743" cy="163635"/>
          </a:xfrm>
          <a:prstGeom prst="rect">
            <a:avLst/>
          </a:prstGeom>
        </p:spPr>
      </p:pic>
      <p:pic>
        <p:nvPicPr>
          <p:cNvPr id="38" name="object 9">
            <a:extLst>
              <a:ext uri="{FF2B5EF4-FFF2-40B4-BE49-F238E27FC236}">
                <a16:creationId xmlns:a16="http://schemas.microsoft.com/office/drawing/2014/main" id="{152A3B7E-3E4A-1F26-8CD0-36376B85F58F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6676341" y="5792777"/>
            <a:ext cx="155743" cy="163635"/>
          </a:xfrm>
          <a:prstGeom prst="rect">
            <a:avLst/>
          </a:prstGeom>
        </p:spPr>
      </p:pic>
      <p:pic>
        <p:nvPicPr>
          <p:cNvPr id="39" name="object 9">
            <a:extLst>
              <a:ext uri="{FF2B5EF4-FFF2-40B4-BE49-F238E27FC236}">
                <a16:creationId xmlns:a16="http://schemas.microsoft.com/office/drawing/2014/main" id="{E87AF2B8-FB9C-67D1-FB9C-6B792887868B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6676341" y="6178155"/>
            <a:ext cx="155743" cy="163635"/>
          </a:xfrm>
          <a:prstGeom prst="rect">
            <a:avLst/>
          </a:prstGeom>
        </p:spPr>
      </p:pic>
      <p:pic>
        <p:nvPicPr>
          <p:cNvPr id="40" name="object 9">
            <a:extLst>
              <a:ext uri="{FF2B5EF4-FFF2-40B4-BE49-F238E27FC236}">
                <a16:creationId xmlns:a16="http://schemas.microsoft.com/office/drawing/2014/main" id="{67230E19-2D6B-2CEB-6793-7FF1564FE20D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6676341" y="6567038"/>
            <a:ext cx="155743" cy="163635"/>
          </a:xfrm>
          <a:prstGeom prst="rect">
            <a:avLst/>
          </a:prstGeom>
        </p:spPr>
      </p:pic>
      <p:sp>
        <p:nvSpPr>
          <p:cNvPr id="41" name="object 9">
            <a:extLst>
              <a:ext uri="{FF2B5EF4-FFF2-40B4-BE49-F238E27FC236}">
                <a16:creationId xmlns:a16="http://schemas.microsoft.com/office/drawing/2014/main" id="{4EA68045-694A-3E7D-6610-924A1A38C505}"/>
              </a:ext>
            </a:extLst>
          </p:cNvPr>
          <p:cNvSpPr/>
          <p:nvPr/>
        </p:nvSpPr>
        <p:spPr>
          <a:xfrm>
            <a:off x="3418903" y="3670313"/>
            <a:ext cx="2176780" cy="46990"/>
          </a:xfrm>
          <a:custGeom>
            <a:avLst/>
            <a:gdLst/>
            <a:ahLst/>
            <a:cxnLst/>
            <a:rect l="l" t="t" r="r" b="b"/>
            <a:pathLst>
              <a:path w="2176779" h="46989">
                <a:moveTo>
                  <a:pt x="2176195" y="0"/>
                </a:moveTo>
                <a:lnTo>
                  <a:pt x="0" y="0"/>
                </a:lnTo>
                <a:lnTo>
                  <a:pt x="0" y="46799"/>
                </a:lnTo>
                <a:lnTo>
                  <a:pt x="2176195" y="46799"/>
                </a:lnTo>
                <a:lnTo>
                  <a:pt x="2176195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3" name="object 9">
            <a:extLst>
              <a:ext uri="{FF2B5EF4-FFF2-40B4-BE49-F238E27FC236}">
                <a16:creationId xmlns:a16="http://schemas.microsoft.com/office/drawing/2014/main" id="{B7EE3713-EDD8-2F7A-26B1-D269D7B4962C}"/>
              </a:ext>
            </a:extLst>
          </p:cNvPr>
          <p:cNvSpPr/>
          <p:nvPr/>
        </p:nvSpPr>
        <p:spPr>
          <a:xfrm>
            <a:off x="7286053" y="3670313"/>
            <a:ext cx="2176780" cy="46990"/>
          </a:xfrm>
          <a:custGeom>
            <a:avLst/>
            <a:gdLst/>
            <a:ahLst/>
            <a:cxnLst/>
            <a:rect l="l" t="t" r="r" b="b"/>
            <a:pathLst>
              <a:path w="2176779" h="46989">
                <a:moveTo>
                  <a:pt x="2176195" y="0"/>
                </a:moveTo>
                <a:lnTo>
                  <a:pt x="0" y="0"/>
                </a:lnTo>
                <a:lnTo>
                  <a:pt x="0" y="46799"/>
                </a:lnTo>
                <a:lnTo>
                  <a:pt x="2176195" y="46799"/>
                </a:lnTo>
                <a:lnTo>
                  <a:pt x="2176195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09CE27E2-30ED-3CA6-DAE8-B320DE3857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8905" y="1571629"/>
            <a:ext cx="6476220" cy="6898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  <a:defRPr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"</a:t>
            </a:r>
            <a:r>
              <a:rPr lang="en-US" sz="2000" spc="-1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Building a European network to transform food waste into functional, fiber-based solutions.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"</a:t>
            </a:r>
            <a:endParaRPr lang="en-US" spc="55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62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B7CDB-0C10-CE0C-E7BA-493E551E8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6B7C328-4487-9F7A-3AB3-7BF37C8120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1950" y="680893"/>
            <a:ext cx="2942150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2300" b="1" spc="80" dirty="0">
                <a:solidFill>
                  <a:srgbClr val="F3712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Who is Involved?</a:t>
            </a:r>
            <a:endParaRPr lang="en-US" sz="23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796C884A-BE4C-7CF5-A4CB-3F3783B6B9E4}"/>
              </a:ext>
            </a:extLst>
          </p:cNvPr>
          <p:cNvSpPr txBox="1"/>
          <p:nvPr/>
        </p:nvSpPr>
        <p:spPr>
          <a:xfrm>
            <a:off x="651949" y="1180215"/>
            <a:ext cx="589849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/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ENFIBER is a COST Action supported by the European Cooperation in Science and Technology (COST),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bringing together a growing network of researchers and stakeholders across Europe and beyond.</a:t>
            </a:r>
          </a:p>
        </p:txBody>
      </p:sp>
      <p:sp>
        <p:nvSpPr>
          <p:cNvPr id="63" name="object 20">
            <a:extLst>
              <a:ext uri="{FF2B5EF4-FFF2-40B4-BE49-F238E27FC236}">
                <a16:creationId xmlns:a16="http://schemas.microsoft.com/office/drawing/2014/main" id="{0F289290-33EE-F717-D1F6-B96AEF424420}"/>
              </a:ext>
            </a:extLst>
          </p:cNvPr>
          <p:cNvSpPr txBox="1"/>
          <p:nvPr/>
        </p:nvSpPr>
        <p:spPr>
          <a:xfrm>
            <a:off x="1217094" y="1997440"/>
            <a:ext cx="533335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35+ countries involved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(including EU member states, Near Neighbor Countries, and International Partner Countries)</a:t>
            </a:r>
            <a:endParaRPr lang="en-US" sz="1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6" name="Graphic 75" descr="Graduation cap with solid fill">
            <a:extLst>
              <a:ext uri="{FF2B5EF4-FFF2-40B4-BE49-F238E27FC236}">
                <a16:creationId xmlns:a16="http://schemas.microsoft.com/office/drawing/2014/main" id="{99638B19-BF85-14F8-C40C-136700255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504" y="2024691"/>
            <a:ext cx="416461" cy="41646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0B133D5-3666-F84F-6CE0-1F389BE83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690" y="-104774"/>
            <a:ext cx="3786435" cy="4825484"/>
          </a:xfrm>
          <a:prstGeom prst="rect">
            <a:avLst/>
          </a:prstGeom>
        </p:spPr>
      </p:pic>
      <p:grpSp>
        <p:nvGrpSpPr>
          <p:cNvPr id="4" name="object 11">
            <a:extLst>
              <a:ext uri="{FF2B5EF4-FFF2-40B4-BE49-F238E27FC236}">
                <a16:creationId xmlns:a16="http://schemas.microsoft.com/office/drawing/2014/main" id="{D65AF41B-1BED-FB1B-54BF-A092D980AD84}"/>
              </a:ext>
            </a:extLst>
          </p:cNvPr>
          <p:cNvGrpSpPr/>
          <p:nvPr/>
        </p:nvGrpSpPr>
        <p:grpSpPr>
          <a:xfrm>
            <a:off x="-12700" y="6885005"/>
            <a:ext cx="687070" cy="504190"/>
            <a:chOff x="-12700" y="6885005"/>
            <a:chExt cx="687070" cy="504190"/>
          </a:xfrm>
        </p:grpSpPr>
        <p:sp>
          <p:nvSpPr>
            <p:cNvPr id="5" name="object 12">
              <a:extLst>
                <a:ext uri="{FF2B5EF4-FFF2-40B4-BE49-F238E27FC236}">
                  <a16:creationId xmlns:a16="http://schemas.microsoft.com/office/drawing/2014/main" id="{E15365E0-4E99-4B48-CF62-CF8C784C82DC}"/>
                </a:ext>
              </a:extLst>
            </p:cNvPr>
            <p:cNvSpPr/>
            <p:nvPr/>
          </p:nvSpPr>
          <p:spPr>
            <a:xfrm>
              <a:off x="0" y="6897705"/>
              <a:ext cx="661670" cy="478790"/>
            </a:xfrm>
            <a:custGeom>
              <a:avLst/>
              <a:gdLst/>
              <a:ahLst/>
              <a:cxnLst/>
              <a:rect l="l" t="t" r="r" b="b"/>
              <a:pathLst>
                <a:path w="661670" h="478790">
                  <a:moveTo>
                    <a:pt x="343616" y="0"/>
                  </a:moveTo>
                  <a:lnTo>
                    <a:pt x="0" y="0"/>
                  </a:lnTo>
                  <a:lnTo>
                    <a:pt x="0" y="478599"/>
                  </a:lnTo>
                  <a:lnTo>
                    <a:pt x="343616" y="478599"/>
                  </a:lnTo>
                  <a:lnTo>
                    <a:pt x="661560" y="239306"/>
                  </a:lnTo>
                  <a:lnTo>
                    <a:pt x="343616" y="0"/>
                  </a:lnTo>
                  <a:close/>
                </a:path>
              </a:pathLst>
            </a:custGeom>
            <a:solidFill>
              <a:srgbClr val="F28122"/>
            </a:solidFill>
          </p:spPr>
          <p:txBody>
            <a:bodyPr wrap="square" lIns="0" tIns="0" rIns="0" bIns="0" rtlCol="0"/>
            <a:lstStyle/>
            <a:p>
              <a:endPara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" name="object 13">
              <a:extLst>
                <a:ext uri="{FF2B5EF4-FFF2-40B4-BE49-F238E27FC236}">
                  <a16:creationId xmlns:a16="http://schemas.microsoft.com/office/drawing/2014/main" id="{2667DC75-04FE-8AA8-7262-728E3A8D1CFD}"/>
                </a:ext>
              </a:extLst>
            </p:cNvPr>
            <p:cNvSpPr/>
            <p:nvPr/>
          </p:nvSpPr>
          <p:spPr>
            <a:xfrm>
              <a:off x="0" y="6897705"/>
              <a:ext cx="661670" cy="478790"/>
            </a:xfrm>
            <a:custGeom>
              <a:avLst/>
              <a:gdLst/>
              <a:ahLst/>
              <a:cxnLst/>
              <a:rect l="l" t="t" r="r" b="b"/>
              <a:pathLst>
                <a:path w="661670" h="478790">
                  <a:moveTo>
                    <a:pt x="0" y="478599"/>
                  </a:moveTo>
                  <a:lnTo>
                    <a:pt x="343616" y="478599"/>
                  </a:lnTo>
                  <a:lnTo>
                    <a:pt x="661560" y="239306"/>
                  </a:lnTo>
                  <a:lnTo>
                    <a:pt x="343616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28122"/>
              </a:solidFill>
            </a:ln>
          </p:spPr>
          <p:txBody>
            <a:bodyPr wrap="square" lIns="0" tIns="0" rIns="0" bIns="0" rtlCol="0"/>
            <a:lstStyle/>
            <a:p>
              <a:endPara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7" name="object 14">
            <a:extLst>
              <a:ext uri="{FF2B5EF4-FFF2-40B4-BE49-F238E27FC236}">
                <a16:creationId xmlns:a16="http://schemas.microsoft.com/office/drawing/2014/main" id="{67B3F801-4E60-DCAF-DADB-2797F33C8F39}"/>
              </a:ext>
            </a:extLst>
          </p:cNvPr>
          <p:cNvSpPr txBox="1"/>
          <p:nvPr/>
        </p:nvSpPr>
        <p:spPr>
          <a:xfrm>
            <a:off x="102977" y="6957580"/>
            <a:ext cx="347895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900" b="1" spc="75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12</a:t>
            </a:r>
            <a:endParaRPr lang="en-US" sz="19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" name="Graphic 11" descr="Graduation cap with solid fill">
            <a:extLst>
              <a:ext uri="{FF2B5EF4-FFF2-40B4-BE49-F238E27FC236}">
                <a16:creationId xmlns:a16="http://schemas.microsoft.com/office/drawing/2014/main" id="{B45011CD-F972-E6E2-A449-39C44A349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504" y="2652799"/>
            <a:ext cx="416461" cy="416461"/>
          </a:xfrm>
          <a:prstGeom prst="rect">
            <a:avLst/>
          </a:prstGeom>
        </p:spPr>
      </p:pic>
      <p:sp>
        <p:nvSpPr>
          <p:cNvPr id="13" name="object 20">
            <a:extLst>
              <a:ext uri="{FF2B5EF4-FFF2-40B4-BE49-F238E27FC236}">
                <a16:creationId xmlns:a16="http://schemas.microsoft.com/office/drawing/2014/main" id="{A143ABA9-D778-68B6-5B7F-7A8D99A173B1}"/>
              </a:ext>
            </a:extLst>
          </p:cNvPr>
          <p:cNvSpPr txBox="1"/>
          <p:nvPr/>
        </p:nvSpPr>
        <p:spPr>
          <a:xfrm>
            <a:off x="1217094" y="3331723"/>
            <a:ext cx="533335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Inclusiveness Target Countries (ITCs)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are actively represented</a:t>
            </a:r>
            <a:endParaRPr lang="en-US" sz="1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4" name="Graphic 13" descr="Graduation cap with solid fill">
            <a:extLst>
              <a:ext uri="{FF2B5EF4-FFF2-40B4-BE49-F238E27FC236}">
                <a16:creationId xmlns:a16="http://schemas.microsoft.com/office/drawing/2014/main" id="{2B284B1A-0761-44F0-47B7-F5B95C26E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504" y="3248028"/>
            <a:ext cx="416461" cy="416461"/>
          </a:xfrm>
          <a:prstGeom prst="rect">
            <a:avLst/>
          </a:prstGeom>
        </p:spPr>
      </p:pic>
      <p:sp>
        <p:nvSpPr>
          <p:cNvPr id="15" name="object 20">
            <a:extLst>
              <a:ext uri="{FF2B5EF4-FFF2-40B4-BE49-F238E27FC236}">
                <a16:creationId xmlns:a16="http://schemas.microsoft.com/office/drawing/2014/main" id="{BE8497BA-2326-4FD6-9A31-843E322806AD}"/>
              </a:ext>
            </a:extLst>
          </p:cNvPr>
          <p:cNvSpPr txBox="1"/>
          <p:nvPr/>
        </p:nvSpPr>
        <p:spPr>
          <a:xfrm>
            <a:off x="1217094" y="3951723"/>
            <a:ext cx="533335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 to new members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throughout the action duration</a:t>
            </a:r>
            <a:endParaRPr lang="en-US" sz="1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" name="Graphic 15" descr="Graduation cap with solid fill">
            <a:extLst>
              <a:ext uri="{FF2B5EF4-FFF2-40B4-BE49-F238E27FC236}">
                <a16:creationId xmlns:a16="http://schemas.microsoft.com/office/drawing/2014/main" id="{AF462338-E09A-B9AB-E04D-8414FB8BE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504" y="3857629"/>
            <a:ext cx="416461" cy="4164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93B530-33D9-2D2A-603F-2497ADF23C2C}"/>
              </a:ext>
            </a:extLst>
          </p:cNvPr>
          <p:cNvSpPr/>
          <p:nvPr/>
        </p:nvSpPr>
        <p:spPr>
          <a:xfrm>
            <a:off x="317515" y="4665822"/>
            <a:ext cx="10032239" cy="21181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F2ADBEA3-34F4-A678-D568-D44E10FCD7FB}"/>
              </a:ext>
            </a:extLst>
          </p:cNvPr>
          <p:cNvSpPr txBox="1"/>
          <p:nvPr/>
        </p:nvSpPr>
        <p:spPr>
          <a:xfrm>
            <a:off x="685432" y="4885282"/>
            <a:ext cx="7229741" cy="17825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spcAft>
                <a:spcPts val="400"/>
              </a:spcAft>
            </a:pPr>
            <a:r>
              <a:rPr lang="en-US" sz="1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Action is </a:t>
            </a:r>
            <a:r>
              <a:rPr lang="en-US" sz="15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organised</a:t>
            </a:r>
            <a:r>
              <a:rPr lang="en-US" sz="1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around:</a:t>
            </a:r>
          </a:p>
          <a:p>
            <a:pPr marL="285782" indent="-285782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Management Committee (MC): </a:t>
            </a:r>
            <a:r>
              <a:rPr lang="en-US" sz="1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Representatives from each country guide strategic direction</a:t>
            </a:r>
          </a:p>
          <a:p>
            <a:pPr marL="285782" indent="-285782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Working Groups (WGs):</a:t>
            </a:r>
            <a:r>
              <a:rPr lang="en-US" sz="1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Focused on topics like fiber sourcing, processing, applications, and dissemination</a:t>
            </a:r>
          </a:p>
          <a:p>
            <a:pPr marL="285782" indent="-285782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Core Group:</a:t>
            </a:r>
            <a:r>
              <a:rPr lang="en-US" sz="15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Oversees coordination, training schools, STSMs, and stakeholder outreach</a:t>
            </a:r>
          </a:p>
        </p:txBody>
      </p:sp>
      <p:sp>
        <p:nvSpPr>
          <p:cNvPr id="18" name="object 20">
            <a:extLst>
              <a:ext uri="{FF2B5EF4-FFF2-40B4-BE49-F238E27FC236}">
                <a16:creationId xmlns:a16="http://schemas.microsoft.com/office/drawing/2014/main" id="{7A3B517C-F9BE-7D10-8851-BAE4077316D5}"/>
              </a:ext>
            </a:extLst>
          </p:cNvPr>
          <p:cNvSpPr txBox="1"/>
          <p:nvPr/>
        </p:nvSpPr>
        <p:spPr>
          <a:xfrm>
            <a:off x="1217094" y="2638428"/>
            <a:ext cx="533335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Participants from academia, research institutes, SMEs, NGOs, and public bodies</a:t>
            </a:r>
          </a:p>
        </p:txBody>
      </p:sp>
      <p:pic>
        <p:nvPicPr>
          <p:cNvPr id="22" name="Picture 2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82F10C2-5055-033F-1E8B-8241760C7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955" y="4846536"/>
            <a:ext cx="1751019" cy="175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14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8136" y="5262030"/>
            <a:ext cx="1777250" cy="2436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2">
              <a:spcBef>
                <a:spcPts val="459"/>
              </a:spcBef>
            </a:pPr>
            <a:r>
              <a:rPr lang="en-US" sz="1200" u="sng" spc="-10" dirty="0" err="1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aprise@</a:t>
            </a:r>
            <a:r>
              <a:rPr lang="en-US" sz="1200" u="sng" spc="-10" dirty="0" err="1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metu.edu.tr</a:t>
            </a:r>
            <a:endParaRPr lang="en-US" sz="1200" u="sng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5997" y="5327615"/>
            <a:ext cx="243142" cy="19102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2742" y="5076825"/>
            <a:ext cx="1879909" cy="69259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285752" y="5262030"/>
            <a:ext cx="1182370" cy="239809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2">
              <a:spcBef>
                <a:spcPts val="430"/>
              </a:spcBef>
            </a:pPr>
            <a:r>
              <a:rPr lang="en-US" sz="1200" spc="-1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en-US" sz="1200" spc="-10" dirty="0" err="1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apriseproject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FC9B1A-1572-7507-0BD6-06F0E51E7A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9205"/>
          <a:stretch>
            <a:fillRect/>
          </a:stretch>
        </p:blipFill>
        <p:spPr>
          <a:xfrm>
            <a:off x="7785104" y="5241882"/>
            <a:ext cx="330215" cy="315337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87BCDE9A-2A0F-EEF4-C331-4E696D4FEA2D}"/>
              </a:ext>
            </a:extLst>
          </p:cNvPr>
          <p:cNvSpPr txBox="1"/>
          <p:nvPr/>
        </p:nvSpPr>
        <p:spPr>
          <a:xfrm>
            <a:off x="5788136" y="6182587"/>
            <a:ext cx="1777250" cy="2436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2">
              <a:spcBef>
                <a:spcPts val="459"/>
              </a:spcBef>
            </a:pPr>
            <a:r>
              <a:rPr lang="en-US" sz="1200" u="sng" spc="-10" dirty="0" err="1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enfiber@</a:t>
            </a:r>
            <a:r>
              <a:rPr lang="en-US" sz="1200" u="sng" spc="-10" dirty="0" err="1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metu.edu.tr</a:t>
            </a:r>
            <a:endParaRPr lang="en-US" sz="1200" u="sng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" name="object 5">
            <a:extLst>
              <a:ext uri="{FF2B5EF4-FFF2-40B4-BE49-F238E27FC236}">
                <a16:creationId xmlns:a16="http://schemas.microsoft.com/office/drawing/2014/main" id="{E9E22E23-CF0F-7D01-BC94-8DC91CDEEE2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5997" y="6235217"/>
            <a:ext cx="243142" cy="191027"/>
          </a:xfrm>
          <a:prstGeom prst="rect">
            <a:avLst/>
          </a:prstGeom>
        </p:spPr>
      </p:pic>
      <p:pic>
        <p:nvPicPr>
          <p:cNvPr id="17" name="object 6">
            <a:extLst>
              <a:ext uri="{FF2B5EF4-FFF2-40B4-BE49-F238E27FC236}">
                <a16:creationId xmlns:a16="http://schemas.microsoft.com/office/drawing/2014/main" id="{4716D112-7CB4-A043-7BA7-5CBB3A4D1F3A}"/>
              </a:ext>
            </a:extLst>
          </p:cNvPr>
          <p:cNvPicPr/>
          <p:nvPr/>
        </p:nvPicPr>
        <p:blipFill>
          <a:blip r:embed="rId6"/>
          <a:srcRect l="2783" r="2783"/>
          <a:stretch/>
        </p:blipFill>
        <p:spPr>
          <a:xfrm>
            <a:off x="2842742" y="5984427"/>
            <a:ext cx="1879909" cy="692598"/>
          </a:xfrm>
          <a:prstGeom prst="rect">
            <a:avLst/>
          </a:prstGeom>
        </p:spPr>
      </p:pic>
      <p:sp>
        <p:nvSpPr>
          <p:cNvPr id="21" name="object 36">
            <a:extLst>
              <a:ext uri="{FF2B5EF4-FFF2-40B4-BE49-F238E27FC236}">
                <a16:creationId xmlns:a16="http://schemas.microsoft.com/office/drawing/2014/main" id="{5280B583-128A-7CE9-6CB1-65CF320AFE2B}"/>
              </a:ext>
            </a:extLst>
          </p:cNvPr>
          <p:cNvSpPr txBox="1">
            <a:spLocks/>
          </p:cNvSpPr>
          <p:nvPr/>
        </p:nvSpPr>
        <p:spPr>
          <a:xfrm>
            <a:off x="635301" y="1816263"/>
            <a:ext cx="39392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2">
              <a:spcBef>
                <a:spcPts val="100"/>
              </a:spcBef>
            </a:pPr>
            <a:r>
              <a:rPr lang="en-US" sz="3600" spc="-140" dirty="0">
                <a:solidFill>
                  <a:srgbClr val="F2822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</a:t>
            </a:r>
            <a:endParaRPr lang="en-US" sz="3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DD15BD51-CC1B-7E1D-8D23-DAA389F07BD1}"/>
              </a:ext>
            </a:extLst>
          </p:cNvPr>
          <p:cNvSpPr/>
          <p:nvPr/>
        </p:nvSpPr>
        <p:spPr>
          <a:xfrm flipV="1">
            <a:off x="2842738" y="5000626"/>
            <a:ext cx="1513362" cy="45720"/>
          </a:xfrm>
          <a:custGeom>
            <a:avLst/>
            <a:gdLst/>
            <a:ahLst/>
            <a:cxnLst/>
            <a:rect l="l" t="t" r="r" b="b"/>
            <a:pathLst>
              <a:path w="576579" h="26035">
                <a:moveTo>
                  <a:pt x="575995" y="0"/>
                </a:moveTo>
                <a:lnTo>
                  <a:pt x="0" y="0"/>
                </a:lnTo>
                <a:lnTo>
                  <a:pt x="0" y="25971"/>
                </a:lnTo>
                <a:lnTo>
                  <a:pt x="575995" y="25971"/>
                </a:lnTo>
                <a:lnTo>
                  <a:pt x="575995" y="0"/>
                </a:lnTo>
                <a:close/>
              </a:path>
            </a:pathLst>
          </a:custGeom>
          <a:solidFill>
            <a:srgbClr val="DF6C06"/>
          </a:solidFill>
          <a:ln w="19050">
            <a:noFill/>
          </a:ln>
        </p:spPr>
        <p:txBody>
          <a:bodyPr wrap="square" lIns="0" tIns="0" rIns="0" bIns="0" rtlCol="0"/>
          <a:lstStyle/>
          <a:p>
            <a:pPr algn="l" defTabSz="914502">
              <a:defRPr/>
            </a:pPr>
            <a:endParaRPr lang="en-US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718FCF75-63A0-7114-2F4C-F94E7C13923A}"/>
              </a:ext>
            </a:extLst>
          </p:cNvPr>
          <p:cNvSpPr txBox="1"/>
          <p:nvPr/>
        </p:nvSpPr>
        <p:spPr>
          <a:xfrm>
            <a:off x="2842739" y="3551349"/>
            <a:ext cx="3025100" cy="777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l" defTabSz="914502">
              <a:spcBef>
                <a:spcPts val="100"/>
              </a:spcBef>
              <a:defRPr/>
            </a:pPr>
            <a:r>
              <a:rPr lang="en-US" sz="1600" spc="-1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Prof. Dr. Mecit Halil </a:t>
            </a:r>
            <a:r>
              <a:rPr lang="en-US" sz="1600" spc="-1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Öztop</a:t>
            </a:r>
            <a:endParaRPr lang="en-US" sz="1600" spc="-1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12702" algn="l" defTabSz="914502">
              <a:spcBef>
                <a:spcPts val="100"/>
              </a:spcBef>
              <a:defRPr/>
            </a:pPr>
            <a:r>
              <a:rPr lang="en-US" sz="16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Middle East Technical University</a:t>
            </a:r>
          </a:p>
          <a:p>
            <a:pPr marL="12702" algn="l" defTabSz="914502">
              <a:spcBef>
                <a:spcPts val="100"/>
              </a:spcBef>
              <a:defRPr/>
            </a:pPr>
            <a:r>
              <a:rPr lang="en-US" sz="16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Main Proposer of the Action</a:t>
            </a: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B06D821F-A9D3-F697-1A5A-EBD0392B6C1A}"/>
              </a:ext>
            </a:extLst>
          </p:cNvPr>
          <p:cNvSpPr txBox="1"/>
          <p:nvPr/>
        </p:nvSpPr>
        <p:spPr>
          <a:xfrm>
            <a:off x="6702535" y="3787316"/>
            <a:ext cx="1777250" cy="305211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2">
              <a:spcBef>
                <a:spcPts val="459"/>
              </a:spcBef>
            </a:pPr>
            <a:r>
              <a:rPr lang="en-US" sz="1600" u="sng" spc="-10" dirty="0" err="1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mecit@metu.edu.tr</a:t>
            </a:r>
            <a:endParaRPr lang="en-US" sz="1600" u="sng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5" name="object 5">
            <a:extLst>
              <a:ext uri="{FF2B5EF4-FFF2-40B4-BE49-F238E27FC236}">
                <a16:creationId xmlns:a16="http://schemas.microsoft.com/office/drawing/2014/main" id="{1AAD6C54-F77C-8195-74FF-FE57126686A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0397" y="3844408"/>
            <a:ext cx="243142" cy="191027"/>
          </a:xfrm>
          <a:prstGeom prst="rect">
            <a:avLst/>
          </a:prstGeom>
        </p:spPr>
      </p:pic>
      <p:sp>
        <p:nvSpPr>
          <p:cNvPr id="26" name="object 4">
            <a:extLst>
              <a:ext uri="{FF2B5EF4-FFF2-40B4-BE49-F238E27FC236}">
                <a16:creationId xmlns:a16="http://schemas.microsoft.com/office/drawing/2014/main" id="{AF267200-2665-74DE-05D2-18F4F31C02F7}"/>
              </a:ext>
            </a:extLst>
          </p:cNvPr>
          <p:cNvSpPr/>
          <p:nvPr/>
        </p:nvSpPr>
        <p:spPr>
          <a:xfrm rot="5400000">
            <a:off x="2877349" y="3015522"/>
            <a:ext cx="459105" cy="528320"/>
          </a:xfrm>
          <a:custGeom>
            <a:avLst/>
            <a:gdLst/>
            <a:ahLst/>
            <a:cxnLst/>
            <a:rect l="l" t="t" r="r" b="b"/>
            <a:pathLst>
              <a:path w="459104" h="528320">
                <a:moveTo>
                  <a:pt x="459003" y="0"/>
                </a:moveTo>
                <a:lnTo>
                  <a:pt x="0" y="527862"/>
                </a:lnTo>
                <a:lnTo>
                  <a:pt x="459003" y="527862"/>
                </a:lnTo>
                <a:lnTo>
                  <a:pt x="459003" y="0"/>
                </a:lnTo>
                <a:close/>
              </a:path>
            </a:pathLst>
          </a:custGeom>
          <a:solidFill>
            <a:srgbClr val="DF6C06"/>
          </a:solidFill>
        </p:spPr>
        <p:txBody>
          <a:bodyPr wrap="square" lIns="0" tIns="0" rIns="0" bIns="0" rtlCol="0"/>
          <a:lstStyle/>
          <a:p>
            <a:endParaRPr lang="en-US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0008" y="2755534"/>
            <a:ext cx="1016635" cy="2016125"/>
          </a:xfrm>
          <a:custGeom>
            <a:avLst/>
            <a:gdLst/>
            <a:ahLst/>
            <a:cxnLst/>
            <a:rect l="l" t="t" r="r" b="b"/>
            <a:pathLst>
              <a:path w="1016635" h="2016125">
                <a:moveTo>
                  <a:pt x="1016139" y="0"/>
                </a:moveTo>
                <a:lnTo>
                  <a:pt x="0" y="0"/>
                </a:lnTo>
                <a:lnTo>
                  <a:pt x="0" y="2015629"/>
                </a:lnTo>
                <a:lnTo>
                  <a:pt x="1016139" y="2015629"/>
                </a:lnTo>
                <a:lnTo>
                  <a:pt x="101613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35999" y="4987712"/>
            <a:ext cx="1016635" cy="2032635"/>
          </a:xfrm>
          <a:custGeom>
            <a:avLst/>
            <a:gdLst/>
            <a:ahLst/>
            <a:cxnLst/>
            <a:rect l="l" t="t" r="r" b="b"/>
            <a:pathLst>
              <a:path w="1016635" h="2032634">
                <a:moveTo>
                  <a:pt x="1016139" y="0"/>
                </a:moveTo>
                <a:lnTo>
                  <a:pt x="0" y="0"/>
                </a:lnTo>
                <a:lnTo>
                  <a:pt x="0" y="2032292"/>
                </a:lnTo>
                <a:lnTo>
                  <a:pt x="1016139" y="2032292"/>
                </a:lnTo>
                <a:lnTo>
                  <a:pt x="101613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7375" y="2853008"/>
            <a:ext cx="730695" cy="404515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159300" y="406657"/>
            <a:ext cx="11498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3800" spc="-145" dirty="0">
                <a:solidFill>
                  <a:srgbClr val="F7941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03</a:t>
            </a:r>
            <a:endParaRPr lang="en-US" sz="3800" dirty="0">
              <a:solidFill>
                <a:srgbClr val="F7941D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82852" y="1010366"/>
            <a:ext cx="1647409" cy="251992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2">
              <a:spcBef>
                <a:spcPts val="465"/>
              </a:spcBef>
            </a:pPr>
            <a:r>
              <a:rPr lang="en-US" sz="1250" b="1" dirty="0">
                <a:solidFill>
                  <a:srgbClr val="2F2C2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APRISE?</a:t>
            </a:r>
            <a:endParaRPr lang="en-US" sz="12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0" name="object 39">
            <a:extLst>
              <a:ext uri="{FF2B5EF4-FFF2-40B4-BE49-F238E27FC236}">
                <a16:creationId xmlns:a16="http://schemas.microsoft.com/office/drawing/2014/main" id="{43B84613-BB16-276E-49E2-4BBFA1A43F6D}"/>
              </a:ext>
            </a:extLst>
          </p:cNvPr>
          <p:cNvGrpSpPr/>
          <p:nvPr/>
        </p:nvGrpSpPr>
        <p:grpSpPr>
          <a:xfrm>
            <a:off x="-12699" y="6888005"/>
            <a:ext cx="695960" cy="504190"/>
            <a:chOff x="-12699" y="6888005"/>
            <a:chExt cx="695960" cy="504190"/>
          </a:xfrm>
        </p:grpSpPr>
        <p:sp>
          <p:nvSpPr>
            <p:cNvPr id="11" name="object 40">
              <a:extLst>
                <a:ext uri="{FF2B5EF4-FFF2-40B4-BE49-F238E27FC236}">
                  <a16:creationId xmlns:a16="http://schemas.microsoft.com/office/drawing/2014/main" id="{8F46F419-9603-FAFA-F98F-262DF9C2F368}"/>
                </a:ext>
              </a:extLst>
            </p:cNvPr>
            <p:cNvSpPr/>
            <p:nvPr/>
          </p:nvSpPr>
          <p:spPr>
            <a:xfrm>
              <a:off x="0" y="6900705"/>
              <a:ext cx="670560" cy="478790"/>
            </a:xfrm>
            <a:custGeom>
              <a:avLst/>
              <a:gdLst/>
              <a:ahLst/>
              <a:cxnLst/>
              <a:rect l="l" t="t" r="r" b="b"/>
              <a:pathLst>
                <a:path w="670560" h="478790">
                  <a:moveTo>
                    <a:pt x="352615" y="0"/>
                  </a:moveTo>
                  <a:lnTo>
                    <a:pt x="0" y="0"/>
                  </a:lnTo>
                  <a:lnTo>
                    <a:pt x="0" y="478599"/>
                  </a:lnTo>
                  <a:lnTo>
                    <a:pt x="352615" y="478599"/>
                  </a:lnTo>
                  <a:lnTo>
                    <a:pt x="670560" y="239306"/>
                  </a:lnTo>
                  <a:lnTo>
                    <a:pt x="352615" y="0"/>
                  </a:lnTo>
                  <a:close/>
                </a:path>
              </a:pathLst>
            </a:custGeom>
            <a:solidFill>
              <a:srgbClr val="F28122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18" name="object 41">
              <a:extLst>
                <a:ext uri="{FF2B5EF4-FFF2-40B4-BE49-F238E27FC236}">
                  <a16:creationId xmlns:a16="http://schemas.microsoft.com/office/drawing/2014/main" id="{28C24314-B7A2-88CE-BBB8-61F98E066557}"/>
                </a:ext>
              </a:extLst>
            </p:cNvPr>
            <p:cNvSpPr/>
            <p:nvPr/>
          </p:nvSpPr>
          <p:spPr>
            <a:xfrm>
              <a:off x="0" y="6900705"/>
              <a:ext cx="670560" cy="478790"/>
            </a:xfrm>
            <a:custGeom>
              <a:avLst/>
              <a:gdLst/>
              <a:ahLst/>
              <a:cxnLst/>
              <a:rect l="l" t="t" r="r" b="b"/>
              <a:pathLst>
                <a:path w="670560" h="478790">
                  <a:moveTo>
                    <a:pt x="0" y="478599"/>
                  </a:moveTo>
                  <a:lnTo>
                    <a:pt x="352615" y="478599"/>
                  </a:lnTo>
                  <a:lnTo>
                    <a:pt x="670560" y="239306"/>
                  </a:lnTo>
                  <a:lnTo>
                    <a:pt x="352615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28122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</p:grpSp>
      <p:sp>
        <p:nvSpPr>
          <p:cNvPr id="12" name="object 12"/>
          <p:cNvSpPr/>
          <p:nvPr/>
        </p:nvSpPr>
        <p:spPr>
          <a:xfrm>
            <a:off x="10584004" y="14"/>
            <a:ext cx="108585" cy="7560309"/>
          </a:xfrm>
          <a:custGeom>
            <a:avLst/>
            <a:gdLst/>
            <a:ahLst/>
            <a:cxnLst/>
            <a:rect l="l" t="t" r="r" b="b"/>
            <a:pathLst>
              <a:path w="108584" h="7560309">
                <a:moveTo>
                  <a:pt x="108000" y="0"/>
                </a:moveTo>
                <a:lnTo>
                  <a:pt x="0" y="0"/>
                </a:lnTo>
                <a:lnTo>
                  <a:pt x="0" y="7559992"/>
                </a:lnTo>
                <a:lnTo>
                  <a:pt x="108000" y="7559992"/>
                </a:lnTo>
                <a:lnTo>
                  <a:pt x="10800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975" y="6957580"/>
            <a:ext cx="166370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900" b="1" spc="-5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endParaRPr lang="en-US" sz="19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33E9B55E-BE68-5EA9-F401-B6285240044A}"/>
              </a:ext>
            </a:extLst>
          </p:cNvPr>
          <p:cNvSpPr txBox="1">
            <a:spLocks/>
          </p:cNvSpPr>
          <p:nvPr/>
        </p:nvSpPr>
        <p:spPr>
          <a:xfrm>
            <a:off x="8159300" y="1261547"/>
            <a:ext cx="11498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2">
              <a:spcBef>
                <a:spcPts val="100"/>
              </a:spcBef>
            </a:pPr>
            <a:r>
              <a:rPr lang="en-US" sz="3800" spc="-145" dirty="0">
                <a:solidFill>
                  <a:srgbClr val="F7941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04</a:t>
            </a:r>
            <a:endParaRPr lang="en-US" sz="3800" dirty="0">
              <a:solidFill>
                <a:srgbClr val="F7941D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0039E4C2-2800-AB13-EF3B-2E5421101C18}"/>
              </a:ext>
            </a:extLst>
          </p:cNvPr>
          <p:cNvSpPr txBox="1"/>
          <p:nvPr/>
        </p:nvSpPr>
        <p:spPr>
          <a:xfrm>
            <a:off x="8182848" y="1865254"/>
            <a:ext cx="1970548" cy="251992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2">
              <a:spcBef>
                <a:spcPts val="465"/>
              </a:spcBef>
            </a:pPr>
            <a:r>
              <a:rPr lang="en-US" sz="1250" b="1" dirty="0">
                <a:solidFill>
                  <a:srgbClr val="2F2C2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Why is APRISE Needed?</a:t>
            </a:r>
            <a:endParaRPr lang="en-US" sz="12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4194BE91-B4D5-9B16-42FD-B4282163FDBD}"/>
              </a:ext>
            </a:extLst>
          </p:cNvPr>
          <p:cNvSpPr txBox="1">
            <a:spLocks/>
          </p:cNvSpPr>
          <p:nvPr/>
        </p:nvSpPr>
        <p:spPr>
          <a:xfrm>
            <a:off x="8159300" y="2116437"/>
            <a:ext cx="11498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2">
              <a:spcBef>
                <a:spcPts val="100"/>
              </a:spcBef>
            </a:pPr>
            <a:r>
              <a:rPr lang="en-US" sz="3800" spc="-145" dirty="0">
                <a:solidFill>
                  <a:srgbClr val="F7941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05</a:t>
            </a:r>
            <a:endParaRPr lang="en-US" sz="3800" dirty="0">
              <a:solidFill>
                <a:srgbClr val="F7941D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326FA36C-7D86-E151-CAD6-3C9157DF1D76}"/>
              </a:ext>
            </a:extLst>
          </p:cNvPr>
          <p:cNvSpPr txBox="1"/>
          <p:nvPr/>
        </p:nvSpPr>
        <p:spPr>
          <a:xfrm>
            <a:off x="8182848" y="2720145"/>
            <a:ext cx="1970548" cy="251992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2">
              <a:spcBef>
                <a:spcPts val="465"/>
              </a:spcBef>
            </a:pPr>
            <a:r>
              <a:rPr lang="en-US" sz="1250" b="1" dirty="0">
                <a:solidFill>
                  <a:srgbClr val="2F2C2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Does APRISE Do?</a:t>
            </a:r>
            <a:endParaRPr lang="en-US" sz="12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63F81B7E-D188-8324-4F29-4B0C5855CAE0}"/>
              </a:ext>
            </a:extLst>
          </p:cNvPr>
          <p:cNvSpPr txBox="1">
            <a:spLocks/>
          </p:cNvSpPr>
          <p:nvPr/>
        </p:nvSpPr>
        <p:spPr>
          <a:xfrm>
            <a:off x="8159300" y="2971327"/>
            <a:ext cx="11498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2">
              <a:spcBef>
                <a:spcPts val="100"/>
              </a:spcBef>
            </a:pPr>
            <a:r>
              <a:rPr lang="en-US" sz="3800" spc="-145" dirty="0">
                <a:solidFill>
                  <a:srgbClr val="F7941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06</a:t>
            </a:r>
            <a:endParaRPr lang="en-US" sz="3800" dirty="0">
              <a:solidFill>
                <a:srgbClr val="F7941D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EE9525F5-C008-2C1C-9B8F-EBB32DF87605}"/>
              </a:ext>
            </a:extLst>
          </p:cNvPr>
          <p:cNvSpPr txBox="1"/>
          <p:nvPr/>
        </p:nvSpPr>
        <p:spPr>
          <a:xfrm>
            <a:off x="8182852" y="3575034"/>
            <a:ext cx="1647409" cy="251992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2">
              <a:spcBef>
                <a:spcPts val="465"/>
              </a:spcBef>
            </a:pPr>
            <a:r>
              <a:rPr lang="en-US" sz="1250" b="1" dirty="0">
                <a:solidFill>
                  <a:srgbClr val="2F2C2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Structure of APRISE</a:t>
            </a:r>
            <a:endParaRPr lang="en-US" sz="12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AEEA30D3-132F-9477-D5D4-7724A2A38E99}"/>
              </a:ext>
            </a:extLst>
          </p:cNvPr>
          <p:cNvSpPr txBox="1">
            <a:spLocks/>
          </p:cNvSpPr>
          <p:nvPr/>
        </p:nvSpPr>
        <p:spPr>
          <a:xfrm>
            <a:off x="8159300" y="3826218"/>
            <a:ext cx="11498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2">
              <a:spcBef>
                <a:spcPts val="100"/>
              </a:spcBef>
            </a:pPr>
            <a:r>
              <a:rPr lang="en-US" sz="3800" spc="-145" dirty="0">
                <a:solidFill>
                  <a:srgbClr val="F7941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07</a:t>
            </a:r>
            <a:endParaRPr lang="en-US" sz="3800" dirty="0">
              <a:solidFill>
                <a:srgbClr val="F7941D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D3D060AC-B97A-80CA-D0CB-4AC61007E34B}"/>
              </a:ext>
            </a:extLst>
          </p:cNvPr>
          <p:cNvSpPr txBox="1"/>
          <p:nvPr/>
        </p:nvSpPr>
        <p:spPr>
          <a:xfrm>
            <a:off x="8182852" y="4429926"/>
            <a:ext cx="1647409" cy="251992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2">
              <a:spcBef>
                <a:spcPts val="465"/>
              </a:spcBef>
            </a:pPr>
            <a:r>
              <a:rPr lang="en-US" sz="1250" b="1" dirty="0">
                <a:solidFill>
                  <a:srgbClr val="2F2C2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Who is Involved?</a:t>
            </a:r>
            <a:endParaRPr lang="en-US" sz="12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6E7D20F5-C6CA-9E9B-C809-AC0676A63A2F}"/>
              </a:ext>
            </a:extLst>
          </p:cNvPr>
          <p:cNvSpPr txBox="1">
            <a:spLocks/>
          </p:cNvSpPr>
          <p:nvPr/>
        </p:nvSpPr>
        <p:spPr>
          <a:xfrm>
            <a:off x="8159300" y="4681107"/>
            <a:ext cx="11498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2">
              <a:spcBef>
                <a:spcPts val="100"/>
              </a:spcBef>
            </a:pPr>
            <a:r>
              <a:rPr lang="en-US" sz="3800" spc="-145" dirty="0">
                <a:solidFill>
                  <a:srgbClr val="F7941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08</a:t>
            </a:r>
            <a:endParaRPr lang="en-US" sz="3800" dirty="0">
              <a:solidFill>
                <a:srgbClr val="F7941D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67BB6B8D-350B-28A8-F655-12EB7F065B5C}"/>
              </a:ext>
            </a:extLst>
          </p:cNvPr>
          <p:cNvSpPr txBox="1"/>
          <p:nvPr/>
        </p:nvSpPr>
        <p:spPr>
          <a:xfrm>
            <a:off x="8182848" y="5284814"/>
            <a:ext cx="2269252" cy="251992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2">
              <a:spcBef>
                <a:spcPts val="465"/>
              </a:spcBef>
            </a:pPr>
            <a:r>
              <a:rPr lang="en-US" sz="1250" b="1" dirty="0">
                <a:solidFill>
                  <a:srgbClr val="2F2C2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Will APRISE Achieve?</a:t>
            </a:r>
            <a:endParaRPr lang="en-US" sz="12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5BD8BBBD-A7CC-78C2-F658-DBA120F6408F}"/>
              </a:ext>
            </a:extLst>
          </p:cNvPr>
          <p:cNvSpPr txBox="1">
            <a:spLocks/>
          </p:cNvSpPr>
          <p:nvPr/>
        </p:nvSpPr>
        <p:spPr>
          <a:xfrm>
            <a:off x="8159300" y="5535998"/>
            <a:ext cx="11498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2">
              <a:spcBef>
                <a:spcPts val="100"/>
              </a:spcBef>
            </a:pPr>
            <a:r>
              <a:rPr lang="en-US" sz="3800" spc="-145" dirty="0">
                <a:solidFill>
                  <a:srgbClr val="F7941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09</a:t>
            </a:r>
            <a:endParaRPr lang="en-US" sz="3800" dirty="0">
              <a:solidFill>
                <a:srgbClr val="F7941D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B127C2A4-B19A-507A-CF4F-7F57B24D3DAB}"/>
              </a:ext>
            </a:extLst>
          </p:cNvPr>
          <p:cNvSpPr txBox="1"/>
          <p:nvPr/>
        </p:nvSpPr>
        <p:spPr>
          <a:xfrm>
            <a:off x="8182848" y="6139706"/>
            <a:ext cx="2269252" cy="251992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2">
              <a:spcBef>
                <a:spcPts val="465"/>
              </a:spcBef>
            </a:pPr>
            <a:r>
              <a:rPr lang="en-US" sz="1250" b="1" dirty="0">
                <a:solidFill>
                  <a:srgbClr val="2F2C2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to Join APRISE</a:t>
            </a:r>
            <a:endParaRPr lang="en-US" sz="12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object 5">
            <a:extLst>
              <a:ext uri="{FF2B5EF4-FFF2-40B4-BE49-F238E27FC236}">
                <a16:creationId xmlns:a16="http://schemas.microsoft.com/office/drawing/2014/main" id="{A79683AB-7061-9D0D-2757-F0A6474E123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55437" y="-137234"/>
            <a:ext cx="2014225" cy="33687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24AC6A-23E1-DCF5-71CA-70C7F13516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251"/>
          <a:stretch>
            <a:fillRect/>
          </a:stretch>
        </p:blipFill>
        <p:spPr>
          <a:xfrm>
            <a:off x="540004" y="4987713"/>
            <a:ext cx="3832020" cy="20156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46CD41-DF38-4C0E-9CD9-5D243909ED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387"/>
          <a:stretch>
            <a:fillRect/>
          </a:stretch>
        </p:blipFill>
        <p:spPr>
          <a:xfrm>
            <a:off x="1820113" y="2755530"/>
            <a:ext cx="3832020" cy="20156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C28A39B-7718-0F7C-48D1-6BC5E66D64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399" r="11399"/>
          <a:stretch>
            <a:fillRect/>
          </a:stretch>
        </p:blipFill>
        <p:spPr>
          <a:xfrm>
            <a:off x="540006" y="502439"/>
            <a:ext cx="2854959" cy="2051793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AC58EE41-0427-1996-8A38-9FD83733CDF3}"/>
              </a:ext>
            </a:extLst>
          </p:cNvPr>
          <p:cNvSpPr txBox="1">
            <a:spLocks/>
          </p:cNvSpPr>
          <p:nvPr/>
        </p:nvSpPr>
        <p:spPr>
          <a:xfrm>
            <a:off x="8159300" y="6390887"/>
            <a:ext cx="11498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2">
              <a:spcBef>
                <a:spcPts val="100"/>
              </a:spcBef>
            </a:pPr>
            <a:r>
              <a:rPr lang="en-US" sz="3800" spc="-145" dirty="0">
                <a:solidFill>
                  <a:srgbClr val="F7941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endParaRPr lang="en-US" sz="3800" dirty="0">
              <a:solidFill>
                <a:srgbClr val="F7941D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E256DEFA-36C5-4E88-D106-87C3F3E77E70}"/>
              </a:ext>
            </a:extLst>
          </p:cNvPr>
          <p:cNvSpPr txBox="1"/>
          <p:nvPr/>
        </p:nvSpPr>
        <p:spPr>
          <a:xfrm>
            <a:off x="8182848" y="6994587"/>
            <a:ext cx="2269252" cy="251992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2">
              <a:spcBef>
                <a:spcPts val="465"/>
              </a:spcBef>
            </a:pPr>
            <a:r>
              <a:rPr lang="en-US" sz="1250" b="1" dirty="0" err="1">
                <a:solidFill>
                  <a:srgbClr val="2F2C2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ENFiber</a:t>
            </a:r>
            <a:r>
              <a:rPr lang="en-US" sz="1250" b="1" dirty="0">
                <a:solidFill>
                  <a:srgbClr val="2F2C2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COST Action</a:t>
            </a:r>
            <a:endParaRPr lang="en-US" sz="12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72571" y="-335708"/>
            <a:ext cx="10419559" cy="8168641"/>
            <a:chOff x="272571" y="-363857"/>
            <a:chExt cx="10419559" cy="8168641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571" y="0"/>
              <a:ext cx="10419432" cy="756000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86000" y="-363857"/>
              <a:ext cx="8406130" cy="8168641"/>
            </a:xfrm>
            <a:custGeom>
              <a:avLst/>
              <a:gdLst/>
              <a:ahLst/>
              <a:cxnLst/>
              <a:rect l="l" t="t" r="r" b="b"/>
              <a:pathLst>
                <a:path w="8406130" h="7542530">
                  <a:moveTo>
                    <a:pt x="0" y="0"/>
                  </a:moveTo>
                  <a:lnTo>
                    <a:pt x="0" y="7542009"/>
                  </a:lnTo>
                  <a:lnTo>
                    <a:pt x="8406003" y="7542009"/>
                  </a:lnTo>
                  <a:lnTo>
                    <a:pt x="84060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96000"/>
              </a:srgbClr>
            </a:solidFill>
          </p:spPr>
          <p:txBody>
            <a:bodyPr wrap="square" lIns="0" tIns="0" rIns="0" bIns="0" rtlCol="0"/>
            <a:lstStyle/>
            <a:p>
              <a:endPara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13" name="object 13"/>
          <p:cNvSpPr/>
          <p:nvPr/>
        </p:nvSpPr>
        <p:spPr>
          <a:xfrm>
            <a:off x="2972104" y="3400426"/>
            <a:ext cx="7324090" cy="3505200"/>
          </a:xfrm>
          <a:custGeom>
            <a:avLst/>
            <a:gdLst/>
            <a:ahLst/>
            <a:cxnLst/>
            <a:rect l="l" t="t" r="r" b="b"/>
            <a:pathLst>
              <a:path w="7324090" h="3245484">
                <a:moveTo>
                  <a:pt x="6473393" y="0"/>
                </a:moveTo>
                <a:lnTo>
                  <a:pt x="4339793" y="0"/>
                </a:lnTo>
                <a:lnTo>
                  <a:pt x="4339793" y="46799"/>
                </a:lnTo>
                <a:lnTo>
                  <a:pt x="6473393" y="46799"/>
                </a:lnTo>
                <a:lnTo>
                  <a:pt x="6473393" y="0"/>
                </a:lnTo>
                <a:close/>
              </a:path>
              <a:path w="7324090" h="3245484">
                <a:moveTo>
                  <a:pt x="7323899" y="1802295"/>
                </a:moveTo>
                <a:lnTo>
                  <a:pt x="0" y="1802295"/>
                </a:lnTo>
                <a:lnTo>
                  <a:pt x="0" y="3245294"/>
                </a:lnTo>
                <a:lnTo>
                  <a:pt x="7323899" y="3245294"/>
                </a:lnTo>
                <a:lnTo>
                  <a:pt x="7323899" y="1802295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75150" y="3748617"/>
            <a:ext cx="2594610" cy="1020279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786219">
              <a:spcBef>
                <a:spcPts val="745"/>
              </a:spcBef>
            </a:pPr>
            <a:r>
              <a:rPr lang="en-US" sz="1100" b="1" spc="-10" dirty="0">
                <a:solidFill>
                  <a:srgbClr val="231F2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Mission</a:t>
            </a:r>
            <a:endParaRPr lang="en-US" sz="11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 marR="5080" algn="just">
              <a:lnSpc>
                <a:spcPct val="116700"/>
              </a:lnSpc>
              <a:spcBef>
                <a:spcPts val="390"/>
              </a:spcBef>
            </a:pPr>
            <a:r>
              <a:rPr lang="en-US" sz="1000" dirty="0"/>
              <a:t>To equip widening country researchers and institutions with the skills, experience, and networks needed to drive the sustainable protein transition.</a:t>
            </a:r>
            <a:endParaRPr lang="en-US" sz="1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63003" y="3748614"/>
            <a:ext cx="3032125" cy="84023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algn="ctr">
              <a:spcBef>
                <a:spcPts val="745"/>
              </a:spcBef>
            </a:pPr>
            <a:r>
              <a:rPr lang="en-US" sz="1100" b="1" spc="-10" dirty="0">
                <a:solidFill>
                  <a:srgbClr val="231F2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Vision</a:t>
            </a:r>
            <a:endParaRPr lang="en-US" sz="11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 marR="5080" algn="just">
              <a:lnSpc>
                <a:spcPct val="116700"/>
              </a:lnSpc>
              <a:spcBef>
                <a:spcPts val="390"/>
              </a:spcBef>
            </a:pPr>
            <a:r>
              <a:rPr lang="en-US" sz="1000" dirty="0"/>
              <a:t>A Europe where innovation in alternative proteins is inclusive, connected, and equally accessible regardless of geography or sector.</a:t>
            </a:r>
            <a:endParaRPr lang="en-US" sz="1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18903" y="3670313"/>
            <a:ext cx="2176780" cy="46990"/>
          </a:xfrm>
          <a:custGeom>
            <a:avLst/>
            <a:gdLst/>
            <a:ahLst/>
            <a:cxnLst/>
            <a:rect l="l" t="t" r="r" b="b"/>
            <a:pathLst>
              <a:path w="2176779" h="46989">
                <a:moveTo>
                  <a:pt x="2176195" y="0"/>
                </a:moveTo>
                <a:lnTo>
                  <a:pt x="0" y="0"/>
                </a:lnTo>
                <a:lnTo>
                  <a:pt x="0" y="46799"/>
                </a:lnTo>
                <a:lnTo>
                  <a:pt x="2176195" y="46799"/>
                </a:lnTo>
                <a:lnTo>
                  <a:pt x="2176195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4856" y="428625"/>
            <a:ext cx="2808421" cy="103208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275153" y="5502390"/>
            <a:ext cx="37014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b="1" spc="95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Goals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418905" y="1571629"/>
            <a:ext cx="6476220" cy="6898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 defTabSz="914502">
              <a:spcBef>
                <a:spcPts val="100"/>
              </a:spcBef>
              <a:defRPr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"</a:t>
            </a:r>
            <a:r>
              <a:rPr lang="en-US" sz="2000" spc="-1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Empowering research talents in alternative proteins across Europe’s widening countries.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"</a:t>
            </a:r>
            <a:endParaRPr lang="en-US" spc="55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05560" y="5825524"/>
            <a:ext cx="3155363" cy="978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marR="5080">
              <a:lnSpc>
                <a:spcPct val="138900"/>
              </a:lnSpc>
              <a:spcBef>
                <a:spcPts val="100"/>
              </a:spcBef>
            </a:pPr>
            <a:r>
              <a:rPr lang="en-US" sz="9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Integrate alternative protein innovations into local and regional food systems</a:t>
            </a:r>
          </a:p>
          <a:p>
            <a:pPr marL="12702" marR="5080">
              <a:lnSpc>
                <a:spcPct val="138900"/>
              </a:lnSpc>
              <a:spcBef>
                <a:spcPts val="100"/>
              </a:spcBef>
            </a:pPr>
            <a:r>
              <a:rPr lang="en-US" sz="9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Engage stakeholders, citizens, and policymakers in shaping the protein transition</a:t>
            </a:r>
          </a:p>
          <a:p>
            <a:pPr marL="12702" marR="5080">
              <a:lnSpc>
                <a:spcPct val="138900"/>
              </a:lnSpc>
              <a:spcBef>
                <a:spcPts val="100"/>
              </a:spcBef>
            </a:pPr>
            <a:r>
              <a:rPr lang="en-US" sz="9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Enhance research management and institutional capacities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02977" y="6957580"/>
            <a:ext cx="189865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900" b="1" spc="17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  <a:endParaRPr lang="en-US" sz="19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object 16">
            <a:extLst>
              <a:ext uri="{FF2B5EF4-FFF2-40B4-BE49-F238E27FC236}">
                <a16:creationId xmlns:a16="http://schemas.microsoft.com/office/drawing/2014/main" id="{45692695-C735-9072-2D83-403276098FD0}"/>
              </a:ext>
            </a:extLst>
          </p:cNvPr>
          <p:cNvSpPr txBox="1"/>
          <p:nvPr/>
        </p:nvSpPr>
        <p:spPr>
          <a:xfrm>
            <a:off x="3418906" y="5825524"/>
            <a:ext cx="3155363" cy="978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marR="5080">
              <a:lnSpc>
                <a:spcPct val="138900"/>
              </a:lnSpc>
              <a:spcBef>
                <a:spcPts val="100"/>
              </a:spcBef>
            </a:pPr>
            <a:r>
              <a:rPr lang="en-US" sz="9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 talent mobility across sectors and borders</a:t>
            </a:r>
          </a:p>
          <a:p>
            <a:pPr marL="12702" marR="5080">
              <a:lnSpc>
                <a:spcPct val="138900"/>
              </a:lnSpc>
              <a:spcBef>
                <a:spcPts val="100"/>
              </a:spcBef>
            </a:pPr>
            <a:r>
              <a:rPr lang="en-US" sz="9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Deliver multidisciplinary training in science, entrepreneurship, and communication</a:t>
            </a:r>
          </a:p>
          <a:p>
            <a:pPr marL="12702" marR="5080">
              <a:lnSpc>
                <a:spcPct val="138900"/>
              </a:lnSpc>
              <a:spcBef>
                <a:spcPts val="100"/>
              </a:spcBef>
            </a:pPr>
            <a:r>
              <a:rPr lang="en-US" sz="9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Promote open science, gender balance, and inclusiveness in all activities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A270206-3062-8028-9DC7-F7A4EC307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26" y="5838312"/>
            <a:ext cx="213774" cy="213774"/>
          </a:xfrm>
          <a:prstGeom prst="rect">
            <a:avLst/>
          </a:prstGeom>
        </p:spPr>
      </p:pic>
      <p:sp>
        <p:nvSpPr>
          <p:cNvPr id="57" name="object 4">
            <a:extLst>
              <a:ext uri="{FF2B5EF4-FFF2-40B4-BE49-F238E27FC236}">
                <a16:creationId xmlns:a16="http://schemas.microsoft.com/office/drawing/2014/main" id="{CF420BCB-4E16-14E8-FDD5-B845C23D172E}"/>
              </a:ext>
            </a:extLst>
          </p:cNvPr>
          <p:cNvSpPr/>
          <p:nvPr/>
        </p:nvSpPr>
        <p:spPr>
          <a:xfrm>
            <a:off x="2" y="14"/>
            <a:ext cx="2887345" cy="7560309"/>
          </a:xfrm>
          <a:custGeom>
            <a:avLst/>
            <a:gdLst/>
            <a:ahLst/>
            <a:cxnLst/>
            <a:rect l="l" t="t" r="r" b="b"/>
            <a:pathLst>
              <a:path w="2887345" h="7560309">
                <a:moveTo>
                  <a:pt x="2887192" y="0"/>
                </a:moveTo>
                <a:lnTo>
                  <a:pt x="0" y="0"/>
                </a:lnTo>
                <a:lnTo>
                  <a:pt x="0" y="7559992"/>
                </a:lnTo>
                <a:lnTo>
                  <a:pt x="2887192" y="7559992"/>
                </a:lnTo>
                <a:lnTo>
                  <a:pt x="288719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B9B8BC8-D3EA-75A4-DE99-ACBFCB9C0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26" y="6048302"/>
            <a:ext cx="213774" cy="2137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04B94B5-844B-5A27-CA41-77E541D58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26" y="6428862"/>
            <a:ext cx="213774" cy="2137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FD724F9-3149-EFE2-70BB-3F502428F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655" y="5838312"/>
            <a:ext cx="213774" cy="21377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B96B0EE-A8B0-A0AB-F02B-C1967D84D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655" y="6230205"/>
            <a:ext cx="213774" cy="2137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808990-1E16-D0A8-4B98-C35F46748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655" y="6622098"/>
            <a:ext cx="213774" cy="213774"/>
          </a:xfrm>
          <a:prstGeom prst="rect">
            <a:avLst/>
          </a:prstGeom>
        </p:spPr>
      </p:pic>
      <p:grpSp>
        <p:nvGrpSpPr>
          <p:cNvPr id="41" name="object 9">
            <a:extLst>
              <a:ext uri="{FF2B5EF4-FFF2-40B4-BE49-F238E27FC236}">
                <a16:creationId xmlns:a16="http://schemas.microsoft.com/office/drawing/2014/main" id="{CF19A5FC-B2F0-544D-850F-0030183FDF7E}"/>
              </a:ext>
            </a:extLst>
          </p:cNvPr>
          <p:cNvGrpSpPr/>
          <p:nvPr/>
        </p:nvGrpSpPr>
        <p:grpSpPr>
          <a:xfrm>
            <a:off x="393700" y="2943229"/>
            <a:ext cx="2591182" cy="168715"/>
            <a:chOff x="472111" y="2362112"/>
            <a:chExt cx="2415181" cy="119735"/>
          </a:xfrm>
        </p:grpSpPr>
        <p:pic>
          <p:nvPicPr>
            <p:cNvPr id="42" name="object 10">
              <a:extLst>
                <a:ext uri="{FF2B5EF4-FFF2-40B4-BE49-F238E27FC236}">
                  <a16:creationId xmlns:a16="http://schemas.microsoft.com/office/drawing/2014/main" id="{CB3F11D4-1ADE-B9BF-C709-E3AECA43583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111" y="2362112"/>
              <a:ext cx="156568" cy="119735"/>
            </a:xfrm>
            <a:prstGeom prst="rect">
              <a:avLst/>
            </a:prstGeom>
          </p:spPr>
        </p:pic>
        <p:sp>
          <p:nvSpPr>
            <p:cNvPr id="43" name="object 11">
              <a:extLst>
                <a:ext uri="{FF2B5EF4-FFF2-40B4-BE49-F238E27FC236}">
                  <a16:creationId xmlns:a16="http://schemas.microsoft.com/office/drawing/2014/main" id="{EE78E491-AAF0-B151-256D-B17F43607033}"/>
                </a:ext>
              </a:extLst>
            </p:cNvPr>
            <p:cNvSpPr/>
            <p:nvPr/>
          </p:nvSpPr>
          <p:spPr>
            <a:xfrm flipV="1">
              <a:off x="1883105" y="2398537"/>
              <a:ext cx="1004187" cy="32446"/>
            </a:xfrm>
            <a:custGeom>
              <a:avLst/>
              <a:gdLst/>
              <a:ahLst/>
              <a:cxnLst/>
              <a:rect l="l" t="t" r="r" b="b"/>
              <a:pathLst>
                <a:path w="720089">
                  <a:moveTo>
                    <a:pt x="0" y="0"/>
                  </a:moveTo>
                  <a:lnTo>
                    <a:pt x="720001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44" name="object 6">
            <a:extLst>
              <a:ext uri="{FF2B5EF4-FFF2-40B4-BE49-F238E27FC236}">
                <a16:creationId xmlns:a16="http://schemas.microsoft.com/office/drawing/2014/main" id="{FB5BFCF7-EB5B-F403-1ACA-E4F468874712}"/>
              </a:ext>
            </a:extLst>
          </p:cNvPr>
          <p:cNvSpPr txBox="1">
            <a:spLocks/>
          </p:cNvSpPr>
          <p:nvPr/>
        </p:nvSpPr>
        <p:spPr>
          <a:xfrm>
            <a:off x="637499" y="1172435"/>
            <a:ext cx="1932305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2">
              <a:spcBef>
                <a:spcPts val="100"/>
              </a:spcBef>
            </a:pPr>
            <a:r>
              <a:rPr lang="en-US" sz="3400" spc="95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WHAT IS</a:t>
            </a:r>
            <a:endParaRPr lang="en-US" sz="34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8B96C3E-D2F0-8E5A-7F95-D57EA094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149" y="1584727"/>
            <a:ext cx="1825902" cy="672701"/>
          </a:xfrm>
          <a:prstGeom prst="rect">
            <a:avLst/>
          </a:prstGeom>
        </p:spPr>
      </p:pic>
      <p:sp>
        <p:nvSpPr>
          <p:cNvPr id="46" name="object 8">
            <a:extLst>
              <a:ext uri="{FF2B5EF4-FFF2-40B4-BE49-F238E27FC236}">
                <a16:creationId xmlns:a16="http://schemas.microsoft.com/office/drawing/2014/main" id="{B9F30DAE-299B-B823-6362-13CBF47F62AD}"/>
              </a:ext>
            </a:extLst>
          </p:cNvPr>
          <p:cNvSpPr txBox="1"/>
          <p:nvPr/>
        </p:nvSpPr>
        <p:spPr>
          <a:xfrm>
            <a:off x="683900" y="2875331"/>
            <a:ext cx="1989062" cy="374461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2" marR="5080">
              <a:spcBef>
                <a:spcPts val="200"/>
              </a:spcBef>
            </a:pPr>
            <a:r>
              <a:rPr lang="en-US" sz="1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APRISE is a </a:t>
            </a:r>
          </a:p>
          <a:p>
            <a:pPr marL="12702" marR="5080">
              <a:spcBef>
                <a:spcPts val="200"/>
              </a:spcBef>
            </a:pPr>
            <a:r>
              <a:rPr lang="en-US" sz="1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Horizon Europe ERA Talents project designed to strengthen research and innovation (R&amp;I) capacity on alternative proteins in widening countries through hands-on training, cross-sectoral mobility, and stakeholder collaboration.</a:t>
            </a:r>
            <a:endParaRPr lang="en-US" sz="14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8" name="object 19">
            <a:extLst>
              <a:ext uri="{FF2B5EF4-FFF2-40B4-BE49-F238E27FC236}">
                <a16:creationId xmlns:a16="http://schemas.microsoft.com/office/drawing/2014/main" id="{3B3F680B-0F9D-C051-6451-A42FA2D2EC94}"/>
              </a:ext>
            </a:extLst>
          </p:cNvPr>
          <p:cNvSpPr txBox="1"/>
          <p:nvPr/>
        </p:nvSpPr>
        <p:spPr>
          <a:xfrm>
            <a:off x="10391299" y="7065580"/>
            <a:ext cx="166370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900" b="1" spc="-50" dirty="0">
                <a:solidFill>
                  <a:srgbClr val="F7941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endParaRPr lang="en-US" sz="1900" dirty="0">
              <a:solidFill>
                <a:srgbClr val="F7941D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id="{2D2EDBDF-3C80-8127-A6C5-6669B752E48D}"/>
              </a:ext>
            </a:extLst>
          </p:cNvPr>
          <p:cNvSpPr/>
          <p:nvPr/>
        </p:nvSpPr>
        <p:spPr>
          <a:xfrm>
            <a:off x="10349750" y="7002005"/>
            <a:ext cx="0" cy="411480"/>
          </a:xfrm>
          <a:custGeom>
            <a:avLst/>
            <a:gdLst/>
            <a:ahLst/>
            <a:cxnLst/>
            <a:rect l="l" t="t" r="r" b="b"/>
            <a:pathLst>
              <a:path h="411479">
                <a:moveTo>
                  <a:pt x="0" y="0"/>
                </a:moveTo>
                <a:lnTo>
                  <a:pt x="0" y="410997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4EFFB8D-78F8-01ED-CB12-3B107197B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752" y="7002005"/>
            <a:ext cx="1119680" cy="4114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95337" y="2448255"/>
            <a:ext cx="1216835" cy="9492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12879F-0578-056E-78B8-D5116C655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1436" y="3253592"/>
            <a:ext cx="2346267" cy="39307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70281" y="2551890"/>
            <a:ext cx="1216843" cy="949221"/>
          </a:xfrm>
          <a:prstGeom prst="rect">
            <a:avLst/>
          </a:prstGeom>
        </p:spPr>
      </p:pic>
      <p:sp>
        <p:nvSpPr>
          <p:cNvPr id="26" name="object 9">
            <a:extLst>
              <a:ext uri="{FF2B5EF4-FFF2-40B4-BE49-F238E27FC236}">
                <a16:creationId xmlns:a16="http://schemas.microsoft.com/office/drawing/2014/main" id="{7883B140-40A8-1A7B-F37A-8911A6AB5F25}"/>
              </a:ext>
            </a:extLst>
          </p:cNvPr>
          <p:cNvSpPr/>
          <p:nvPr/>
        </p:nvSpPr>
        <p:spPr>
          <a:xfrm>
            <a:off x="7286053" y="3670313"/>
            <a:ext cx="2176780" cy="46990"/>
          </a:xfrm>
          <a:custGeom>
            <a:avLst/>
            <a:gdLst/>
            <a:ahLst/>
            <a:cxnLst/>
            <a:rect l="l" t="t" r="r" b="b"/>
            <a:pathLst>
              <a:path w="2176779" h="46989">
                <a:moveTo>
                  <a:pt x="2176195" y="0"/>
                </a:moveTo>
                <a:lnTo>
                  <a:pt x="0" y="0"/>
                </a:lnTo>
                <a:lnTo>
                  <a:pt x="0" y="46799"/>
                </a:lnTo>
                <a:lnTo>
                  <a:pt x="2176195" y="46799"/>
                </a:lnTo>
                <a:lnTo>
                  <a:pt x="2176195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BB7B1-CA27-D4C2-E7C0-0A31D0CF5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9">
            <a:extLst>
              <a:ext uri="{FF2B5EF4-FFF2-40B4-BE49-F238E27FC236}">
                <a16:creationId xmlns:a16="http://schemas.microsoft.com/office/drawing/2014/main" id="{B6FEB5D7-C7B1-7DAC-DA88-36054CA9941D}"/>
              </a:ext>
            </a:extLst>
          </p:cNvPr>
          <p:cNvGrpSpPr/>
          <p:nvPr/>
        </p:nvGrpSpPr>
        <p:grpSpPr>
          <a:xfrm>
            <a:off x="393700" y="2782527"/>
            <a:ext cx="2591182" cy="168715"/>
            <a:chOff x="472111" y="2362112"/>
            <a:chExt cx="2415181" cy="119735"/>
          </a:xfrm>
        </p:grpSpPr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3554F8E8-9659-4A95-E0C8-84C0E4D56B7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111" y="2362112"/>
              <a:ext cx="156568" cy="119735"/>
            </a:xfrm>
            <a:prstGeom prst="rect">
              <a:avLst/>
            </a:prstGeom>
          </p:spPr>
        </p:pic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1EE200C9-5C44-55CA-CC95-795B85CA9E37}"/>
                </a:ext>
              </a:extLst>
            </p:cNvPr>
            <p:cNvSpPr/>
            <p:nvPr/>
          </p:nvSpPr>
          <p:spPr>
            <a:xfrm flipV="1">
              <a:off x="1883105" y="2398537"/>
              <a:ext cx="1004187" cy="32446"/>
            </a:xfrm>
            <a:custGeom>
              <a:avLst/>
              <a:gdLst/>
              <a:ahLst/>
              <a:cxnLst/>
              <a:rect l="l" t="t" r="r" b="b"/>
              <a:pathLst>
                <a:path w="720089">
                  <a:moveTo>
                    <a:pt x="0" y="0"/>
                  </a:moveTo>
                  <a:lnTo>
                    <a:pt x="720001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39817C-871F-83FD-EAAF-F0BB02C11611}"/>
              </a:ext>
            </a:extLst>
          </p:cNvPr>
          <p:cNvGrpSpPr/>
          <p:nvPr/>
        </p:nvGrpSpPr>
        <p:grpSpPr>
          <a:xfrm>
            <a:off x="3136902" y="822334"/>
            <a:ext cx="3417815" cy="1423450"/>
            <a:chOff x="3605282" y="962025"/>
            <a:chExt cx="3417815" cy="1423450"/>
          </a:xfrm>
        </p:grpSpPr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E2ADB950-68FB-5B6B-0928-FD134F506821}"/>
                </a:ext>
              </a:extLst>
            </p:cNvPr>
            <p:cNvSpPr txBox="1"/>
            <p:nvPr/>
          </p:nvSpPr>
          <p:spPr>
            <a:xfrm>
              <a:off x="3605282" y="1564160"/>
              <a:ext cx="3417815" cy="8213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2">
                <a:spcBef>
                  <a:spcPts val="100"/>
                </a:spcBef>
              </a:pPr>
              <a:r>
                <a:rPr lang="en-US" sz="1700" b="1" dirty="0">
                  <a:solidFill>
                    <a:srgbClr val="2F2C2D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PROTEIN CRISIS</a:t>
              </a:r>
              <a:endParaRPr lang="en-US" sz="17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12702" marR="5080">
                <a:lnSpc>
                  <a:spcPct val="104200"/>
                </a:lnSpc>
                <a:spcBef>
                  <a:spcPts val="885"/>
                </a:spcBef>
              </a:pPr>
              <a:r>
                <a:rPr lang="en-US" sz="1400" dirty="0">
                  <a:solidFill>
                    <a:srgbClr val="231F2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Global demand for protein is rising while traditional systems remain unsustainable.</a:t>
              </a:r>
              <a:r>
                <a:rPr lang="en-US" sz="1400" baseline="30000" dirty="0">
                  <a:solidFill>
                    <a:srgbClr val="231F2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</a:t>
              </a:r>
              <a:endPara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5" name="object 15" descr="Chicken leg with solid fill">
              <a:extLst>
                <a:ext uri="{FF2B5EF4-FFF2-40B4-BE49-F238E27FC236}">
                  <a16:creationId xmlns:a16="http://schemas.microsoft.com/office/drawing/2014/main" id="{03D3AA2E-C206-AB8C-E98D-DC5F1350258B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617990" y="962025"/>
              <a:ext cx="436041" cy="43604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231B0F-EBA7-5D64-F658-61C24806CBAD}"/>
              </a:ext>
            </a:extLst>
          </p:cNvPr>
          <p:cNvGrpSpPr/>
          <p:nvPr/>
        </p:nvGrpSpPr>
        <p:grpSpPr>
          <a:xfrm>
            <a:off x="3136904" y="2333625"/>
            <a:ext cx="3417813" cy="1594535"/>
            <a:chOff x="3605283" y="2841977"/>
            <a:chExt cx="3417813" cy="1594535"/>
          </a:xfrm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98784F6B-38B7-B78C-BDD2-28880AEBA79C}"/>
                </a:ext>
              </a:extLst>
            </p:cNvPr>
            <p:cNvSpPr txBox="1"/>
            <p:nvPr/>
          </p:nvSpPr>
          <p:spPr>
            <a:xfrm>
              <a:off x="3605283" y="3391161"/>
              <a:ext cx="3417813" cy="104535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2">
                <a:spcBef>
                  <a:spcPts val="100"/>
                </a:spcBef>
              </a:pPr>
              <a:r>
                <a:rPr lang="en-US" sz="1700" b="1" dirty="0">
                  <a:solidFill>
                    <a:srgbClr val="2F2C2D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REGIONAL GAPS</a:t>
              </a:r>
              <a:endParaRPr lang="en-US" sz="17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12702" marR="5080">
                <a:lnSpc>
                  <a:spcPct val="104200"/>
                </a:lnSpc>
                <a:spcBef>
                  <a:spcPts val="885"/>
                </a:spcBef>
              </a:pPr>
              <a:r>
                <a:rPr lang="en-US" sz="1400" spc="-10" dirty="0">
                  <a:solidFill>
                    <a:srgbClr val="231F2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Widening countries face limited Access to infrastructure, funding, and innovation networks.</a:t>
              </a:r>
              <a:endPara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6" name="object 16" descr="Map with pin with solid fill">
              <a:extLst>
                <a:ext uri="{FF2B5EF4-FFF2-40B4-BE49-F238E27FC236}">
                  <a16:creationId xmlns:a16="http://schemas.microsoft.com/office/drawing/2014/main" id="{92348C3B-864F-213C-0521-9FA3E05E919F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05542" y="2841977"/>
              <a:ext cx="428409" cy="42840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DB665B-3273-1277-3784-7F1FD4C279B6}"/>
              </a:ext>
            </a:extLst>
          </p:cNvPr>
          <p:cNvGrpSpPr/>
          <p:nvPr/>
        </p:nvGrpSpPr>
        <p:grpSpPr>
          <a:xfrm>
            <a:off x="3136904" y="4007206"/>
            <a:ext cx="3417814" cy="1360459"/>
            <a:chOff x="3605284" y="4679017"/>
            <a:chExt cx="3417814" cy="1360459"/>
          </a:xfrm>
        </p:grpSpPr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0A7F4AF8-61BC-6B74-CEF2-6D786A8D2EFB}"/>
                </a:ext>
              </a:extLst>
            </p:cNvPr>
            <p:cNvSpPr txBox="1"/>
            <p:nvPr/>
          </p:nvSpPr>
          <p:spPr>
            <a:xfrm>
              <a:off x="3605284" y="5218161"/>
              <a:ext cx="3417814" cy="8213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2">
                <a:spcBef>
                  <a:spcPts val="100"/>
                </a:spcBef>
              </a:pPr>
              <a:r>
                <a:rPr lang="en-US" sz="1700" b="1" dirty="0">
                  <a:solidFill>
                    <a:srgbClr val="2F2C2D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TALENT DRAIN</a:t>
              </a:r>
              <a:endParaRPr lang="en-US" sz="17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12702" marR="5080">
                <a:lnSpc>
                  <a:spcPct val="104200"/>
                </a:lnSpc>
                <a:spcBef>
                  <a:spcPts val="885"/>
                </a:spcBef>
              </a:pPr>
              <a:r>
                <a:rPr lang="en-US" sz="1400" dirty="0">
                  <a:solidFill>
                    <a:srgbClr val="231F2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Skilled researchers often leave due to lack of career opportunities and support.</a:t>
              </a:r>
              <a:endPara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7" name="object 17" descr="Luggage with solid fill">
              <a:extLst>
                <a:ext uri="{FF2B5EF4-FFF2-40B4-BE49-F238E27FC236}">
                  <a16:creationId xmlns:a16="http://schemas.microsoft.com/office/drawing/2014/main" id="{E680C51A-D29F-C567-23AF-49D677853FB3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605542" y="4679017"/>
              <a:ext cx="518401" cy="51840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3371D5-C784-FD43-B0CC-9ADA7CB2BB81}"/>
              </a:ext>
            </a:extLst>
          </p:cNvPr>
          <p:cNvGrpSpPr/>
          <p:nvPr/>
        </p:nvGrpSpPr>
        <p:grpSpPr>
          <a:xfrm>
            <a:off x="-129111" y="-335706"/>
            <a:ext cx="3016456" cy="8168642"/>
            <a:chOff x="-129111" y="-335706"/>
            <a:chExt cx="3016456" cy="816864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D6DCAC9-66F5-ED56-D2C3-E6E781B72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6379" r="23816"/>
            <a:stretch>
              <a:fillRect/>
            </a:stretch>
          </p:blipFill>
          <p:spPr>
            <a:xfrm rot="5400000">
              <a:off x="-2705204" y="2240387"/>
              <a:ext cx="8168642" cy="3016456"/>
            </a:xfrm>
            <a:prstGeom prst="rect">
              <a:avLst/>
            </a:prstGeom>
          </p:spPr>
        </p:pic>
        <p:sp>
          <p:nvSpPr>
            <p:cNvPr id="23" name="object 4">
              <a:extLst>
                <a:ext uri="{FF2B5EF4-FFF2-40B4-BE49-F238E27FC236}">
                  <a16:creationId xmlns:a16="http://schemas.microsoft.com/office/drawing/2014/main" id="{9B532B1B-ADA5-EE51-B4EA-08C92393DF2E}"/>
                </a:ext>
              </a:extLst>
            </p:cNvPr>
            <p:cNvSpPr/>
            <p:nvPr/>
          </p:nvSpPr>
          <p:spPr>
            <a:xfrm>
              <a:off x="0" y="12"/>
              <a:ext cx="2887345" cy="7560309"/>
            </a:xfrm>
            <a:custGeom>
              <a:avLst/>
              <a:gdLst/>
              <a:ahLst/>
              <a:cxnLst/>
              <a:rect l="l" t="t" r="r" b="b"/>
              <a:pathLst>
                <a:path w="2887345" h="7560309">
                  <a:moveTo>
                    <a:pt x="2887192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2887192" y="7559992"/>
                  </a:lnTo>
                  <a:lnTo>
                    <a:pt x="2887192" y="0"/>
                  </a:lnTo>
                  <a:close/>
                </a:path>
              </a:pathLst>
            </a:custGeom>
            <a:solidFill>
              <a:schemeClr val="tx1">
                <a:alpha val="64000"/>
              </a:schemeClr>
            </a:solidFill>
          </p:spPr>
          <p:txBody>
            <a:bodyPr wrap="square" lIns="0" tIns="0" rIns="0" bIns="0" rtlCol="0"/>
            <a:lstStyle/>
            <a:p>
              <a:endPara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22" name="object 6">
            <a:extLst>
              <a:ext uri="{FF2B5EF4-FFF2-40B4-BE49-F238E27FC236}">
                <a16:creationId xmlns:a16="http://schemas.microsoft.com/office/drawing/2014/main" id="{A8462C9A-F780-4E18-B74C-A53F18DF74D6}"/>
              </a:ext>
            </a:extLst>
          </p:cNvPr>
          <p:cNvSpPr txBox="1">
            <a:spLocks/>
          </p:cNvSpPr>
          <p:nvPr/>
        </p:nvSpPr>
        <p:spPr>
          <a:xfrm>
            <a:off x="637499" y="943833"/>
            <a:ext cx="1932305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2">
              <a:spcBef>
                <a:spcPts val="100"/>
              </a:spcBef>
            </a:pPr>
            <a:r>
              <a:rPr lang="en-US" sz="3400" spc="95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WHY IS</a:t>
            </a:r>
            <a:endParaRPr lang="en-US" sz="34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D4837D7-C512-FD78-3685-2E95B6A063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149" y="1356128"/>
            <a:ext cx="1825902" cy="672701"/>
          </a:xfrm>
          <a:prstGeom prst="rect">
            <a:avLst/>
          </a:prstGeom>
        </p:spPr>
      </p:pic>
      <p:sp>
        <p:nvSpPr>
          <p:cNvPr id="33" name="object 8">
            <a:extLst>
              <a:ext uri="{FF2B5EF4-FFF2-40B4-BE49-F238E27FC236}">
                <a16:creationId xmlns:a16="http://schemas.microsoft.com/office/drawing/2014/main" id="{E195B697-9CA2-98AB-9BB4-72233E391B01}"/>
              </a:ext>
            </a:extLst>
          </p:cNvPr>
          <p:cNvSpPr txBox="1"/>
          <p:nvPr/>
        </p:nvSpPr>
        <p:spPr>
          <a:xfrm>
            <a:off x="683900" y="2714628"/>
            <a:ext cx="1989062" cy="374461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2" marR="5080">
              <a:spcBef>
                <a:spcPts val="200"/>
              </a:spcBef>
            </a:pPr>
            <a:r>
              <a:rPr lang="en-US" sz="1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APRISE is a </a:t>
            </a:r>
          </a:p>
          <a:p>
            <a:pPr marL="12702" marR="5080">
              <a:spcBef>
                <a:spcPts val="200"/>
              </a:spcBef>
            </a:pPr>
            <a:r>
              <a:rPr lang="en-US" sz="1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Horizon Europe ERA Talents project designed to strengthen research and innovation (R&amp;I) capacity on alternative proteins (</a:t>
            </a:r>
            <a:r>
              <a:rPr lang="en-US" sz="16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APros</a:t>
            </a:r>
            <a:r>
              <a:rPr lang="en-US" sz="1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in widening countries through hands-on training, cross-sectoral mobility, and stakeholder collaboration.</a:t>
            </a:r>
            <a:endParaRPr lang="en-US" sz="14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2A0BAD6E-1303-26B1-46F4-C9DC72058F0F}"/>
              </a:ext>
            </a:extLst>
          </p:cNvPr>
          <p:cNvSpPr txBox="1">
            <a:spLocks/>
          </p:cNvSpPr>
          <p:nvPr/>
        </p:nvSpPr>
        <p:spPr>
          <a:xfrm>
            <a:off x="637498" y="1952626"/>
            <a:ext cx="2035467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2">
              <a:spcBef>
                <a:spcPts val="100"/>
              </a:spcBef>
            </a:pPr>
            <a:r>
              <a:rPr lang="en-US" sz="3400" spc="95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NEEDED?</a:t>
            </a:r>
            <a:endParaRPr lang="en-US" sz="34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grpSp>
        <p:nvGrpSpPr>
          <p:cNvPr id="26" name="object 39">
            <a:extLst>
              <a:ext uri="{FF2B5EF4-FFF2-40B4-BE49-F238E27FC236}">
                <a16:creationId xmlns:a16="http://schemas.microsoft.com/office/drawing/2014/main" id="{0D6C1C4E-8D2F-479A-0E33-B2C9C8772640}"/>
              </a:ext>
            </a:extLst>
          </p:cNvPr>
          <p:cNvGrpSpPr/>
          <p:nvPr/>
        </p:nvGrpSpPr>
        <p:grpSpPr>
          <a:xfrm>
            <a:off x="-12699" y="6888005"/>
            <a:ext cx="695960" cy="504190"/>
            <a:chOff x="-12699" y="6888005"/>
            <a:chExt cx="695960" cy="504190"/>
          </a:xfrm>
        </p:grpSpPr>
        <p:sp>
          <p:nvSpPr>
            <p:cNvPr id="27" name="object 40">
              <a:extLst>
                <a:ext uri="{FF2B5EF4-FFF2-40B4-BE49-F238E27FC236}">
                  <a16:creationId xmlns:a16="http://schemas.microsoft.com/office/drawing/2014/main" id="{840E43F4-43CB-0123-CEB6-9678D674470E}"/>
                </a:ext>
              </a:extLst>
            </p:cNvPr>
            <p:cNvSpPr/>
            <p:nvPr/>
          </p:nvSpPr>
          <p:spPr>
            <a:xfrm>
              <a:off x="0" y="6900705"/>
              <a:ext cx="670560" cy="478790"/>
            </a:xfrm>
            <a:custGeom>
              <a:avLst/>
              <a:gdLst/>
              <a:ahLst/>
              <a:cxnLst/>
              <a:rect l="l" t="t" r="r" b="b"/>
              <a:pathLst>
                <a:path w="670560" h="478790">
                  <a:moveTo>
                    <a:pt x="352615" y="0"/>
                  </a:moveTo>
                  <a:lnTo>
                    <a:pt x="0" y="0"/>
                  </a:lnTo>
                  <a:lnTo>
                    <a:pt x="0" y="478599"/>
                  </a:lnTo>
                  <a:lnTo>
                    <a:pt x="352615" y="478599"/>
                  </a:lnTo>
                  <a:lnTo>
                    <a:pt x="670560" y="239306"/>
                  </a:lnTo>
                  <a:lnTo>
                    <a:pt x="352615" y="0"/>
                  </a:lnTo>
                  <a:close/>
                </a:path>
              </a:pathLst>
            </a:custGeom>
            <a:solidFill>
              <a:srgbClr val="F28122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28" name="object 41">
              <a:extLst>
                <a:ext uri="{FF2B5EF4-FFF2-40B4-BE49-F238E27FC236}">
                  <a16:creationId xmlns:a16="http://schemas.microsoft.com/office/drawing/2014/main" id="{336E788F-7085-6EE5-3597-9868D8A3B2DF}"/>
                </a:ext>
              </a:extLst>
            </p:cNvPr>
            <p:cNvSpPr/>
            <p:nvPr/>
          </p:nvSpPr>
          <p:spPr>
            <a:xfrm>
              <a:off x="0" y="6900705"/>
              <a:ext cx="670560" cy="478790"/>
            </a:xfrm>
            <a:custGeom>
              <a:avLst/>
              <a:gdLst/>
              <a:ahLst/>
              <a:cxnLst/>
              <a:rect l="l" t="t" r="r" b="b"/>
              <a:pathLst>
                <a:path w="670560" h="478790">
                  <a:moveTo>
                    <a:pt x="0" y="478599"/>
                  </a:moveTo>
                  <a:lnTo>
                    <a:pt x="352615" y="478599"/>
                  </a:lnTo>
                  <a:lnTo>
                    <a:pt x="670560" y="239306"/>
                  </a:lnTo>
                  <a:lnTo>
                    <a:pt x="352615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28122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</p:grpSp>
      <p:sp>
        <p:nvSpPr>
          <p:cNvPr id="5" name="object 25">
            <a:extLst>
              <a:ext uri="{FF2B5EF4-FFF2-40B4-BE49-F238E27FC236}">
                <a16:creationId xmlns:a16="http://schemas.microsoft.com/office/drawing/2014/main" id="{3E8CDDA1-B0D6-BD80-3A93-8D38B7B32D53}"/>
              </a:ext>
            </a:extLst>
          </p:cNvPr>
          <p:cNvSpPr txBox="1"/>
          <p:nvPr/>
        </p:nvSpPr>
        <p:spPr>
          <a:xfrm>
            <a:off x="102977" y="6957580"/>
            <a:ext cx="189865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900" b="1" spc="17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  <a:endParaRPr lang="en-US" sz="19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F0D515-2EE6-FF9D-C66A-F81BF3AB40A3}"/>
              </a:ext>
            </a:extLst>
          </p:cNvPr>
          <p:cNvGrpSpPr/>
          <p:nvPr/>
        </p:nvGrpSpPr>
        <p:grpSpPr>
          <a:xfrm>
            <a:off x="3136900" y="5446711"/>
            <a:ext cx="3341618" cy="1584495"/>
            <a:chOff x="3605283" y="5837257"/>
            <a:chExt cx="3341618" cy="1584495"/>
          </a:xfrm>
        </p:grpSpPr>
        <p:sp>
          <p:nvSpPr>
            <p:cNvPr id="6" name="object 14">
              <a:extLst>
                <a:ext uri="{FF2B5EF4-FFF2-40B4-BE49-F238E27FC236}">
                  <a16:creationId xmlns:a16="http://schemas.microsoft.com/office/drawing/2014/main" id="{8DED4819-894F-D1D4-842E-5E7997F2CB7E}"/>
                </a:ext>
              </a:extLst>
            </p:cNvPr>
            <p:cNvSpPr txBox="1"/>
            <p:nvPr/>
          </p:nvSpPr>
          <p:spPr>
            <a:xfrm>
              <a:off x="3605283" y="6376401"/>
              <a:ext cx="3341618" cy="104535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2" algn="just">
                <a:spcBef>
                  <a:spcPts val="100"/>
                </a:spcBef>
              </a:pPr>
              <a:r>
                <a:rPr lang="en-US" sz="1700" b="1" dirty="0">
                  <a:solidFill>
                    <a:srgbClr val="2F2C2D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DISCONNECTED ACTORS</a:t>
              </a:r>
              <a:endParaRPr lang="en-US" sz="17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12702" marR="5080" algn="just">
                <a:lnSpc>
                  <a:spcPct val="104200"/>
                </a:lnSpc>
                <a:spcBef>
                  <a:spcPts val="885"/>
                </a:spcBef>
              </a:pPr>
              <a:r>
                <a:rPr lang="en-US" sz="1400" dirty="0">
                  <a:solidFill>
                    <a:srgbClr val="231F2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Academia, industry, and civil society rarely collaborate effectively in the alternative protein field.</a:t>
              </a:r>
              <a:endPara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7" name="object 17" descr="Disconnected with solid fill">
              <a:extLst>
                <a:ext uri="{FF2B5EF4-FFF2-40B4-BE49-F238E27FC236}">
                  <a16:creationId xmlns:a16="http://schemas.microsoft.com/office/drawing/2014/main" id="{B626DD19-27EA-1437-FF89-AFA2ECFC3438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605542" y="5837257"/>
              <a:ext cx="518401" cy="51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9F94BAB-4253-1E9C-C9A0-CCB25934F538}"/>
              </a:ext>
            </a:extLst>
          </p:cNvPr>
          <p:cNvSpPr/>
          <p:nvPr/>
        </p:nvSpPr>
        <p:spPr>
          <a:xfrm>
            <a:off x="6794500" y="-180975"/>
            <a:ext cx="3962400" cy="8013911"/>
          </a:xfrm>
          <a:prstGeom prst="rect">
            <a:avLst/>
          </a:prstGeom>
          <a:solidFill>
            <a:srgbClr val="F371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A0C232E4-BDFC-8E80-3BD2-3E0BBA64ACFD}"/>
              </a:ext>
            </a:extLst>
          </p:cNvPr>
          <p:cNvSpPr txBox="1"/>
          <p:nvPr/>
        </p:nvSpPr>
        <p:spPr>
          <a:xfrm>
            <a:off x="7009987" y="3773755"/>
            <a:ext cx="3417815" cy="26203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7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Why Widening Countries?</a:t>
            </a:r>
            <a:endParaRPr lang="en-US" sz="17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98452" marR="5080" indent="-285750">
              <a:lnSpc>
                <a:spcPct val="1042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Rich biodiversity and favorable agricultural conditions.</a:t>
            </a:r>
          </a:p>
          <a:p>
            <a:pPr marL="298452" marR="5080" lvl="5" indent="-285750">
              <a:lnSpc>
                <a:spcPct val="1042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Still underrepresented in </a:t>
            </a:r>
            <a:r>
              <a:rPr lang="en-US" sz="1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APros</a:t>
            </a: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research due to:</a:t>
            </a:r>
            <a:b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-Limited infrastructure</a:t>
            </a:r>
            <a:b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-Regulatory gaps</a:t>
            </a:r>
            <a:b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-High production costs</a:t>
            </a:r>
          </a:p>
          <a:p>
            <a:pPr marL="298452" marR="5080" indent="-285750">
              <a:lnSpc>
                <a:spcPct val="1042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Huge untapped potential for sustainable food innovation</a:t>
            </a:r>
          </a:p>
        </p:txBody>
      </p:sp>
      <p:sp>
        <p:nvSpPr>
          <p:cNvPr id="25" name="object 12">
            <a:extLst>
              <a:ext uri="{FF2B5EF4-FFF2-40B4-BE49-F238E27FC236}">
                <a16:creationId xmlns:a16="http://schemas.microsoft.com/office/drawing/2014/main" id="{1A441406-1677-0A7E-0F99-4C76B457C151}"/>
              </a:ext>
            </a:extLst>
          </p:cNvPr>
          <p:cNvSpPr txBox="1"/>
          <p:nvPr/>
        </p:nvSpPr>
        <p:spPr>
          <a:xfrm>
            <a:off x="7029766" y="817505"/>
            <a:ext cx="3725068" cy="28580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7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Why are </a:t>
            </a:r>
            <a:r>
              <a:rPr lang="en-US" sz="17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APros</a:t>
            </a:r>
            <a:r>
              <a:rPr lang="en-US" sz="17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Needed?</a:t>
            </a:r>
            <a:endParaRPr lang="en-US" sz="17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 marR="5080">
              <a:lnSpc>
                <a:spcPct val="104200"/>
              </a:lnSpc>
              <a:spcBef>
                <a:spcPts val="885"/>
              </a:spcBef>
            </a:pPr>
            <a:r>
              <a:rPr lang="en-US" sz="1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APros</a:t>
            </a: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reduce resource use and greenhouse gas emissions</a:t>
            </a:r>
            <a:r>
              <a:rPr lang="en-US" sz="1400" baseline="30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2,3</a:t>
            </a: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  <a:p>
            <a:pPr marL="12702" marR="5080">
              <a:lnSpc>
                <a:spcPct val="104200"/>
              </a:lnSpc>
              <a:spcBef>
                <a:spcPts val="885"/>
              </a:spcBef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 countries invested heavily in 2024:</a:t>
            </a:r>
          </a:p>
          <a:p>
            <a:pPr marL="298452" marR="5080" indent="-285750">
              <a:lnSpc>
                <a:spcPct val="1042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€38M by Germany</a:t>
            </a:r>
            <a:r>
              <a:rPr lang="en-US" sz="1400" baseline="30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  <a:endParaRPr lang="en-US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98452" marR="5080" indent="-285750">
              <a:lnSpc>
                <a:spcPct val="1042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€60M by the Netherlands</a:t>
            </a:r>
            <a:r>
              <a:rPr lang="en-US" sz="1400" baseline="30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  <a:endParaRPr lang="en-US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98452" marR="5080" indent="-285750">
              <a:lnSpc>
                <a:spcPct val="1042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€168M by Denmark</a:t>
            </a:r>
            <a:r>
              <a:rPr lang="en-US" sz="1400" baseline="30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  <a:endParaRPr lang="en-US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98452" marR="5080" indent="-285750">
              <a:lnSpc>
                <a:spcPct val="1042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€65M by France</a:t>
            </a:r>
            <a:r>
              <a:rPr lang="en-US" sz="1400" baseline="30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  <a:endParaRPr lang="en-US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98452" marR="5080" indent="-285750">
              <a:lnSpc>
                <a:spcPct val="1042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€7M by Spain</a:t>
            </a:r>
            <a:r>
              <a:rPr lang="en-US" sz="1400" baseline="30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  <a:endParaRPr lang="en-US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31DADA-E51B-B6F6-9617-BB600D1C2F9B}"/>
              </a:ext>
            </a:extLst>
          </p:cNvPr>
          <p:cNvSpPr txBox="1"/>
          <p:nvPr/>
        </p:nvSpPr>
        <p:spPr>
          <a:xfrm>
            <a:off x="7009986" y="6446431"/>
            <a:ext cx="34178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aseline="30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6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IPCC, 2023, </a:t>
            </a:r>
            <a:r>
              <a:rPr lang="en-US" sz="6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https://www.ipcc.ch/report/ar6/syr/</a:t>
            </a:r>
            <a:r>
              <a:rPr lang="en-US" sz="6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TR" sz="600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600" baseline="30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6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Good Food Institute, </a:t>
            </a:r>
            <a:r>
              <a:rPr lang="en-US" sz="6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https://gfi.org/resource/environmental-impacts-of-alternative-proteins/</a:t>
            </a:r>
            <a:r>
              <a:rPr lang="en-US" sz="6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en-US" sz="600" baseline="30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r>
              <a:rPr lang="en-US" sz="6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https://doi.org/10.1038/s41538-024-00291-w</a:t>
            </a:r>
            <a:r>
              <a:rPr lang="en-US" sz="6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en-US" sz="600" baseline="30000" dirty="0">
                <a:solidFill>
                  <a:srgbClr val="0088C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7"/>
              </a:rPr>
              <a:t>4</a:t>
            </a:r>
            <a:r>
              <a:rPr lang="en-US" sz="600" dirty="0">
                <a:solidFill>
                  <a:srgbClr val="0088CC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8"/>
              </a:rPr>
              <a:t>https://gfieurope.org/blog/federal-budget-2024-germany-invests-38-million-euros-in-the-protein-transition-and-sets-out-to-become-a-leader-in-the-field/</a:t>
            </a:r>
            <a:r>
              <a:rPr lang="en-US" sz="6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600" baseline="30000" dirty="0">
              <a:solidFill>
                <a:srgbClr val="0088CC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hlinkClick r:id="rId17"/>
            </a:endParaRPr>
          </a:p>
          <a:p>
            <a:r>
              <a:rPr lang="en-US" sz="600" baseline="30000" dirty="0">
                <a:solidFill>
                  <a:srgbClr val="0088C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7"/>
              </a:rPr>
              <a:t>5</a:t>
            </a:r>
            <a:r>
              <a:rPr lang="en-US" sz="600" dirty="0">
                <a:solidFill>
                  <a:srgbClr val="0088CC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7"/>
              </a:rPr>
              <a:t>https://www.europarl.europa.eu/RegData/etudes/BRIE/2023/751426/EPRS_BRI(2023)751426_EN.pdf</a:t>
            </a:r>
            <a:r>
              <a:rPr lang="en-US" sz="6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TR" sz="60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600" u="sng" baseline="30000" dirty="0">
                <a:solidFill>
                  <a:srgbClr val="0088CC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9"/>
              </a:rPr>
              <a:t>6</a:t>
            </a:r>
            <a:r>
              <a:rPr lang="en-US" sz="600" u="sng" dirty="0">
                <a:solidFill>
                  <a:srgbClr val="0088CC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9"/>
              </a:rPr>
              <a:t>https://www.foodnavigator.com/Article/2023/11/20/</a:t>
            </a:r>
            <a:r>
              <a:rPr lang="en-US" sz="600" dirty="0">
                <a:solidFill>
                  <a:srgbClr val="0088CC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9"/>
              </a:rPr>
              <a:t>german-government-to-boost-alternative-proteins-with-38m-investment</a:t>
            </a:r>
            <a:r>
              <a:rPr lang="en-US" sz="6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F37123"/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2246" y="70118"/>
            <a:ext cx="7408908" cy="74089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24284" y="2181225"/>
            <a:ext cx="2688290" cy="2618794"/>
          </a:xfrm>
          <a:prstGeom prst="rect">
            <a:avLst/>
          </a:prstGeom>
        </p:spPr>
        <p:txBody>
          <a:bodyPr vert="horz" wrap="square" lIns="0" tIns="201295" rIns="0" bIns="0" rtlCol="0">
            <a:spAutoFit/>
          </a:bodyPr>
          <a:lstStyle/>
          <a:p>
            <a:pPr algn="ctr">
              <a:spcBef>
                <a:spcPts val="1585"/>
              </a:spcBef>
            </a:pPr>
            <a:r>
              <a:rPr lang="en-US" sz="2200" b="1" spc="125" dirty="0">
                <a:solidFill>
                  <a:srgbClr val="F2822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Career </a:t>
            </a:r>
            <a:br>
              <a:rPr lang="en-US" sz="2200" b="1" spc="125" dirty="0">
                <a:solidFill>
                  <a:srgbClr val="F2822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200" b="1" spc="125" dirty="0">
                <a:solidFill>
                  <a:srgbClr val="F2822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</a:t>
            </a: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 marR="5080" indent="-635" algn="ctr">
              <a:lnSpc>
                <a:spcPct val="122200"/>
              </a:lnSpc>
              <a:spcBef>
                <a:spcPts val="615"/>
              </a:spcBef>
            </a:pPr>
            <a:r>
              <a:rPr lang="en-US" sz="1500" spc="10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Provides individual </a:t>
            </a:r>
            <a:r>
              <a:rPr lang="en-US" sz="1500" b="1" spc="10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career development plans</a:t>
            </a:r>
            <a:r>
              <a:rPr lang="en-US" sz="1500" spc="10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500" b="1" spc="10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mentoring</a:t>
            </a:r>
            <a:r>
              <a:rPr lang="en-US" sz="1500" spc="10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and long-term </a:t>
            </a:r>
            <a:r>
              <a:rPr lang="en-US" sz="1500" b="1" spc="10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career coaching </a:t>
            </a:r>
            <a:r>
              <a:rPr lang="en-US" sz="1500" spc="10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strengthen professional growth</a:t>
            </a:r>
            <a:r>
              <a:rPr lang="en-US" sz="15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US" sz="1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70315" y="641829"/>
            <a:ext cx="3152775" cy="1539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31" algn="ctr">
              <a:spcBef>
                <a:spcPts val="100"/>
              </a:spcBef>
            </a:pPr>
            <a:r>
              <a:rPr lang="en-US" sz="2200" b="1" spc="105" dirty="0">
                <a:solidFill>
                  <a:srgbClr val="F2822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Skills Training</a:t>
            </a: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 marR="5080" indent="-635" algn="ctr">
              <a:lnSpc>
                <a:spcPct val="122200"/>
              </a:lnSpc>
              <a:spcBef>
                <a:spcPts val="735"/>
              </a:spcBef>
            </a:pPr>
            <a:r>
              <a:rPr lang="en-US" sz="1500" b="1" spc="10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60+ training events </a:t>
            </a:r>
            <a:r>
              <a:rPr lang="en-US" sz="1500" spc="10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scientific, digital, entrepreneurial, and communication skills.</a:t>
            </a:r>
            <a:endParaRPr lang="en-US" sz="1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69977" y="2181225"/>
            <a:ext cx="2669799" cy="2970300"/>
          </a:xfrm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R="40009" algn="ctr">
              <a:spcBef>
                <a:spcPts val="100"/>
              </a:spcBef>
            </a:pPr>
            <a:r>
              <a:rPr lang="en-US" sz="2200" b="1" spc="114" dirty="0">
                <a:solidFill>
                  <a:srgbClr val="F2822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Public Engagement</a:t>
            </a: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49876" marR="142256" algn="ctr">
              <a:lnSpc>
                <a:spcPct val="122200"/>
              </a:lnSpc>
              <a:spcBef>
                <a:spcPts val="575"/>
              </a:spcBef>
            </a:pPr>
            <a:r>
              <a:rPr lang="en-US" sz="1500" spc="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Equips researchers </a:t>
            </a:r>
          </a:p>
          <a:p>
            <a:pPr marL="149876" marR="142256" algn="ctr">
              <a:lnSpc>
                <a:spcPct val="122200"/>
              </a:lnSpc>
              <a:spcBef>
                <a:spcPts val="575"/>
              </a:spcBef>
            </a:pPr>
            <a:r>
              <a:rPr lang="en-US" sz="1500" spc="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</a:t>
            </a:r>
            <a:r>
              <a:rPr lang="en-US" sz="1500" b="1" spc="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science communication skills </a:t>
            </a:r>
            <a:r>
              <a:rPr lang="en-US" sz="1500" spc="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supports dialogue with citizens, policymakers, and stakeholders.</a:t>
            </a:r>
            <a:endParaRPr lang="en-US" sz="1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94457" y="5229229"/>
            <a:ext cx="2904490" cy="183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0009" algn="ctr">
              <a:spcBef>
                <a:spcPts val="100"/>
              </a:spcBef>
            </a:pPr>
            <a:r>
              <a:rPr lang="en-US" sz="2200" b="1" spc="114" dirty="0">
                <a:solidFill>
                  <a:srgbClr val="F2822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Talent Mobility</a:t>
            </a: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 marR="5080" algn="ctr">
              <a:lnSpc>
                <a:spcPct val="122200"/>
              </a:lnSpc>
              <a:spcBef>
                <a:spcPts val="765"/>
              </a:spcBef>
            </a:pPr>
            <a:r>
              <a:rPr lang="en-US" sz="1500" spc="5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Supports over </a:t>
            </a:r>
            <a:r>
              <a:rPr lang="en-US" sz="1500" b="1" spc="5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250 secondments</a:t>
            </a:r>
            <a:r>
              <a:rPr lang="en-US" sz="1500" spc="5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across academia, industry, NGOs, and  innovation hubs, tailored for researchers and managers.</a:t>
            </a:r>
            <a:endParaRPr lang="en-US" sz="1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523B35-8269-9D37-F94A-231EB8015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40" y="2887765"/>
            <a:ext cx="1787329" cy="1787329"/>
          </a:xfrm>
          <a:prstGeom prst="rect">
            <a:avLst/>
          </a:prstGeom>
        </p:spPr>
      </p:pic>
      <p:sp>
        <p:nvSpPr>
          <p:cNvPr id="4" name="object 35">
            <a:extLst>
              <a:ext uri="{FF2B5EF4-FFF2-40B4-BE49-F238E27FC236}">
                <a16:creationId xmlns:a16="http://schemas.microsoft.com/office/drawing/2014/main" id="{626C5BB1-BA32-F247-C548-1ED62976D0A0}"/>
              </a:ext>
            </a:extLst>
          </p:cNvPr>
          <p:cNvSpPr txBox="1"/>
          <p:nvPr/>
        </p:nvSpPr>
        <p:spPr>
          <a:xfrm>
            <a:off x="10391299" y="7065580"/>
            <a:ext cx="166370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900" b="1" spc="-5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  <a:endParaRPr lang="en-US" sz="19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object 37">
            <a:extLst>
              <a:ext uri="{FF2B5EF4-FFF2-40B4-BE49-F238E27FC236}">
                <a16:creationId xmlns:a16="http://schemas.microsoft.com/office/drawing/2014/main" id="{0E9FC26E-8F65-7381-6177-EE5F3C904A7D}"/>
              </a:ext>
            </a:extLst>
          </p:cNvPr>
          <p:cNvSpPr/>
          <p:nvPr/>
        </p:nvSpPr>
        <p:spPr>
          <a:xfrm>
            <a:off x="10349750" y="7002005"/>
            <a:ext cx="0" cy="411480"/>
          </a:xfrm>
          <a:custGeom>
            <a:avLst/>
            <a:gdLst/>
            <a:ahLst/>
            <a:cxnLst/>
            <a:rect l="l" t="t" r="r" b="b"/>
            <a:pathLst>
              <a:path h="411479">
                <a:moveTo>
                  <a:pt x="0" y="0"/>
                </a:moveTo>
                <a:lnTo>
                  <a:pt x="0" y="410997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923632-47B7-13A8-C6CE-099E3D8EE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8155" y="7002005"/>
            <a:ext cx="1116874" cy="4114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F6E35-62E8-5918-CA17-A563F759B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F890B92-C1A5-7581-E013-F7DDE6EDF606}"/>
              </a:ext>
            </a:extLst>
          </p:cNvPr>
          <p:cNvSpPr/>
          <p:nvPr/>
        </p:nvSpPr>
        <p:spPr>
          <a:xfrm>
            <a:off x="5715" y="-18649"/>
            <a:ext cx="10687685" cy="7560309"/>
          </a:xfrm>
          <a:custGeom>
            <a:avLst/>
            <a:gdLst/>
            <a:ahLst/>
            <a:cxnLst/>
            <a:rect l="l" t="t" r="r" b="b"/>
            <a:pathLst>
              <a:path w="10687685" h="7560309">
                <a:moveTo>
                  <a:pt x="10687494" y="0"/>
                </a:moveTo>
                <a:lnTo>
                  <a:pt x="0" y="0"/>
                </a:lnTo>
                <a:lnTo>
                  <a:pt x="0" y="7559992"/>
                </a:lnTo>
                <a:lnTo>
                  <a:pt x="10687494" y="7559992"/>
                </a:lnTo>
                <a:lnTo>
                  <a:pt x="10687494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9F2361C-DB51-0911-0819-3B2109491CDB}"/>
              </a:ext>
            </a:extLst>
          </p:cNvPr>
          <p:cNvGrpSpPr/>
          <p:nvPr/>
        </p:nvGrpSpPr>
        <p:grpSpPr>
          <a:xfrm>
            <a:off x="4155012" y="2854254"/>
            <a:ext cx="1702583" cy="1644396"/>
            <a:chOff x="3863136" y="2854248"/>
            <a:chExt cx="1702583" cy="164439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863633-4981-67DD-A3A6-C8EBAFC6EF35}"/>
                </a:ext>
              </a:extLst>
            </p:cNvPr>
            <p:cNvGrpSpPr/>
            <p:nvPr/>
          </p:nvGrpSpPr>
          <p:grpSpPr>
            <a:xfrm>
              <a:off x="4377166" y="2854248"/>
              <a:ext cx="674523" cy="778193"/>
              <a:chOff x="2371737" y="2854248"/>
              <a:chExt cx="674523" cy="778193"/>
            </a:xfrm>
          </p:grpSpPr>
          <p:sp>
            <p:nvSpPr>
              <p:cNvPr id="4" name="object 4">
                <a:extLst>
                  <a:ext uri="{FF2B5EF4-FFF2-40B4-BE49-F238E27FC236}">
                    <a16:creationId xmlns:a16="http://schemas.microsoft.com/office/drawing/2014/main" id="{EFE1F421-62AE-1B9E-60F6-4A072E0166B1}"/>
                  </a:ext>
                </a:extLst>
              </p:cNvPr>
              <p:cNvSpPr/>
              <p:nvPr/>
            </p:nvSpPr>
            <p:spPr>
              <a:xfrm>
                <a:off x="2463203" y="3217151"/>
                <a:ext cx="32385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23850" h="415289">
                    <a:moveTo>
                      <a:pt x="124879" y="0"/>
                    </a:moveTo>
                    <a:lnTo>
                      <a:pt x="106857" y="0"/>
                    </a:lnTo>
                    <a:lnTo>
                      <a:pt x="106857" y="42341"/>
                    </a:lnTo>
                    <a:lnTo>
                      <a:pt x="124879" y="42341"/>
                    </a:lnTo>
                    <a:lnTo>
                      <a:pt x="124879" y="0"/>
                    </a:lnTo>
                    <a:close/>
                  </a:path>
                  <a:path w="323850" h="415289">
                    <a:moveTo>
                      <a:pt x="233235" y="181813"/>
                    </a:moveTo>
                    <a:lnTo>
                      <a:pt x="223913" y="137922"/>
                    </a:lnTo>
                    <a:lnTo>
                      <a:pt x="223862" y="137693"/>
                    </a:lnTo>
                    <a:lnTo>
                      <a:pt x="215201" y="125425"/>
                    </a:lnTo>
                    <a:lnTo>
                      <a:pt x="215201" y="181813"/>
                    </a:lnTo>
                    <a:lnTo>
                      <a:pt x="213512" y="199428"/>
                    </a:lnTo>
                    <a:lnTo>
                      <a:pt x="208534" y="216319"/>
                    </a:lnTo>
                    <a:lnTo>
                      <a:pt x="200342" y="232054"/>
                    </a:lnTo>
                    <a:lnTo>
                      <a:pt x="174193" y="264998"/>
                    </a:lnTo>
                    <a:lnTo>
                      <a:pt x="163461" y="286486"/>
                    </a:lnTo>
                    <a:lnTo>
                      <a:pt x="156959" y="310134"/>
                    </a:lnTo>
                    <a:lnTo>
                      <a:pt x="155435" y="327647"/>
                    </a:lnTo>
                    <a:lnTo>
                      <a:pt x="155435" y="360934"/>
                    </a:lnTo>
                    <a:lnTo>
                      <a:pt x="155435" y="390131"/>
                    </a:lnTo>
                    <a:lnTo>
                      <a:pt x="148323" y="397154"/>
                    </a:lnTo>
                    <a:lnTo>
                      <a:pt x="86029" y="397154"/>
                    </a:lnTo>
                    <a:lnTo>
                      <a:pt x="78841" y="390131"/>
                    </a:lnTo>
                    <a:lnTo>
                      <a:pt x="78841" y="360934"/>
                    </a:lnTo>
                    <a:lnTo>
                      <a:pt x="155435" y="360934"/>
                    </a:lnTo>
                    <a:lnTo>
                      <a:pt x="155435" y="327647"/>
                    </a:lnTo>
                    <a:lnTo>
                      <a:pt x="154762" y="335368"/>
                    </a:lnTo>
                    <a:lnTo>
                      <a:pt x="154762" y="343319"/>
                    </a:lnTo>
                    <a:lnTo>
                      <a:pt x="78168" y="343319"/>
                    </a:lnTo>
                    <a:lnTo>
                      <a:pt x="78168" y="335368"/>
                    </a:lnTo>
                    <a:lnTo>
                      <a:pt x="75704" y="310997"/>
                    </a:lnTo>
                    <a:lnTo>
                      <a:pt x="68580" y="287388"/>
                    </a:lnTo>
                    <a:lnTo>
                      <a:pt x="57238" y="265277"/>
                    </a:lnTo>
                    <a:lnTo>
                      <a:pt x="42100" y="245389"/>
                    </a:lnTo>
                    <a:lnTo>
                      <a:pt x="29438" y="228434"/>
                    </a:lnTo>
                    <a:lnTo>
                      <a:pt x="21158" y="209664"/>
                    </a:lnTo>
                    <a:lnTo>
                      <a:pt x="17246" y="189560"/>
                    </a:lnTo>
                    <a:lnTo>
                      <a:pt x="17729" y="168617"/>
                    </a:lnTo>
                    <a:lnTo>
                      <a:pt x="28371" y="137922"/>
                    </a:lnTo>
                    <a:lnTo>
                      <a:pt x="49530" y="111683"/>
                    </a:lnTo>
                    <a:lnTo>
                      <a:pt x="79362" y="93383"/>
                    </a:lnTo>
                    <a:lnTo>
                      <a:pt x="116001" y="86512"/>
                    </a:lnTo>
                    <a:lnTo>
                      <a:pt x="154711" y="94081"/>
                    </a:lnTo>
                    <a:lnTo>
                      <a:pt x="186232" y="114642"/>
                    </a:lnTo>
                    <a:lnTo>
                      <a:pt x="207441" y="144957"/>
                    </a:lnTo>
                    <a:lnTo>
                      <a:pt x="215201" y="181813"/>
                    </a:lnTo>
                    <a:lnTo>
                      <a:pt x="215201" y="125425"/>
                    </a:lnTo>
                    <a:lnTo>
                      <a:pt x="198539" y="101790"/>
                    </a:lnTo>
                    <a:lnTo>
                      <a:pt x="174904" y="86512"/>
                    </a:lnTo>
                    <a:lnTo>
                      <a:pt x="161226" y="77647"/>
                    </a:lnTo>
                    <a:lnTo>
                      <a:pt x="115912" y="68821"/>
                    </a:lnTo>
                    <a:lnTo>
                      <a:pt x="72402" y="76911"/>
                    </a:lnTo>
                    <a:lnTo>
                      <a:pt x="37376" y="98501"/>
                    </a:lnTo>
                    <a:lnTo>
                      <a:pt x="12776" y="129527"/>
                    </a:lnTo>
                    <a:lnTo>
                      <a:pt x="546" y="165912"/>
                    </a:lnTo>
                    <a:lnTo>
                      <a:pt x="25" y="189560"/>
                    </a:lnTo>
                    <a:lnTo>
                      <a:pt x="0" y="190779"/>
                    </a:lnTo>
                    <a:lnTo>
                      <a:pt x="4851" y="214668"/>
                    </a:lnTo>
                    <a:lnTo>
                      <a:pt x="14757" y="236893"/>
                    </a:lnTo>
                    <a:lnTo>
                      <a:pt x="29400" y="256819"/>
                    </a:lnTo>
                    <a:lnTo>
                      <a:pt x="42545" y="273913"/>
                    </a:lnTo>
                    <a:lnTo>
                      <a:pt x="52158" y="293103"/>
                    </a:lnTo>
                    <a:lnTo>
                      <a:pt x="57950" y="313461"/>
                    </a:lnTo>
                    <a:lnTo>
                      <a:pt x="58039" y="313778"/>
                    </a:lnTo>
                    <a:lnTo>
                      <a:pt x="60045" y="335368"/>
                    </a:lnTo>
                    <a:lnTo>
                      <a:pt x="59956" y="381241"/>
                    </a:lnTo>
                    <a:lnTo>
                      <a:pt x="62649" y="394296"/>
                    </a:lnTo>
                    <a:lnTo>
                      <a:pt x="69989" y="404952"/>
                    </a:lnTo>
                    <a:lnTo>
                      <a:pt x="80886" y="412127"/>
                    </a:lnTo>
                    <a:lnTo>
                      <a:pt x="94234" y="414756"/>
                    </a:lnTo>
                    <a:lnTo>
                      <a:pt x="138430" y="414756"/>
                    </a:lnTo>
                    <a:lnTo>
                      <a:pt x="172707" y="381241"/>
                    </a:lnTo>
                    <a:lnTo>
                      <a:pt x="172745" y="360934"/>
                    </a:lnTo>
                    <a:lnTo>
                      <a:pt x="172783" y="343319"/>
                    </a:lnTo>
                    <a:lnTo>
                      <a:pt x="172796" y="335368"/>
                    </a:lnTo>
                    <a:lnTo>
                      <a:pt x="174612" y="313778"/>
                    </a:lnTo>
                    <a:lnTo>
                      <a:pt x="174637" y="313461"/>
                    </a:lnTo>
                    <a:lnTo>
                      <a:pt x="180098" y="293103"/>
                    </a:lnTo>
                    <a:lnTo>
                      <a:pt x="189153" y="274548"/>
                    </a:lnTo>
                    <a:lnTo>
                      <a:pt x="201663" y="258597"/>
                    </a:lnTo>
                    <a:lnTo>
                      <a:pt x="215341" y="241642"/>
                    </a:lnTo>
                    <a:lnTo>
                      <a:pt x="225221" y="222872"/>
                    </a:lnTo>
                    <a:lnTo>
                      <a:pt x="231216" y="202768"/>
                    </a:lnTo>
                    <a:lnTo>
                      <a:pt x="233235" y="181813"/>
                    </a:lnTo>
                    <a:close/>
                  </a:path>
                  <a:path w="323850" h="415289">
                    <a:moveTo>
                      <a:pt x="268706" y="64503"/>
                    </a:moveTo>
                    <a:lnTo>
                      <a:pt x="256006" y="51892"/>
                    </a:lnTo>
                    <a:lnTo>
                      <a:pt x="225196" y="81597"/>
                    </a:lnTo>
                    <a:lnTo>
                      <a:pt x="237807" y="94208"/>
                    </a:lnTo>
                    <a:lnTo>
                      <a:pt x="268706" y="64503"/>
                    </a:lnTo>
                    <a:close/>
                  </a:path>
                  <a:path w="323850" h="415289">
                    <a:moveTo>
                      <a:pt x="323291" y="190614"/>
                    </a:moveTo>
                    <a:lnTo>
                      <a:pt x="279107" y="190614"/>
                    </a:lnTo>
                    <a:lnTo>
                      <a:pt x="279107" y="208305"/>
                    </a:lnTo>
                    <a:lnTo>
                      <a:pt x="323291" y="208305"/>
                    </a:lnTo>
                    <a:lnTo>
                      <a:pt x="323291" y="19061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lang="en-US" dirty="0"/>
              </a:p>
            </p:txBody>
          </p:sp>
          <p:sp>
            <p:nvSpPr>
              <p:cNvPr id="5" name="object 5">
                <a:extLst>
                  <a:ext uri="{FF2B5EF4-FFF2-40B4-BE49-F238E27FC236}">
                    <a16:creationId xmlns:a16="http://schemas.microsoft.com/office/drawing/2014/main" id="{5C0E0C6E-B611-8D24-79E5-9C3BA22008D8}"/>
                  </a:ext>
                </a:extLst>
              </p:cNvPr>
              <p:cNvSpPr/>
              <p:nvPr/>
            </p:nvSpPr>
            <p:spPr>
              <a:xfrm>
                <a:off x="2371737" y="3407765"/>
                <a:ext cx="44450" cy="17780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17779">
                    <a:moveTo>
                      <a:pt x="44183" y="0"/>
                    </a:moveTo>
                    <a:lnTo>
                      <a:pt x="0" y="0"/>
                    </a:lnTo>
                    <a:lnTo>
                      <a:pt x="0" y="17691"/>
                    </a:lnTo>
                    <a:lnTo>
                      <a:pt x="44183" y="17691"/>
                    </a:lnTo>
                    <a:lnTo>
                      <a:pt x="4418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lang="en-US" dirty="0"/>
              </a:p>
            </p:txBody>
          </p:sp>
          <p:sp>
            <p:nvSpPr>
              <p:cNvPr id="6" name="object 6">
                <a:extLst>
                  <a:ext uri="{FF2B5EF4-FFF2-40B4-BE49-F238E27FC236}">
                    <a16:creationId xmlns:a16="http://schemas.microsoft.com/office/drawing/2014/main" id="{78D1C1A8-8DDF-CC8F-7399-6074CB23EA8A}"/>
                  </a:ext>
                </a:extLst>
              </p:cNvPr>
              <p:cNvSpPr/>
              <p:nvPr/>
            </p:nvSpPr>
            <p:spPr>
              <a:xfrm>
                <a:off x="2425997" y="3268949"/>
                <a:ext cx="43815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42545">
                    <a:moveTo>
                      <a:pt x="12700" y="0"/>
                    </a:moveTo>
                    <a:lnTo>
                      <a:pt x="0" y="12611"/>
                    </a:lnTo>
                    <a:lnTo>
                      <a:pt x="30899" y="42329"/>
                    </a:lnTo>
                    <a:lnTo>
                      <a:pt x="43510" y="29705"/>
                    </a:lnTo>
                    <a:lnTo>
                      <a:pt x="127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lang="en-US" dirty="0"/>
              </a:p>
            </p:txBody>
          </p:sp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7A123A92-CEFF-BA35-AA75-5275A6078F23}"/>
                  </a:ext>
                </a:extLst>
              </p:cNvPr>
              <p:cNvSpPr/>
              <p:nvPr/>
            </p:nvSpPr>
            <p:spPr>
              <a:xfrm>
                <a:off x="2630970" y="2854248"/>
                <a:ext cx="41529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415289" h="415289">
                    <a:moveTo>
                      <a:pt x="242747" y="207365"/>
                    </a:moveTo>
                    <a:lnTo>
                      <a:pt x="239966" y="193611"/>
                    </a:lnTo>
                    <a:lnTo>
                      <a:pt x="232371" y="182359"/>
                    </a:lnTo>
                    <a:lnTo>
                      <a:pt x="221132" y="174777"/>
                    </a:lnTo>
                    <a:lnTo>
                      <a:pt x="207365" y="171983"/>
                    </a:lnTo>
                    <a:lnTo>
                      <a:pt x="203657" y="171983"/>
                    </a:lnTo>
                    <a:lnTo>
                      <a:pt x="200647" y="174993"/>
                    </a:lnTo>
                    <a:lnTo>
                      <a:pt x="200647" y="182410"/>
                    </a:lnTo>
                    <a:lnTo>
                      <a:pt x="203657" y="185420"/>
                    </a:lnTo>
                    <a:lnTo>
                      <a:pt x="207365" y="185420"/>
                    </a:lnTo>
                    <a:lnTo>
                      <a:pt x="215900" y="187147"/>
                    </a:lnTo>
                    <a:lnTo>
                      <a:pt x="222885" y="191858"/>
                    </a:lnTo>
                    <a:lnTo>
                      <a:pt x="227584" y="198843"/>
                    </a:lnTo>
                    <a:lnTo>
                      <a:pt x="229311" y="207365"/>
                    </a:lnTo>
                    <a:lnTo>
                      <a:pt x="229311" y="211086"/>
                    </a:lnTo>
                    <a:lnTo>
                      <a:pt x="232321" y="214083"/>
                    </a:lnTo>
                    <a:lnTo>
                      <a:pt x="239737" y="214083"/>
                    </a:lnTo>
                    <a:lnTo>
                      <a:pt x="242747" y="211086"/>
                    </a:lnTo>
                    <a:lnTo>
                      <a:pt x="242747" y="207365"/>
                    </a:lnTo>
                    <a:close/>
                  </a:path>
                  <a:path w="415289" h="415289">
                    <a:moveTo>
                      <a:pt x="386080" y="49720"/>
                    </a:moveTo>
                    <a:lnTo>
                      <a:pt x="384416" y="41529"/>
                    </a:lnTo>
                    <a:lnTo>
                      <a:pt x="379907" y="34823"/>
                    </a:lnTo>
                    <a:lnTo>
                      <a:pt x="373214" y="30314"/>
                    </a:lnTo>
                    <a:lnTo>
                      <a:pt x="365036" y="28663"/>
                    </a:lnTo>
                    <a:lnTo>
                      <a:pt x="361327" y="28663"/>
                    </a:lnTo>
                    <a:lnTo>
                      <a:pt x="358317" y="31673"/>
                    </a:lnTo>
                    <a:lnTo>
                      <a:pt x="358317" y="39090"/>
                    </a:lnTo>
                    <a:lnTo>
                      <a:pt x="361327" y="42100"/>
                    </a:lnTo>
                    <a:lnTo>
                      <a:pt x="365036" y="42100"/>
                    </a:lnTo>
                    <a:lnTo>
                      <a:pt x="369239" y="42100"/>
                    </a:lnTo>
                    <a:lnTo>
                      <a:pt x="372656" y="45516"/>
                    </a:lnTo>
                    <a:lnTo>
                      <a:pt x="372656" y="53428"/>
                    </a:lnTo>
                    <a:lnTo>
                      <a:pt x="375653" y="56438"/>
                    </a:lnTo>
                    <a:lnTo>
                      <a:pt x="383082" y="56438"/>
                    </a:lnTo>
                    <a:lnTo>
                      <a:pt x="386080" y="53428"/>
                    </a:lnTo>
                    <a:lnTo>
                      <a:pt x="386080" y="49720"/>
                    </a:lnTo>
                    <a:close/>
                  </a:path>
                  <a:path w="415289" h="415289">
                    <a:moveTo>
                      <a:pt x="414756" y="49707"/>
                    </a:moveTo>
                    <a:lnTo>
                      <a:pt x="410832" y="30378"/>
                    </a:lnTo>
                    <a:lnTo>
                      <a:pt x="401320" y="16281"/>
                    </a:lnTo>
                    <a:lnTo>
                      <a:pt x="401320" y="49707"/>
                    </a:lnTo>
                    <a:lnTo>
                      <a:pt x="398462" y="63817"/>
                    </a:lnTo>
                    <a:lnTo>
                      <a:pt x="390677" y="75349"/>
                    </a:lnTo>
                    <a:lnTo>
                      <a:pt x="379133" y="83134"/>
                    </a:lnTo>
                    <a:lnTo>
                      <a:pt x="365036" y="85991"/>
                    </a:lnTo>
                    <a:lnTo>
                      <a:pt x="350926" y="83134"/>
                    </a:lnTo>
                    <a:lnTo>
                      <a:pt x="339394" y="75349"/>
                    </a:lnTo>
                    <a:lnTo>
                      <a:pt x="331609" y="63817"/>
                    </a:lnTo>
                    <a:lnTo>
                      <a:pt x="328764" y="49707"/>
                    </a:lnTo>
                    <a:lnTo>
                      <a:pt x="331609" y="35598"/>
                    </a:lnTo>
                    <a:lnTo>
                      <a:pt x="339394" y="24066"/>
                    </a:lnTo>
                    <a:lnTo>
                      <a:pt x="350926" y="16294"/>
                    </a:lnTo>
                    <a:lnTo>
                      <a:pt x="365036" y="13436"/>
                    </a:lnTo>
                    <a:lnTo>
                      <a:pt x="379133" y="16294"/>
                    </a:lnTo>
                    <a:lnTo>
                      <a:pt x="390677" y="24066"/>
                    </a:lnTo>
                    <a:lnTo>
                      <a:pt x="398462" y="35598"/>
                    </a:lnTo>
                    <a:lnTo>
                      <a:pt x="401320" y="49707"/>
                    </a:lnTo>
                    <a:lnTo>
                      <a:pt x="401320" y="16281"/>
                    </a:lnTo>
                    <a:lnTo>
                      <a:pt x="400177" y="14579"/>
                    </a:lnTo>
                    <a:lnTo>
                      <a:pt x="398487" y="13436"/>
                    </a:lnTo>
                    <a:lnTo>
                      <a:pt x="384365" y="3911"/>
                    </a:lnTo>
                    <a:lnTo>
                      <a:pt x="365036" y="0"/>
                    </a:lnTo>
                    <a:lnTo>
                      <a:pt x="345694" y="3911"/>
                    </a:lnTo>
                    <a:lnTo>
                      <a:pt x="329895" y="14579"/>
                    </a:lnTo>
                    <a:lnTo>
                      <a:pt x="319227" y="30378"/>
                    </a:lnTo>
                    <a:lnTo>
                      <a:pt x="315315" y="49707"/>
                    </a:lnTo>
                    <a:lnTo>
                      <a:pt x="316001" y="57988"/>
                    </a:lnTo>
                    <a:lnTo>
                      <a:pt x="318008" y="65836"/>
                    </a:lnTo>
                    <a:lnTo>
                      <a:pt x="321195" y="73126"/>
                    </a:lnTo>
                    <a:lnTo>
                      <a:pt x="325475" y="79768"/>
                    </a:lnTo>
                    <a:lnTo>
                      <a:pt x="247637" y="157607"/>
                    </a:lnTo>
                    <a:lnTo>
                      <a:pt x="246380" y="156756"/>
                    </a:lnTo>
                    <a:lnTo>
                      <a:pt x="238836" y="151612"/>
                    </a:lnTo>
                    <a:lnTo>
                      <a:pt x="229082" y="147116"/>
                    </a:lnTo>
                    <a:lnTo>
                      <a:pt x="218541" y="144310"/>
                    </a:lnTo>
                    <a:lnTo>
                      <a:pt x="207378" y="143332"/>
                    </a:lnTo>
                    <a:lnTo>
                      <a:pt x="196202" y="144310"/>
                    </a:lnTo>
                    <a:lnTo>
                      <a:pt x="185648" y="147116"/>
                    </a:lnTo>
                    <a:lnTo>
                      <a:pt x="175895" y="151612"/>
                    </a:lnTo>
                    <a:lnTo>
                      <a:pt x="167119" y="157607"/>
                    </a:lnTo>
                    <a:lnTo>
                      <a:pt x="140665" y="131165"/>
                    </a:lnTo>
                    <a:lnTo>
                      <a:pt x="131318" y="121818"/>
                    </a:lnTo>
                    <a:lnTo>
                      <a:pt x="131165" y="121666"/>
                    </a:lnTo>
                    <a:lnTo>
                      <a:pt x="133769" y="117398"/>
                    </a:lnTo>
                    <a:lnTo>
                      <a:pt x="135255" y="112395"/>
                    </a:lnTo>
                    <a:lnTo>
                      <a:pt x="135255" y="107035"/>
                    </a:lnTo>
                    <a:lnTo>
                      <a:pt x="133032" y="96062"/>
                    </a:lnTo>
                    <a:lnTo>
                      <a:pt x="130467" y="92265"/>
                    </a:lnTo>
                    <a:lnTo>
                      <a:pt x="126974" y="87096"/>
                    </a:lnTo>
                    <a:lnTo>
                      <a:pt x="121831" y="83629"/>
                    </a:lnTo>
                    <a:lnTo>
                      <a:pt x="121831" y="98894"/>
                    </a:lnTo>
                    <a:lnTo>
                      <a:pt x="121831" y="115189"/>
                    </a:lnTo>
                    <a:lnTo>
                      <a:pt x="115201" y="121818"/>
                    </a:lnTo>
                    <a:lnTo>
                      <a:pt x="98894" y="121818"/>
                    </a:lnTo>
                    <a:lnTo>
                      <a:pt x="92265" y="115189"/>
                    </a:lnTo>
                    <a:lnTo>
                      <a:pt x="92265" y="98894"/>
                    </a:lnTo>
                    <a:lnTo>
                      <a:pt x="98894" y="92265"/>
                    </a:lnTo>
                    <a:lnTo>
                      <a:pt x="115201" y="92265"/>
                    </a:lnTo>
                    <a:lnTo>
                      <a:pt x="121831" y="98894"/>
                    </a:lnTo>
                    <a:lnTo>
                      <a:pt x="121831" y="83629"/>
                    </a:lnTo>
                    <a:lnTo>
                      <a:pt x="118008" y="81051"/>
                    </a:lnTo>
                    <a:lnTo>
                      <a:pt x="107048" y="78828"/>
                    </a:lnTo>
                    <a:lnTo>
                      <a:pt x="96062" y="81051"/>
                    </a:lnTo>
                    <a:lnTo>
                      <a:pt x="87096" y="87096"/>
                    </a:lnTo>
                    <a:lnTo>
                      <a:pt x="81038" y="96062"/>
                    </a:lnTo>
                    <a:lnTo>
                      <a:pt x="78828" y="107035"/>
                    </a:lnTo>
                    <a:lnTo>
                      <a:pt x="80911" y="117398"/>
                    </a:lnTo>
                    <a:lnTo>
                      <a:pt x="81038" y="118008"/>
                    </a:lnTo>
                    <a:lnTo>
                      <a:pt x="87096" y="126987"/>
                    </a:lnTo>
                    <a:lnTo>
                      <a:pt x="96062" y="133045"/>
                    </a:lnTo>
                    <a:lnTo>
                      <a:pt x="107048" y="135267"/>
                    </a:lnTo>
                    <a:lnTo>
                      <a:pt x="112395" y="135267"/>
                    </a:lnTo>
                    <a:lnTo>
                      <a:pt x="117398" y="133756"/>
                    </a:lnTo>
                    <a:lnTo>
                      <a:pt x="121678" y="131165"/>
                    </a:lnTo>
                    <a:lnTo>
                      <a:pt x="157607" y="167106"/>
                    </a:lnTo>
                    <a:lnTo>
                      <a:pt x="151612" y="175895"/>
                    </a:lnTo>
                    <a:lnTo>
                      <a:pt x="147116" y="185648"/>
                    </a:lnTo>
                    <a:lnTo>
                      <a:pt x="144297" y="196202"/>
                    </a:lnTo>
                    <a:lnTo>
                      <a:pt x="143319" y="207378"/>
                    </a:lnTo>
                    <a:lnTo>
                      <a:pt x="143319" y="216014"/>
                    </a:lnTo>
                    <a:lnTo>
                      <a:pt x="145059" y="224269"/>
                    </a:lnTo>
                    <a:lnTo>
                      <a:pt x="148170" y="231800"/>
                    </a:lnTo>
                    <a:lnTo>
                      <a:pt x="62712" y="278091"/>
                    </a:lnTo>
                    <a:lnTo>
                      <a:pt x="57327" y="272821"/>
                    </a:lnTo>
                    <a:lnTo>
                      <a:pt x="57327" y="300545"/>
                    </a:lnTo>
                    <a:lnTo>
                      <a:pt x="55600" y="309079"/>
                    </a:lnTo>
                    <a:lnTo>
                      <a:pt x="50888" y="316052"/>
                    </a:lnTo>
                    <a:lnTo>
                      <a:pt x="43916" y="320763"/>
                    </a:lnTo>
                    <a:lnTo>
                      <a:pt x="35382" y="322491"/>
                    </a:lnTo>
                    <a:lnTo>
                      <a:pt x="26835" y="320763"/>
                    </a:lnTo>
                    <a:lnTo>
                      <a:pt x="19862" y="316052"/>
                    </a:lnTo>
                    <a:lnTo>
                      <a:pt x="15151" y="309079"/>
                    </a:lnTo>
                    <a:lnTo>
                      <a:pt x="13436" y="300545"/>
                    </a:lnTo>
                    <a:lnTo>
                      <a:pt x="15151" y="292011"/>
                    </a:lnTo>
                    <a:lnTo>
                      <a:pt x="19862" y="285026"/>
                    </a:lnTo>
                    <a:lnTo>
                      <a:pt x="26835" y="280314"/>
                    </a:lnTo>
                    <a:lnTo>
                      <a:pt x="35382" y="278587"/>
                    </a:lnTo>
                    <a:lnTo>
                      <a:pt x="43916" y="280314"/>
                    </a:lnTo>
                    <a:lnTo>
                      <a:pt x="50888" y="285026"/>
                    </a:lnTo>
                    <a:lnTo>
                      <a:pt x="55600" y="292011"/>
                    </a:lnTo>
                    <a:lnTo>
                      <a:pt x="57327" y="300545"/>
                    </a:lnTo>
                    <a:lnTo>
                      <a:pt x="57327" y="272821"/>
                    </a:lnTo>
                    <a:lnTo>
                      <a:pt x="50723" y="268655"/>
                    </a:lnTo>
                    <a:lnTo>
                      <a:pt x="43370" y="266065"/>
                    </a:lnTo>
                    <a:lnTo>
                      <a:pt x="35382" y="265150"/>
                    </a:lnTo>
                    <a:lnTo>
                      <a:pt x="21615" y="267931"/>
                    </a:lnTo>
                    <a:lnTo>
                      <a:pt x="10375" y="275526"/>
                    </a:lnTo>
                    <a:lnTo>
                      <a:pt x="2781" y="286778"/>
                    </a:lnTo>
                    <a:lnTo>
                      <a:pt x="0" y="300545"/>
                    </a:lnTo>
                    <a:lnTo>
                      <a:pt x="2781" y="314299"/>
                    </a:lnTo>
                    <a:lnTo>
                      <a:pt x="10375" y="325539"/>
                    </a:lnTo>
                    <a:lnTo>
                      <a:pt x="21615" y="333133"/>
                    </a:lnTo>
                    <a:lnTo>
                      <a:pt x="35382" y="335915"/>
                    </a:lnTo>
                    <a:lnTo>
                      <a:pt x="49136" y="333133"/>
                    </a:lnTo>
                    <a:lnTo>
                      <a:pt x="60388" y="325539"/>
                    </a:lnTo>
                    <a:lnTo>
                      <a:pt x="62445" y="322491"/>
                    </a:lnTo>
                    <a:lnTo>
                      <a:pt x="67970" y="314299"/>
                    </a:lnTo>
                    <a:lnTo>
                      <a:pt x="70764" y="300545"/>
                    </a:lnTo>
                    <a:lnTo>
                      <a:pt x="70764" y="296837"/>
                    </a:lnTo>
                    <a:lnTo>
                      <a:pt x="70192" y="293255"/>
                    </a:lnTo>
                    <a:lnTo>
                      <a:pt x="69126" y="289890"/>
                    </a:lnTo>
                    <a:lnTo>
                      <a:pt x="89992" y="278587"/>
                    </a:lnTo>
                    <a:lnTo>
                      <a:pt x="90906" y="278091"/>
                    </a:lnTo>
                    <a:lnTo>
                      <a:pt x="154597" y="243611"/>
                    </a:lnTo>
                    <a:lnTo>
                      <a:pt x="164630" y="255028"/>
                    </a:lnTo>
                    <a:lnTo>
                      <a:pt x="177114" y="263804"/>
                    </a:lnTo>
                    <a:lnTo>
                      <a:pt x="191516" y="269430"/>
                    </a:lnTo>
                    <a:lnTo>
                      <a:pt x="207378" y="271424"/>
                    </a:lnTo>
                    <a:lnTo>
                      <a:pt x="209829" y="271424"/>
                    </a:lnTo>
                    <a:lnTo>
                      <a:pt x="212255" y="271272"/>
                    </a:lnTo>
                    <a:lnTo>
                      <a:pt x="214630" y="271005"/>
                    </a:lnTo>
                    <a:lnTo>
                      <a:pt x="223418" y="310553"/>
                    </a:lnTo>
                    <a:lnTo>
                      <a:pt x="223545" y="311086"/>
                    </a:lnTo>
                    <a:lnTo>
                      <a:pt x="217157" y="315429"/>
                    </a:lnTo>
                    <a:lnTo>
                      <a:pt x="212191" y="321310"/>
                    </a:lnTo>
                    <a:lnTo>
                      <a:pt x="209042" y="328218"/>
                    </a:lnTo>
                    <a:lnTo>
                      <a:pt x="208965" y="328396"/>
                    </a:lnTo>
                    <a:lnTo>
                      <a:pt x="207886" y="335915"/>
                    </a:lnTo>
                    <a:lnTo>
                      <a:pt x="207822" y="336372"/>
                    </a:lnTo>
                    <a:lnTo>
                      <a:pt x="210032" y="347345"/>
                    </a:lnTo>
                    <a:lnTo>
                      <a:pt x="216090" y="356311"/>
                    </a:lnTo>
                    <a:lnTo>
                      <a:pt x="225132" y="362407"/>
                    </a:lnTo>
                    <a:lnTo>
                      <a:pt x="225298" y="362407"/>
                    </a:lnTo>
                    <a:lnTo>
                      <a:pt x="236042" y="364578"/>
                    </a:lnTo>
                    <a:lnTo>
                      <a:pt x="246773" y="362407"/>
                    </a:lnTo>
                    <a:lnTo>
                      <a:pt x="246938" y="362407"/>
                    </a:lnTo>
                    <a:lnTo>
                      <a:pt x="255981" y="356311"/>
                    </a:lnTo>
                    <a:lnTo>
                      <a:pt x="259461" y="351155"/>
                    </a:lnTo>
                    <a:lnTo>
                      <a:pt x="262039" y="347345"/>
                    </a:lnTo>
                    <a:lnTo>
                      <a:pt x="264261" y="336372"/>
                    </a:lnTo>
                    <a:lnTo>
                      <a:pt x="262089" y="325539"/>
                    </a:lnTo>
                    <a:lnTo>
                      <a:pt x="259473" y="321589"/>
                    </a:lnTo>
                    <a:lnTo>
                      <a:pt x="256184" y="316636"/>
                    </a:lnTo>
                    <a:lnTo>
                      <a:pt x="250825" y="312928"/>
                    </a:lnTo>
                    <a:lnTo>
                      <a:pt x="250825" y="328218"/>
                    </a:lnTo>
                    <a:lnTo>
                      <a:pt x="250825" y="344525"/>
                    </a:lnTo>
                    <a:lnTo>
                      <a:pt x="244195" y="351155"/>
                    </a:lnTo>
                    <a:lnTo>
                      <a:pt x="227888" y="351155"/>
                    </a:lnTo>
                    <a:lnTo>
                      <a:pt x="221259" y="344525"/>
                    </a:lnTo>
                    <a:lnTo>
                      <a:pt x="221259" y="328218"/>
                    </a:lnTo>
                    <a:lnTo>
                      <a:pt x="227888" y="321589"/>
                    </a:lnTo>
                    <a:lnTo>
                      <a:pt x="244195" y="321589"/>
                    </a:lnTo>
                    <a:lnTo>
                      <a:pt x="250825" y="328218"/>
                    </a:lnTo>
                    <a:lnTo>
                      <a:pt x="250825" y="312928"/>
                    </a:lnTo>
                    <a:lnTo>
                      <a:pt x="247408" y="310553"/>
                    </a:lnTo>
                    <a:lnTo>
                      <a:pt x="236651" y="308165"/>
                    </a:lnTo>
                    <a:lnTo>
                      <a:pt x="228485" y="271424"/>
                    </a:lnTo>
                    <a:lnTo>
                      <a:pt x="228396" y="271005"/>
                    </a:lnTo>
                    <a:lnTo>
                      <a:pt x="227749" y="268084"/>
                    </a:lnTo>
                    <a:lnTo>
                      <a:pt x="235077" y="265620"/>
                    </a:lnTo>
                    <a:lnTo>
                      <a:pt x="241808" y="261874"/>
                    </a:lnTo>
                    <a:lnTo>
                      <a:pt x="246595" y="257987"/>
                    </a:lnTo>
                    <a:lnTo>
                      <a:pt x="247688" y="257111"/>
                    </a:lnTo>
                    <a:lnTo>
                      <a:pt x="248031" y="257530"/>
                    </a:lnTo>
                    <a:lnTo>
                      <a:pt x="362419" y="371919"/>
                    </a:lnTo>
                    <a:lnTo>
                      <a:pt x="359816" y="376186"/>
                    </a:lnTo>
                    <a:lnTo>
                      <a:pt x="358317" y="381190"/>
                    </a:lnTo>
                    <a:lnTo>
                      <a:pt x="358317" y="386537"/>
                    </a:lnTo>
                    <a:lnTo>
                      <a:pt x="360527" y="397510"/>
                    </a:lnTo>
                    <a:lnTo>
                      <a:pt x="366585" y="406476"/>
                    </a:lnTo>
                    <a:lnTo>
                      <a:pt x="375564" y="412534"/>
                    </a:lnTo>
                    <a:lnTo>
                      <a:pt x="386537" y="414756"/>
                    </a:lnTo>
                    <a:lnTo>
                      <a:pt x="397497" y="412534"/>
                    </a:lnTo>
                    <a:lnTo>
                      <a:pt x="406476" y="406476"/>
                    </a:lnTo>
                    <a:lnTo>
                      <a:pt x="409968" y="401307"/>
                    </a:lnTo>
                    <a:lnTo>
                      <a:pt x="412534" y="397510"/>
                    </a:lnTo>
                    <a:lnTo>
                      <a:pt x="414756" y="386537"/>
                    </a:lnTo>
                    <a:lnTo>
                      <a:pt x="412648" y="376186"/>
                    </a:lnTo>
                    <a:lnTo>
                      <a:pt x="412534" y="375564"/>
                    </a:lnTo>
                    <a:lnTo>
                      <a:pt x="410070" y="371919"/>
                    </a:lnTo>
                    <a:lnTo>
                      <a:pt x="409956" y="371754"/>
                    </a:lnTo>
                    <a:lnTo>
                      <a:pt x="406476" y="366598"/>
                    </a:lnTo>
                    <a:lnTo>
                      <a:pt x="401320" y="363131"/>
                    </a:lnTo>
                    <a:lnTo>
                      <a:pt x="401320" y="378383"/>
                    </a:lnTo>
                    <a:lnTo>
                      <a:pt x="401320" y="394690"/>
                    </a:lnTo>
                    <a:lnTo>
                      <a:pt x="394690" y="401307"/>
                    </a:lnTo>
                    <a:lnTo>
                      <a:pt x="378383" y="401307"/>
                    </a:lnTo>
                    <a:lnTo>
                      <a:pt x="371754" y="394690"/>
                    </a:lnTo>
                    <a:lnTo>
                      <a:pt x="371754" y="378383"/>
                    </a:lnTo>
                    <a:lnTo>
                      <a:pt x="378383" y="371754"/>
                    </a:lnTo>
                    <a:lnTo>
                      <a:pt x="394690" y="371754"/>
                    </a:lnTo>
                    <a:lnTo>
                      <a:pt x="401320" y="378383"/>
                    </a:lnTo>
                    <a:lnTo>
                      <a:pt x="401320" y="363131"/>
                    </a:lnTo>
                    <a:lnTo>
                      <a:pt x="400265" y="362407"/>
                    </a:lnTo>
                    <a:lnTo>
                      <a:pt x="397497" y="360540"/>
                    </a:lnTo>
                    <a:lnTo>
                      <a:pt x="386537" y="358317"/>
                    </a:lnTo>
                    <a:lnTo>
                      <a:pt x="381177" y="358317"/>
                    </a:lnTo>
                    <a:lnTo>
                      <a:pt x="376174" y="359816"/>
                    </a:lnTo>
                    <a:lnTo>
                      <a:pt x="371906" y="362407"/>
                    </a:lnTo>
                    <a:lnTo>
                      <a:pt x="266611" y="257111"/>
                    </a:lnTo>
                    <a:lnTo>
                      <a:pt x="257530" y="248031"/>
                    </a:lnTo>
                    <a:lnTo>
                      <a:pt x="257098" y="247675"/>
                    </a:lnTo>
                    <a:lnTo>
                      <a:pt x="263105" y="238874"/>
                    </a:lnTo>
                    <a:lnTo>
                      <a:pt x="267614" y="229120"/>
                    </a:lnTo>
                    <a:lnTo>
                      <a:pt x="270433" y="218567"/>
                    </a:lnTo>
                    <a:lnTo>
                      <a:pt x="271424" y="207378"/>
                    </a:lnTo>
                    <a:lnTo>
                      <a:pt x="270446" y="196202"/>
                    </a:lnTo>
                    <a:lnTo>
                      <a:pt x="267627" y="185648"/>
                    </a:lnTo>
                    <a:lnTo>
                      <a:pt x="263131" y="175895"/>
                    </a:lnTo>
                    <a:lnTo>
                      <a:pt x="257987" y="168338"/>
                    </a:lnTo>
                    <a:lnTo>
                      <a:pt x="257987" y="207378"/>
                    </a:lnTo>
                    <a:lnTo>
                      <a:pt x="254000" y="227050"/>
                    </a:lnTo>
                    <a:lnTo>
                      <a:pt x="243141" y="243141"/>
                    </a:lnTo>
                    <a:lnTo>
                      <a:pt x="227050" y="254000"/>
                    </a:lnTo>
                    <a:lnTo>
                      <a:pt x="207378" y="257987"/>
                    </a:lnTo>
                    <a:lnTo>
                      <a:pt x="187693" y="254000"/>
                    </a:lnTo>
                    <a:lnTo>
                      <a:pt x="172288" y="243611"/>
                    </a:lnTo>
                    <a:lnTo>
                      <a:pt x="171602" y="243141"/>
                    </a:lnTo>
                    <a:lnTo>
                      <a:pt x="160743" y="227050"/>
                    </a:lnTo>
                    <a:lnTo>
                      <a:pt x="156768" y="207378"/>
                    </a:lnTo>
                    <a:lnTo>
                      <a:pt x="160743" y="187693"/>
                    </a:lnTo>
                    <a:lnTo>
                      <a:pt x="171602" y="171602"/>
                    </a:lnTo>
                    <a:lnTo>
                      <a:pt x="187693" y="160743"/>
                    </a:lnTo>
                    <a:lnTo>
                      <a:pt x="203174" y="157607"/>
                    </a:lnTo>
                    <a:lnTo>
                      <a:pt x="207378" y="156756"/>
                    </a:lnTo>
                    <a:lnTo>
                      <a:pt x="227050" y="160743"/>
                    </a:lnTo>
                    <a:lnTo>
                      <a:pt x="243141" y="171602"/>
                    </a:lnTo>
                    <a:lnTo>
                      <a:pt x="254000" y="187693"/>
                    </a:lnTo>
                    <a:lnTo>
                      <a:pt x="257987" y="207378"/>
                    </a:lnTo>
                    <a:lnTo>
                      <a:pt x="257987" y="168338"/>
                    </a:lnTo>
                    <a:lnTo>
                      <a:pt x="257149" y="167106"/>
                    </a:lnTo>
                    <a:lnTo>
                      <a:pt x="266636" y="157607"/>
                    </a:lnTo>
                    <a:lnTo>
                      <a:pt x="334975" y="89268"/>
                    </a:lnTo>
                    <a:lnTo>
                      <a:pt x="341604" y="93548"/>
                    </a:lnTo>
                    <a:lnTo>
                      <a:pt x="348894" y="96748"/>
                    </a:lnTo>
                    <a:lnTo>
                      <a:pt x="356743" y="98742"/>
                    </a:lnTo>
                    <a:lnTo>
                      <a:pt x="365036" y="99441"/>
                    </a:lnTo>
                    <a:lnTo>
                      <a:pt x="384365" y="95529"/>
                    </a:lnTo>
                    <a:lnTo>
                      <a:pt x="393636" y="89268"/>
                    </a:lnTo>
                    <a:lnTo>
                      <a:pt x="398487" y="85991"/>
                    </a:lnTo>
                    <a:lnTo>
                      <a:pt x="400177" y="84861"/>
                    </a:lnTo>
                    <a:lnTo>
                      <a:pt x="410832" y="69049"/>
                    </a:lnTo>
                    <a:lnTo>
                      <a:pt x="414756" y="4970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lang="en-US" dirty="0"/>
              </a:p>
            </p:txBody>
          </p:sp>
        </p:grp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9EC58DEB-7DF5-87B7-ABA6-80532364BB6A}"/>
                </a:ext>
              </a:extLst>
            </p:cNvPr>
            <p:cNvSpPr txBox="1"/>
            <p:nvPr/>
          </p:nvSpPr>
          <p:spPr>
            <a:xfrm>
              <a:off x="3863136" y="3526582"/>
              <a:ext cx="1702583" cy="972060"/>
            </a:xfrm>
            <a:prstGeom prst="rect">
              <a:avLst/>
            </a:prstGeom>
          </p:spPr>
          <p:txBody>
            <a:bodyPr vert="horz" wrap="square" lIns="0" tIns="248920" rIns="0" bIns="0" rtlCol="0">
              <a:spAutoFit/>
            </a:bodyPr>
            <a:lstStyle/>
            <a:p>
              <a:pPr marL="37469" algn="ctr">
                <a:spcBef>
                  <a:spcPts val="1960"/>
                </a:spcBef>
              </a:pPr>
              <a:r>
                <a:rPr lang="en-US" sz="3100" b="1" spc="-50" dirty="0">
                  <a:solidFill>
                    <a:srgbClr val="F47821"/>
                  </a:solidFill>
                  <a:latin typeface="Arial"/>
                  <a:cs typeface="Arial"/>
                </a:rPr>
                <a:t>3</a:t>
              </a:r>
              <a:endParaRPr lang="en-US" sz="3100" dirty="0">
                <a:latin typeface="Arial"/>
                <a:cs typeface="Arial"/>
              </a:endParaRPr>
            </a:p>
            <a:p>
              <a:pPr algn="ctr">
                <a:spcBef>
                  <a:spcPts val="655"/>
                </a:spcBef>
              </a:pPr>
              <a:r>
                <a:rPr lang="en-US" sz="1000" b="1" dirty="0">
                  <a:solidFill>
                    <a:srgbClr val="FFFFFF"/>
                  </a:solidFill>
                  <a:latin typeface="Arial"/>
                  <a:cs typeface="Arial"/>
                </a:rPr>
                <a:t>Innovation Integration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sp>
        <p:nvSpPr>
          <p:cNvPr id="25" name="object 25">
            <a:extLst>
              <a:ext uri="{FF2B5EF4-FFF2-40B4-BE49-F238E27FC236}">
                <a16:creationId xmlns:a16="http://schemas.microsoft.com/office/drawing/2014/main" id="{D85F8CD0-F416-59C5-0176-6876B588D2AA}"/>
              </a:ext>
            </a:extLst>
          </p:cNvPr>
          <p:cNvSpPr/>
          <p:nvPr/>
        </p:nvSpPr>
        <p:spPr>
          <a:xfrm>
            <a:off x="603004" y="3138578"/>
            <a:ext cx="144145" cy="209550"/>
          </a:xfrm>
          <a:custGeom>
            <a:avLst/>
            <a:gdLst/>
            <a:ahLst/>
            <a:cxnLst/>
            <a:rect l="l" t="t" r="r" b="b"/>
            <a:pathLst>
              <a:path w="144145" h="209550">
                <a:moveTo>
                  <a:pt x="0" y="0"/>
                </a:moveTo>
                <a:lnTo>
                  <a:pt x="0" y="208991"/>
                </a:lnTo>
                <a:lnTo>
                  <a:pt x="143802" y="10448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1C99FB68-9E59-24FC-5972-C90A174B310E}"/>
              </a:ext>
            </a:extLst>
          </p:cNvPr>
          <p:cNvSpPr/>
          <p:nvPr/>
        </p:nvSpPr>
        <p:spPr>
          <a:xfrm>
            <a:off x="2154558" y="3138581"/>
            <a:ext cx="144145" cy="209550"/>
          </a:xfrm>
          <a:custGeom>
            <a:avLst/>
            <a:gdLst/>
            <a:ahLst/>
            <a:cxnLst/>
            <a:rect l="l" t="t" r="r" b="b"/>
            <a:pathLst>
              <a:path w="144144" h="209550">
                <a:moveTo>
                  <a:pt x="0" y="0"/>
                </a:moveTo>
                <a:lnTo>
                  <a:pt x="0" y="208991"/>
                </a:lnTo>
                <a:lnTo>
                  <a:pt x="143802" y="10448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1AD54923-4D33-477E-02EC-D5344B53B9C9}"/>
              </a:ext>
            </a:extLst>
          </p:cNvPr>
          <p:cNvSpPr/>
          <p:nvPr/>
        </p:nvSpPr>
        <p:spPr>
          <a:xfrm>
            <a:off x="3957858" y="3138581"/>
            <a:ext cx="144145" cy="209550"/>
          </a:xfrm>
          <a:custGeom>
            <a:avLst/>
            <a:gdLst/>
            <a:ahLst/>
            <a:cxnLst/>
            <a:rect l="l" t="t" r="r" b="b"/>
            <a:pathLst>
              <a:path w="144145" h="209550">
                <a:moveTo>
                  <a:pt x="0" y="0"/>
                </a:moveTo>
                <a:lnTo>
                  <a:pt x="0" y="208991"/>
                </a:lnTo>
                <a:lnTo>
                  <a:pt x="143802" y="10448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D3816FCD-AB5E-2E3F-E486-0F6C41C40AED}"/>
              </a:ext>
            </a:extLst>
          </p:cNvPr>
          <p:cNvSpPr/>
          <p:nvPr/>
        </p:nvSpPr>
        <p:spPr>
          <a:xfrm>
            <a:off x="5910603" y="3138581"/>
            <a:ext cx="144145" cy="209550"/>
          </a:xfrm>
          <a:custGeom>
            <a:avLst/>
            <a:gdLst/>
            <a:ahLst/>
            <a:cxnLst/>
            <a:rect l="l" t="t" r="r" b="b"/>
            <a:pathLst>
              <a:path w="144145" h="209550">
                <a:moveTo>
                  <a:pt x="0" y="0"/>
                </a:moveTo>
                <a:lnTo>
                  <a:pt x="0" y="208991"/>
                </a:lnTo>
                <a:lnTo>
                  <a:pt x="143802" y="10448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FA9443-C24D-CB4B-FF3E-62E446445F0B}"/>
              </a:ext>
            </a:extLst>
          </p:cNvPr>
          <p:cNvGrpSpPr/>
          <p:nvPr/>
        </p:nvGrpSpPr>
        <p:grpSpPr>
          <a:xfrm>
            <a:off x="8060499" y="2982001"/>
            <a:ext cx="1872282" cy="1516595"/>
            <a:chOff x="8060499" y="2981997"/>
            <a:chExt cx="1872282" cy="1516596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1F11C989-0F3D-8728-6D16-448214BF3A88}"/>
                </a:ext>
              </a:extLst>
            </p:cNvPr>
            <p:cNvSpPr/>
            <p:nvPr/>
          </p:nvSpPr>
          <p:spPr>
            <a:xfrm>
              <a:off x="8735338" y="2981997"/>
              <a:ext cx="522605" cy="522605"/>
            </a:xfrm>
            <a:custGeom>
              <a:avLst/>
              <a:gdLst/>
              <a:ahLst/>
              <a:cxnLst/>
              <a:rect l="l" t="t" r="r" b="b"/>
              <a:pathLst>
                <a:path w="522604" h="522604">
                  <a:moveTo>
                    <a:pt x="226402" y="230136"/>
                  </a:moveTo>
                  <a:lnTo>
                    <a:pt x="222504" y="226250"/>
                  </a:lnTo>
                  <a:lnTo>
                    <a:pt x="178066" y="226250"/>
                  </a:lnTo>
                  <a:lnTo>
                    <a:pt x="174167" y="230136"/>
                  </a:lnTo>
                  <a:lnTo>
                    <a:pt x="174167" y="239763"/>
                  </a:lnTo>
                  <a:lnTo>
                    <a:pt x="178066" y="243662"/>
                  </a:lnTo>
                  <a:lnTo>
                    <a:pt x="182867" y="243662"/>
                  </a:lnTo>
                  <a:lnTo>
                    <a:pt x="222504" y="243662"/>
                  </a:lnTo>
                  <a:lnTo>
                    <a:pt x="226402" y="239763"/>
                  </a:lnTo>
                  <a:lnTo>
                    <a:pt x="226402" y="230136"/>
                  </a:lnTo>
                  <a:close/>
                </a:path>
                <a:path w="522604" h="522604">
                  <a:moveTo>
                    <a:pt x="452793" y="439127"/>
                  </a:moveTo>
                  <a:lnTo>
                    <a:pt x="448894" y="435229"/>
                  </a:lnTo>
                  <a:lnTo>
                    <a:pt x="444093" y="435229"/>
                  </a:lnTo>
                  <a:lnTo>
                    <a:pt x="178054" y="435229"/>
                  </a:lnTo>
                  <a:lnTo>
                    <a:pt x="174155" y="439127"/>
                  </a:lnTo>
                  <a:lnTo>
                    <a:pt x="174155" y="448754"/>
                  </a:lnTo>
                  <a:lnTo>
                    <a:pt x="178054" y="452640"/>
                  </a:lnTo>
                  <a:lnTo>
                    <a:pt x="448894" y="452640"/>
                  </a:lnTo>
                  <a:lnTo>
                    <a:pt x="452793" y="448754"/>
                  </a:lnTo>
                  <a:lnTo>
                    <a:pt x="452793" y="439127"/>
                  </a:lnTo>
                  <a:close/>
                </a:path>
                <a:path w="522604" h="522604">
                  <a:moveTo>
                    <a:pt x="452793" y="386880"/>
                  </a:moveTo>
                  <a:lnTo>
                    <a:pt x="448894" y="382981"/>
                  </a:lnTo>
                  <a:lnTo>
                    <a:pt x="444093" y="382981"/>
                  </a:lnTo>
                  <a:lnTo>
                    <a:pt x="178054" y="382981"/>
                  </a:lnTo>
                  <a:lnTo>
                    <a:pt x="174155" y="386880"/>
                  </a:lnTo>
                  <a:lnTo>
                    <a:pt x="174155" y="396506"/>
                  </a:lnTo>
                  <a:lnTo>
                    <a:pt x="178054" y="400392"/>
                  </a:lnTo>
                  <a:lnTo>
                    <a:pt x="448894" y="400392"/>
                  </a:lnTo>
                  <a:lnTo>
                    <a:pt x="452793" y="396506"/>
                  </a:lnTo>
                  <a:lnTo>
                    <a:pt x="452793" y="386880"/>
                  </a:lnTo>
                  <a:close/>
                </a:path>
                <a:path w="522604" h="522604">
                  <a:moveTo>
                    <a:pt x="452793" y="334645"/>
                  </a:moveTo>
                  <a:lnTo>
                    <a:pt x="448894" y="330746"/>
                  </a:lnTo>
                  <a:lnTo>
                    <a:pt x="444093" y="330746"/>
                  </a:lnTo>
                  <a:lnTo>
                    <a:pt x="178054" y="330746"/>
                  </a:lnTo>
                  <a:lnTo>
                    <a:pt x="174155" y="334645"/>
                  </a:lnTo>
                  <a:lnTo>
                    <a:pt x="174155" y="344271"/>
                  </a:lnTo>
                  <a:lnTo>
                    <a:pt x="178054" y="348157"/>
                  </a:lnTo>
                  <a:lnTo>
                    <a:pt x="448894" y="348157"/>
                  </a:lnTo>
                  <a:lnTo>
                    <a:pt x="452793" y="344271"/>
                  </a:lnTo>
                  <a:lnTo>
                    <a:pt x="452793" y="334645"/>
                  </a:lnTo>
                  <a:close/>
                </a:path>
                <a:path w="522604" h="522604">
                  <a:moveTo>
                    <a:pt x="452793" y="282384"/>
                  </a:moveTo>
                  <a:lnTo>
                    <a:pt x="448894" y="278485"/>
                  </a:lnTo>
                  <a:lnTo>
                    <a:pt x="444093" y="278485"/>
                  </a:lnTo>
                  <a:lnTo>
                    <a:pt x="178054" y="278485"/>
                  </a:lnTo>
                  <a:lnTo>
                    <a:pt x="174155" y="282384"/>
                  </a:lnTo>
                  <a:lnTo>
                    <a:pt x="174155" y="292011"/>
                  </a:lnTo>
                  <a:lnTo>
                    <a:pt x="178054" y="295897"/>
                  </a:lnTo>
                  <a:lnTo>
                    <a:pt x="448894" y="295897"/>
                  </a:lnTo>
                  <a:lnTo>
                    <a:pt x="452793" y="292011"/>
                  </a:lnTo>
                  <a:lnTo>
                    <a:pt x="452793" y="282384"/>
                  </a:lnTo>
                  <a:close/>
                </a:path>
                <a:path w="522604" h="522604">
                  <a:moveTo>
                    <a:pt x="452793" y="230149"/>
                  </a:moveTo>
                  <a:lnTo>
                    <a:pt x="448894" y="226250"/>
                  </a:lnTo>
                  <a:lnTo>
                    <a:pt x="444093" y="226250"/>
                  </a:lnTo>
                  <a:lnTo>
                    <a:pt x="247713" y="226250"/>
                  </a:lnTo>
                  <a:lnTo>
                    <a:pt x="243827" y="230149"/>
                  </a:lnTo>
                  <a:lnTo>
                    <a:pt x="243827" y="239776"/>
                  </a:lnTo>
                  <a:lnTo>
                    <a:pt x="247713" y="243662"/>
                  </a:lnTo>
                  <a:lnTo>
                    <a:pt x="448894" y="243662"/>
                  </a:lnTo>
                  <a:lnTo>
                    <a:pt x="452793" y="239776"/>
                  </a:lnTo>
                  <a:lnTo>
                    <a:pt x="452793" y="230149"/>
                  </a:lnTo>
                  <a:close/>
                </a:path>
                <a:path w="522604" h="522604">
                  <a:moveTo>
                    <a:pt x="522452" y="78219"/>
                  </a:moveTo>
                  <a:lnTo>
                    <a:pt x="520687" y="69507"/>
                  </a:lnTo>
                  <a:lnTo>
                    <a:pt x="520395" y="68059"/>
                  </a:lnTo>
                  <a:lnTo>
                    <a:pt x="514807" y="59753"/>
                  </a:lnTo>
                  <a:lnTo>
                    <a:pt x="506501" y="54152"/>
                  </a:lnTo>
                  <a:lnTo>
                    <a:pt x="505040" y="53860"/>
                  </a:lnTo>
                  <a:lnTo>
                    <a:pt x="505040" y="73406"/>
                  </a:lnTo>
                  <a:lnTo>
                    <a:pt x="505040" y="500989"/>
                  </a:lnTo>
                  <a:lnTo>
                    <a:pt x="501142" y="504888"/>
                  </a:lnTo>
                  <a:lnTo>
                    <a:pt x="125818" y="504888"/>
                  </a:lnTo>
                  <a:lnTo>
                    <a:pt x="121920" y="500989"/>
                  </a:lnTo>
                  <a:lnTo>
                    <a:pt x="121920" y="452640"/>
                  </a:lnTo>
                  <a:lnTo>
                    <a:pt x="121920" y="174002"/>
                  </a:lnTo>
                  <a:lnTo>
                    <a:pt x="208991" y="174002"/>
                  </a:lnTo>
                  <a:lnTo>
                    <a:pt x="219151" y="171958"/>
                  </a:lnTo>
                  <a:lnTo>
                    <a:pt x="227457" y="166357"/>
                  </a:lnTo>
                  <a:lnTo>
                    <a:pt x="233057" y="158051"/>
                  </a:lnTo>
                  <a:lnTo>
                    <a:pt x="233349" y="156591"/>
                  </a:lnTo>
                  <a:lnTo>
                    <a:pt x="235115" y="147878"/>
                  </a:lnTo>
                  <a:lnTo>
                    <a:pt x="235115" y="80695"/>
                  </a:lnTo>
                  <a:lnTo>
                    <a:pt x="235115" y="69507"/>
                  </a:lnTo>
                  <a:lnTo>
                    <a:pt x="501142" y="69507"/>
                  </a:lnTo>
                  <a:lnTo>
                    <a:pt x="505040" y="73406"/>
                  </a:lnTo>
                  <a:lnTo>
                    <a:pt x="505040" y="53860"/>
                  </a:lnTo>
                  <a:lnTo>
                    <a:pt x="497725" y="52374"/>
                  </a:lnTo>
                  <a:lnTo>
                    <a:pt x="417982" y="52374"/>
                  </a:lnTo>
                  <a:lnTo>
                    <a:pt x="417982" y="25984"/>
                  </a:lnTo>
                  <a:lnTo>
                    <a:pt x="416217" y="17259"/>
                  </a:lnTo>
                  <a:lnTo>
                    <a:pt x="415925" y="15811"/>
                  </a:lnTo>
                  <a:lnTo>
                    <a:pt x="410324" y="7505"/>
                  </a:lnTo>
                  <a:lnTo>
                    <a:pt x="402018" y="1905"/>
                  </a:lnTo>
                  <a:lnTo>
                    <a:pt x="400558" y="1612"/>
                  </a:lnTo>
                  <a:lnTo>
                    <a:pt x="400558" y="21158"/>
                  </a:lnTo>
                  <a:lnTo>
                    <a:pt x="400558" y="52374"/>
                  </a:lnTo>
                  <a:lnTo>
                    <a:pt x="224497" y="52374"/>
                  </a:lnTo>
                  <a:lnTo>
                    <a:pt x="223253" y="52743"/>
                  </a:lnTo>
                  <a:lnTo>
                    <a:pt x="222059" y="53225"/>
                  </a:lnTo>
                  <a:lnTo>
                    <a:pt x="221221" y="53746"/>
                  </a:lnTo>
                  <a:lnTo>
                    <a:pt x="220497" y="54394"/>
                  </a:lnTo>
                  <a:lnTo>
                    <a:pt x="217703" y="56984"/>
                  </a:lnTo>
                  <a:lnTo>
                    <a:pt x="217703" y="80695"/>
                  </a:lnTo>
                  <a:lnTo>
                    <a:pt x="217703" y="152679"/>
                  </a:lnTo>
                  <a:lnTo>
                    <a:pt x="213804" y="156591"/>
                  </a:lnTo>
                  <a:lnTo>
                    <a:pt x="135483" y="156591"/>
                  </a:lnTo>
                  <a:lnTo>
                    <a:pt x="217703" y="80695"/>
                  </a:lnTo>
                  <a:lnTo>
                    <a:pt x="217703" y="56984"/>
                  </a:lnTo>
                  <a:lnTo>
                    <a:pt x="107289" y="158889"/>
                  </a:lnTo>
                  <a:lnTo>
                    <a:pt x="105117" y="162369"/>
                  </a:lnTo>
                  <a:lnTo>
                    <a:pt x="104825" y="163156"/>
                  </a:lnTo>
                  <a:lnTo>
                    <a:pt x="104660" y="163969"/>
                  </a:lnTo>
                  <a:lnTo>
                    <a:pt x="104609" y="164985"/>
                  </a:lnTo>
                  <a:lnTo>
                    <a:pt x="104495" y="452640"/>
                  </a:lnTo>
                  <a:lnTo>
                    <a:pt x="21323" y="452640"/>
                  </a:lnTo>
                  <a:lnTo>
                    <a:pt x="17437" y="448741"/>
                  </a:lnTo>
                  <a:lnTo>
                    <a:pt x="17437" y="121754"/>
                  </a:lnTo>
                  <a:lnTo>
                    <a:pt x="104495" y="121754"/>
                  </a:lnTo>
                  <a:lnTo>
                    <a:pt x="114668" y="119710"/>
                  </a:lnTo>
                  <a:lnTo>
                    <a:pt x="122974" y="114109"/>
                  </a:lnTo>
                  <a:lnTo>
                    <a:pt x="128574" y="105803"/>
                  </a:lnTo>
                  <a:lnTo>
                    <a:pt x="128866" y="104343"/>
                  </a:lnTo>
                  <a:lnTo>
                    <a:pt x="130632" y="95631"/>
                  </a:lnTo>
                  <a:lnTo>
                    <a:pt x="130632" y="28448"/>
                  </a:lnTo>
                  <a:lnTo>
                    <a:pt x="130632" y="17259"/>
                  </a:lnTo>
                  <a:lnTo>
                    <a:pt x="396659" y="17259"/>
                  </a:lnTo>
                  <a:lnTo>
                    <a:pt x="400558" y="21158"/>
                  </a:lnTo>
                  <a:lnTo>
                    <a:pt x="400558" y="1612"/>
                  </a:lnTo>
                  <a:lnTo>
                    <a:pt x="392595" y="0"/>
                  </a:lnTo>
                  <a:lnTo>
                    <a:pt x="120688" y="0"/>
                  </a:lnTo>
                  <a:lnTo>
                    <a:pt x="113207" y="4737"/>
                  </a:lnTo>
                  <a:lnTo>
                    <a:pt x="113207" y="28448"/>
                  </a:lnTo>
                  <a:lnTo>
                    <a:pt x="113207" y="100444"/>
                  </a:lnTo>
                  <a:lnTo>
                    <a:pt x="109321" y="104343"/>
                  </a:lnTo>
                  <a:lnTo>
                    <a:pt x="31000" y="104343"/>
                  </a:lnTo>
                  <a:lnTo>
                    <a:pt x="113207" y="28448"/>
                  </a:lnTo>
                  <a:lnTo>
                    <a:pt x="113207" y="4737"/>
                  </a:lnTo>
                  <a:lnTo>
                    <a:pt x="2794" y="106641"/>
                  </a:lnTo>
                  <a:lnTo>
                    <a:pt x="0" y="443941"/>
                  </a:lnTo>
                  <a:lnTo>
                    <a:pt x="2044" y="454101"/>
                  </a:lnTo>
                  <a:lnTo>
                    <a:pt x="7645" y="462407"/>
                  </a:lnTo>
                  <a:lnTo>
                    <a:pt x="15951" y="468007"/>
                  </a:lnTo>
                  <a:lnTo>
                    <a:pt x="26123" y="470052"/>
                  </a:lnTo>
                  <a:lnTo>
                    <a:pt x="104482" y="470052"/>
                  </a:lnTo>
                  <a:lnTo>
                    <a:pt x="104482" y="496176"/>
                  </a:lnTo>
                  <a:lnTo>
                    <a:pt x="106527" y="506349"/>
                  </a:lnTo>
                  <a:lnTo>
                    <a:pt x="112141" y="514654"/>
                  </a:lnTo>
                  <a:lnTo>
                    <a:pt x="120434" y="520255"/>
                  </a:lnTo>
                  <a:lnTo>
                    <a:pt x="130606" y="522300"/>
                  </a:lnTo>
                  <a:lnTo>
                    <a:pt x="496341" y="522300"/>
                  </a:lnTo>
                  <a:lnTo>
                    <a:pt x="506501" y="520255"/>
                  </a:lnTo>
                  <a:lnTo>
                    <a:pt x="514807" y="514654"/>
                  </a:lnTo>
                  <a:lnTo>
                    <a:pt x="520395" y="506349"/>
                  </a:lnTo>
                  <a:lnTo>
                    <a:pt x="520687" y="504888"/>
                  </a:lnTo>
                  <a:lnTo>
                    <a:pt x="522452" y="496176"/>
                  </a:lnTo>
                  <a:lnTo>
                    <a:pt x="522452" y="782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06246AC6-5468-8990-58AF-AE2624653743}"/>
                </a:ext>
              </a:extLst>
            </p:cNvPr>
            <p:cNvSpPr txBox="1"/>
            <p:nvPr/>
          </p:nvSpPr>
          <p:spPr>
            <a:xfrm>
              <a:off x="8060499" y="3524607"/>
              <a:ext cx="1872282" cy="973986"/>
            </a:xfrm>
            <a:prstGeom prst="rect">
              <a:avLst/>
            </a:prstGeom>
          </p:spPr>
          <p:txBody>
            <a:bodyPr vert="horz" wrap="square" lIns="0" tIns="250825" rIns="0" bIns="0" rtlCol="0">
              <a:spAutoFit/>
            </a:bodyPr>
            <a:lstStyle/>
            <a:p>
              <a:pPr marL="55886" algn="ctr">
                <a:spcBef>
                  <a:spcPts val="1975"/>
                </a:spcBef>
              </a:pPr>
              <a:r>
                <a:rPr lang="en-US" sz="3100" b="1" spc="-50" dirty="0">
                  <a:solidFill>
                    <a:srgbClr val="F47821"/>
                  </a:solidFill>
                  <a:latin typeface="Arial"/>
                  <a:cs typeface="Arial"/>
                </a:rPr>
                <a:t>5</a:t>
              </a:r>
              <a:endParaRPr lang="en-US" sz="3100" dirty="0">
                <a:latin typeface="Arial"/>
                <a:cs typeface="Arial"/>
              </a:endParaRPr>
            </a:p>
            <a:p>
              <a:pPr algn="ctr">
                <a:spcBef>
                  <a:spcPts val="660"/>
                </a:spcBef>
              </a:pPr>
              <a:r>
                <a:rPr lang="en-US" sz="1000" b="1" dirty="0">
                  <a:solidFill>
                    <a:srgbClr val="FFFFFF"/>
                  </a:solidFill>
                  <a:latin typeface="Arial"/>
                  <a:cs typeface="Arial"/>
                </a:rPr>
                <a:t>Society &amp; Policy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sp>
        <p:nvSpPr>
          <p:cNvPr id="36" name="object 36">
            <a:extLst>
              <a:ext uri="{FF2B5EF4-FFF2-40B4-BE49-F238E27FC236}">
                <a16:creationId xmlns:a16="http://schemas.microsoft.com/office/drawing/2014/main" id="{251FBC71-4777-8367-C69E-EBF9F76CB3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301" y="1425336"/>
            <a:ext cx="393924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2600" spc="-140" dirty="0">
                <a:solidFill>
                  <a:srgbClr val="F28224"/>
                </a:solidFill>
              </a:rPr>
              <a:t>STURCUTRE OF APRISE </a:t>
            </a:r>
            <a:endParaRPr lang="en-US" sz="2600" dirty="0"/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23347518-33F3-5700-10E2-42C4267F2452}"/>
              </a:ext>
            </a:extLst>
          </p:cNvPr>
          <p:cNvSpPr txBox="1"/>
          <p:nvPr/>
        </p:nvSpPr>
        <p:spPr>
          <a:xfrm>
            <a:off x="635302" y="2009285"/>
            <a:ext cx="93596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300" dirty="0">
                <a:solidFill>
                  <a:srgbClr val="F0EAF4"/>
                </a:solidFill>
                <a:latin typeface="Arial"/>
                <a:cs typeface="Arial"/>
              </a:rPr>
              <a:t>Led by Middle East Technical University Food Engineering Department (Türkiye), APRISE is structured around five core pillars: 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231F42CE-56C4-8B82-AC6C-5E7C478180B5}"/>
              </a:ext>
            </a:extLst>
          </p:cNvPr>
          <p:cNvSpPr/>
          <p:nvPr/>
        </p:nvSpPr>
        <p:spPr>
          <a:xfrm>
            <a:off x="10687494" y="14"/>
            <a:ext cx="5080" cy="7560309"/>
          </a:xfrm>
          <a:custGeom>
            <a:avLst/>
            <a:gdLst/>
            <a:ahLst/>
            <a:cxnLst/>
            <a:rect l="l" t="t" r="r" b="b"/>
            <a:pathLst>
              <a:path w="5079" h="7560309">
                <a:moveTo>
                  <a:pt x="4508" y="0"/>
                </a:moveTo>
                <a:lnTo>
                  <a:pt x="0" y="0"/>
                </a:lnTo>
                <a:lnTo>
                  <a:pt x="0" y="7559992"/>
                </a:lnTo>
                <a:lnTo>
                  <a:pt x="4508" y="7559992"/>
                </a:lnTo>
                <a:lnTo>
                  <a:pt x="4508" y="0"/>
                </a:lnTo>
                <a:close/>
              </a:path>
            </a:pathLst>
          </a:custGeom>
          <a:solidFill>
            <a:srgbClr val="F36C2A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grpSp>
        <p:nvGrpSpPr>
          <p:cNvPr id="39" name="object 39">
            <a:extLst>
              <a:ext uri="{FF2B5EF4-FFF2-40B4-BE49-F238E27FC236}">
                <a16:creationId xmlns:a16="http://schemas.microsoft.com/office/drawing/2014/main" id="{740E988B-AD5A-5EF0-297A-C40BE0C4F416}"/>
              </a:ext>
            </a:extLst>
          </p:cNvPr>
          <p:cNvGrpSpPr/>
          <p:nvPr/>
        </p:nvGrpSpPr>
        <p:grpSpPr>
          <a:xfrm>
            <a:off x="-12699" y="6888005"/>
            <a:ext cx="695960" cy="504190"/>
            <a:chOff x="-12699" y="6888005"/>
            <a:chExt cx="695960" cy="504190"/>
          </a:xfrm>
        </p:grpSpPr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E2B47762-CC6F-11E7-B835-5E80B66F951A}"/>
                </a:ext>
              </a:extLst>
            </p:cNvPr>
            <p:cNvSpPr/>
            <p:nvPr/>
          </p:nvSpPr>
          <p:spPr>
            <a:xfrm>
              <a:off x="0" y="6900705"/>
              <a:ext cx="670560" cy="478790"/>
            </a:xfrm>
            <a:custGeom>
              <a:avLst/>
              <a:gdLst/>
              <a:ahLst/>
              <a:cxnLst/>
              <a:rect l="l" t="t" r="r" b="b"/>
              <a:pathLst>
                <a:path w="670560" h="478790">
                  <a:moveTo>
                    <a:pt x="352615" y="0"/>
                  </a:moveTo>
                  <a:lnTo>
                    <a:pt x="0" y="0"/>
                  </a:lnTo>
                  <a:lnTo>
                    <a:pt x="0" y="478599"/>
                  </a:lnTo>
                  <a:lnTo>
                    <a:pt x="352615" y="478599"/>
                  </a:lnTo>
                  <a:lnTo>
                    <a:pt x="670560" y="239306"/>
                  </a:lnTo>
                  <a:lnTo>
                    <a:pt x="352615" y="0"/>
                  </a:lnTo>
                  <a:close/>
                </a:path>
              </a:pathLst>
            </a:custGeom>
            <a:solidFill>
              <a:srgbClr val="F28122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8DEE524C-82ED-1F5A-0449-2FF932D2D7CF}"/>
                </a:ext>
              </a:extLst>
            </p:cNvPr>
            <p:cNvSpPr/>
            <p:nvPr/>
          </p:nvSpPr>
          <p:spPr>
            <a:xfrm>
              <a:off x="0" y="6900705"/>
              <a:ext cx="670560" cy="478790"/>
            </a:xfrm>
            <a:custGeom>
              <a:avLst/>
              <a:gdLst/>
              <a:ahLst/>
              <a:cxnLst/>
              <a:rect l="l" t="t" r="r" b="b"/>
              <a:pathLst>
                <a:path w="670560" h="478790">
                  <a:moveTo>
                    <a:pt x="0" y="478599"/>
                  </a:moveTo>
                  <a:lnTo>
                    <a:pt x="352615" y="478599"/>
                  </a:lnTo>
                  <a:lnTo>
                    <a:pt x="670560" y="239306"/>
                  </a:lnTo>
                  <a:lnTo>
                    <a:pt x="352615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28122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</p:grpSp>
      <p:sp>
        <p:nvSpPr>
          <p:cNvPr id="42" name="object 42">
            <a:extLst>
              <a:ext uri="{FF2B5EF4-FFF2-40B4-BE49-F238E27FC236}">
                <a16:creationId xmlns:a16="http://schemas.microsoft.com/office/drawing/2014/main" id="{746C96C1-4CBB-7630-9A2A-EC0A63DBBE15}"/>
              </a:ext>
            </a:extLst>
          </p:cNvPr>
          <p:cNvSpPr txBox="1"/>
          <p:nvPr/>
        </p:nvSpPr>
        <p:spPr>
          <a:xfrm>
            <a:off x="111977" y="6960580"/>
            <a:ext cx="177165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900" b="1" spc="7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lang="en-US" sz="1900" dirty="0">
              <a:latin typeface="Arial"/>
              <a:cs typeface="Arial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80E1AB4-282E-B934-0238-EB2CF5CED35A}"/>
              </a:ext>
            </a:extLst>
          </p:cNvPr>
          <p:cNvGrpSpPr/>
          <p:nvPr/>
        </p:nvGrpSpPr>
        <p:grpSpPr>
          <a:xfrm>
            <a:off x="6107756" y="2997964"/>
            <a:ext cx="1702583" cy="1500685"/>
            <a:chOff x="5602674" y="2997958"/>
            <a:chExt cx="1702583" cy="1500685"/>
          </a:xfrm>
        </p:grpSpPr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6F38A058-F99F-B64E-9F7B-97A81C300C17}"/>
                </a:ext>
              </a:extLst>
            </p:cNvPr>
            <p:cNvSpPr txBox="1"/>
            <p:nvPr/>
          </p:nvSpPr>
          <p:spPr>
            <a:xfrm>
              <a:off x="5602674" y="3526582"/>
              <a:ext cx="1702583" cy="972061"/>
            </a:xfrm>
            <a:prstGeom prst="rect">
              <a:avLst/>
            </a:prstGeom>
          </p:spPr>
          <p:txBody>
            <a:bodyPr vert="horz" wrap="square" lIns="0" tIns="248920" rIns="0" bIns="0" rtlCol="0">
              <a:spAutoFit/>
            </a:bodyPr>
            <a:lstStyle/>
            <a:p>
              <a:pPr marR="33024" algn="ctr">
                <a:spcBef>
                  <a:spcPts val="1960"/>
                </a:spcBef>
              </a:pPr>
              <a:r>
                <a:rPr lang="en-US" sz="3100" b="1" spc="-50" dirty="0">
                  <a:solidFill>
                    <a:srgbClr val="F47821"/>
                  </a:solidFill>
                  <a:latin typeface="Arial"/>
                  <a:cs typeface="Arial"/>
                </a:rPr>
                <a:t>4</a:t>
              </a:r>
              <a:endParaRPr lang="en-US" sz="3100" dirty="0">
                <a:latin typeface="Arial"/>
                <a:cs typeface="Arial"/>
              </a:endParaRPr>
            </a:p>
            <a:p>
              <a:pPr algn="ctr">
                <a:spcBef>
                  <a:spcPts val="655"/>
                </a:spcBef>
              </a:pPr>
              <a:r>
                <a:rPr lang="en-US" sz="1000" b="1" dirty="0">
                  <a:solidFill>
                    <a:srgbClr val="FFFFFF"/>
                  </a:solidFill>
                  <a:latin typeface="Arial"/>
                  <a:cs typeface="Arial"/>
                </a:rPr>
                <a:t>Institutional Transformation</a:t>
              </a:r>
              <a:endParaRPr lang="en-US" sz="1000" dirty="0">
                <a:latin typeface="Arial"/>
                <a:cs typeface="Arial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98E8982-EC75-D1C1-7206-64EE1750035A}"/>
                </a:ext>
              </a:extLst>
            </p:cNvPr>
            <p:cNvGrpSpPr/>
            <p:nvPr/>
          </p:nvGrpSpPr>
          <p:grpSpPr>
            <a:xfrm>
              <a:off x="6112040" y="2997958"/>
              <a:ext cx="683850" cy="490413"/>
              <a:chOff x="6673861" y="2997958"/>
              <a:chExt cx="683850" cy="490413"/>
            </a:xfrm>
          </p:grpSpPr>
          <p:pic>
            <p:nvPicPr>
              <p:cNvPr id="45" name="object 13">
                <a:extLst>
                  <a:ext uri="{FF2B5EF4-FFF2-40B4-BE49-F238E27FC236}">
                    <a16:creationId xmlns:a16="http://schemas.microsoft.com/office/drawing/2014/main" id="{EF41053B-F633-4140-04C8-CD5041B732B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673861" y="3226983"/>
                <a:ext cx="222326" cy="222046"/>
              </a:xfrm>
              <a:prstGeom prst="rect">
                <a:avLst/>
              </a:prstGeom>
            </p:spPr>
          </p:pic>
          <p:pic>
            <p:nvPicPr>
              <p:cNvPr id="46" name="object 14">
                <a:extLst>
                  <a:ext uri="{FF2B5EF4-FFF2-40B4-BE49-F238E27FC236}">
                    <a16:creationId xmlns:a16="http://schemas.microsoft.com/office/drawing/2014/main" id="{8B708640-BE25-1981-1EE2-58E29EF28A2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135385" y="3035133"/>
                <a:ext cx="222326" cy="222338"/>
              </a:xfrm>
              <a:prstGeom prst="rect">
                <a:avLst/>
              </a:prstGeom>
            </p:spPr>
          </p:pic>
          <p:sp>
            <p:nvSpPr>
              <p:cNvPr id="47" name="object 15">
                <a:extLst>
                  <a:ext uri="{FF2B5EF4-FFF2-40B4-BE49-F238E27FC236}">
                    <a16:creationId xmlns:a16="http://schemas.microsoft.com/office/drawing/2014/main" id="{7F458259-22C6-EF4B-1360-9842817EEF93}"/>
                  </a:ext>
                </a:extLst>
              </p:cNvPr>
              <p:cNvSpPr/>
              <p:nvPr/>
            </p:nvSpPr>
            <p:spPr>
              <a:xfrm>
                <a:off x="6777446" y="2997958"/>
                <a:ext cx="283210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283209" h="158750">
                    <a:moveTo>
                      <a:pt x="170192" y="0"/>
                    </a:moveTo>
                    <a:lnTo>
                      <a:pt x="125452" y="7949"/>
                    </a:lnTo>
                    <a:lnTo>
                      <a:pt x="87426" y="29894"/>
                    </a:lnTo>
                    <a:lnTo>
                      <a:pt x="58964" y="62981"/>
                    </a:lnTo>
                    <a:lnTo>
                      <a:pt x="42913" y="104355"/>
                    </a:lnTo>
                    <a:lnTo>
                      <a:pt x="23088" y="77914"/>
                    </a:lnTo>
                    <a:lnTo>
                      <a:pt x="0" y="95224"/>
                    </a:lnTo>
                    <a:lnTo>
                      <a:pt x="46088" y="156679"/>
                    </a:lnTo>
                    <a:lnTo>
                      <a:pt x="50444" y="158673"/>
                    </a:lnTo>
                    <a:lnTo>
                      <a:pt x="57835" y="158673"/>
                    </a:lnTo>
                    <a:lnTo>
                      <a:pt x="60858" y="157734"/>
                    </a:lnTo>
                    <a:lnTo>
                      <a:pt x="121145" y="112522"/>
                    </a:lnTo>
                    <a:lnTo>
                      <a:pt x="103835" y="89446"/>
                    </a:lnTo>
                    <a:lnTo>
                      <a:pt x="70523" y="114452"/>
                    </a:lnTo>
                    <a:lnTo>
                      <a:pt x="82147" y="80659"/>
                    </a:lnTo>
                    <a:lnTo>
                      <a:pt x="104236" y="53503"/>
                    </a:lnTo>
                    <a:lnTo>
                      <a:pt x="134386" y="35422"/>
                    </a:lnTo>
                    <a:lnTo>
                      <a:pt x="170192" y="28854"/>
                    </a:lnTo>
                    <a:lnTo>
                      <a:pt x="196482" y="32367"/>
                    </a:lnTo>
                    <a:lnTo>
                      <a:pt x="220641" y="42433"/>
                    </a:lnTo>
                    <a:lnTo>
                      <a:pt x="241446" y="58343"/>
                    </a:lnTo>
                    <a:lnTo>
                      <a:pt x="257670" y="79387"/>
                    </a:lnTo>
                    <a:lnTo>
                      <a:pt x="282613" y="64947"/>
                    </a:lnTo>
                    <a:lnTo>
                      <a:pt x="261789" y="37901"/>
                    </a:lnTo>
                    <a:lnTo>
                      <a:pt x="235061" y="17452"/>
                    </a:lnTo>
                    <a:lnTo>
                      <a:pt x="204003" y="4515"/>
                    </a:lnTo>
                    <a:lnTo>
                      <a:pt x="17019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lang="en-US" dirty="0"/>
              </a:p>
            </p:txBody>
          </p:sp>
          <p:sp>
            <p:nvSpPr>
              <p:cNvPr id="48" name="object 16">
                <a:extLst>
                  <a:ext uri="{FF2B5EF4-FFF2-40B4-BE49-F238E27FC236}">
                    <a16:creationId xmlns:a16="http://schemas.microsoft.com/office/drawing/2014/main" id="{C23F4ED8-9689-1117-38E1-825BC8077C80}"/>
                  </a:ext>
                </a:extLst>
              </p:cNvPr>
              <p:cNvSpPr/>
              <p:nvPr/>
            </p:nvSpPr>
            <p:spPr>
              <a:xfrm>
                <a:off x="6954660" y="3327716"/>
                <a:ext cx="285750" cy="160655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0654">
                    <a:moveTo>
                      <a:pt x="225069" y="0"/>
                    </a:moveTo>
                    <a:lnTo>
                      <a:pt x="164071" y="48196"/>
                    </a:lnTo>
                    <a:lnTo>
                      <a:pt x="181940" y="70815"/>
                    </a:lnTo>
                    <a:lnTo>
                      <a:pt x="211899" y="47155"/>
                    </a:lnTo>
                    <a:lnTo>
                      <a:pt x="200054" y="80528"/>
                    </a:lnTo>
                    <a:lnTo>
                      <a:pt x="177958" y="107318"/>
                    </a:lnTo>
                    <a:lnTo>
                      <a:pt x="147966" y="125139"/>
                    </a:lnTo>
                    <a:lnTo>
                      <a:pt x="112433" y="131610"/>
                    </a:lnTo>
                    <a:lnTo>
                      <a:pt x="86136" y="128103"/>
                    </a:lnTo>
                    <a:lnTo>
                      <a:pt x="61974" y="118051"/>
                    </a:lnTo>
                    <a:lnTo>
                      <a:pt x="41172" y="102158"/>
                    </a:lnTo>
                    <a:lnTo>
                      <a:pt x="24955" y="81127"/>
                    </a:lnTo>
                    <a:lnTo>
                      <a:pt x="0" y="95580"/>
                    </a:lnTo>
                    <a:lnTo>
                      <a:pt x="20837" y="122600"/>
                    </a:lnTo>
                    <a:lnTo>
                      <a:pt x="47572" y="143028"/>
                    </a:lnTo>
                    <a:lnTo>
                      <a:pt x="78629" y="155953"/>
                    </a:lnTo>
                    <a:lnTo>
                      <a:pt x="112433" y="160464"/>
                    </a:lnTo>
                    <a:lnTo>
                      <a:pt x="157525" y="152374"/>
                    </a:lnTo>
                    <a:lnTo>
                      <a:pt x="195743" y="130059"/>
                    </a:lnTo>
                    <a:lnTo>
                      <a:pt x="224177" y="96454"/>
                    </a:lnTo>
                    <a:lnTo>
                      <a:pt x="239915" y="54495"/>
                    </a:lnTo>
                    <a:lnTo>
                      <a:pt x="262674" y="82943"/>
                    </a:lnTo>
                    <a:lnTo>
                      <a:pt x="285216" y="64922"/>
                    </a:lnTo>
                    <a:lnTo>
                      <a:pt x="239064" y="7226"/>
                    </a:lnTo>
                    <a:lnTo>
                      <a:pt x="234099" y="1016"/>
                    </a:lnTo>
                    <a:lnTo>
                      <a:pt x="22506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lang="en-US" dirty="0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3758242-627C-20DA-0E5D-0E920F13C274}"/>
              </a:ext>
            </a:extLst>
          </p:cNvPr>
          <p:cNvGrpSpPr/>
          <p:nvPr/>
        </p:nvGrpSpPr>
        <p:grpSpPr>
          <a:xfrm>
            <a:off x="685398" y="2833754"/>
            <a:ext cx="1344521" cy="1662571"/>
            <a:chOff x="685395" y="2833752"/>
            <a:chExt cx="1344521" cy="1662571"/>
          </a:xfrm>
        </p:grpSpPr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AD7A1633-50B1-AF70-9538-934096855DB1}"/>
                </a:ext>
              </a:extLst>
            </p:cNvPr>
            <p:cNvSpPr txBox="1"/>
            <p:nvPr/>
          </p:nvSpPr>
          <p:spPr>
            <a:xfrm>
              <a:off x="685395" y="3761506"/>
              <a:ext cx="1344521" cy="734817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26037" algn="ctr">
                <a:spcBef>
                  <a:spcPts val="110"/>
                </a:spcBef>
              </a:pPr>
              <a:r>
                <a:rPr lang="en-US" sz="3100" b="1" spc="-50" dirty="0">
                  <a:solidFill>
                    <a:srgbClr val="F47821"/>
                  </a:solidFill>
                  <a:latin typeface="Arial"/>
                  <a:cs typeface="Arial"/>
                </a:rPr>
                <a:t>1</a:t>
              </a:r>
              <a:endParaRPr lang="en-US" sz="3100" dirty="0">
                <a:latin typeface="Arial"/>
                <a:cs typeface="Arial"/>
              </a:endParaRPr>
            </a:p>
            <a:p>
              <a:pPr algn="ctr">
                <a:spcBef>
                  <a:spcPts val="710"/>
                </a:spcBef>
              </a:pPr>
              <a:r>
                <a:rPr lang="en-US" sz="1000" b="1" spc="-10" dirty="0">
                  <a:solidFill>
                    <a:srgbClr val="FFFFFF"/>
                  </a:solidFill>
                  <a:latin typeface="Arial"/>
                  <a:cs typeface="Arial"/>
                </a:rPr>
                <a:t>Talent Mobility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4" name="Graphic 53" descr="Travel outline">
              <a:extLst>
                <a:ext uri="{FF2B5EF4-FFF2-40B4-BE49-F238E27FC236}">
                  <a16:creationId xmlns:a16="http://schemas.microsoft.com/office/drawing/2014/main" id="{408B04DC-298C-539B-A063-55D6A920B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90815" y="2833752"/>
              <a:ext cx="733680" cy="73368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01BFF2E-520C-5B37-32FE-C5783F40A3EF}"/>
              </a:ext>
            </a:extLst>
          </p:cNvPr>
          <p:cNvGrpSpPr/>
          <p:nvPr/>
        </p:nvGrpSpPr>
        <p:grpSpPr>
          <a:xfrm>
            <a:off x="2280078" y="2833760"/>
            <a:ext cx="1624768" cy="1664891"/>
            <a:chOff x="2201413" y="2833752"/>
            <a:chExt cx="1624768" cy="1664891"/>
          </a:xfrm>
        </p:grpSpPr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E9EEC234-31AA-48E1-B191-6F99379B6A02}"/>
                </a:ext>
              </a:extLst>
            </p:cNvPr>
            <p:cNvSpPr txBox="1"/>
            <p:nvPr/>
          </p:nvSpPr>
          <p:spPr>
            <a:xfrm>
              <a:off x="2201413" y="3526582"/>
              <a:ext cx="1624768" cy="972061"/>
            </a:xfrm>
            <a:prstGeom prst="rect">
              <a:avLst/>
            </a:prstGeom>
          </p:spPr>
          <p:txBody>
            <a:bodyPr vert="horz" wrap="square" lIns="0" tIns="248920" rIns="0" bIns="0" rtlCol="0">
              <a:spAutoFit/>
            </a:bodyPr>
            <a:lstStyle/>
            <a:p>
              <a:pPr marL="111772" algn="ctr">
                <a:spcBef>
                  <a:spcPts val="1960"/>
                </a:spcBef>
              </a:pPr>
              <a:r>
                <a:rPr lang="en-US" sz="3100" b="1" spc="-50" dirty="0">
                  <a:solidFill>
                    <a:srgbClr val="F47821"/>
                  </a:solidFill>
                  <a:latin typeface="Arial"/>
                  <a:cs typeface="Arial"/>
                </a:rPr>
                <a:t>2</a:t>
              </a:r>
              <a:endParaRPr lang="en-US" sz="3100" dirty="0">
                <a:latin typeface="Arial"/>
                <a:cs typeface="Arial"/>
              </a:endParaRPr>
            </a:p>
            <a:p>
              <a:pPr marL="12702" algn="ctr">
                <a:spcBef>
                  <a:spcPts val="655"/>
                </a:spcBef>
              </a:pPr>
              <a:r>
                <a:rPr lang="en-US" sz="1000" b="1" dirty="0">
                  <a:solidFill>
                    <a:srgbClr val="FFFFFF"/>
                  </a:solidFill>
                  <a:latin typeface="Arial"/>
                  <a:cs typeface="Arial"/>
                </a:rPr>
                <a:t>Skills Development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6" name="Graphic 55" descr="Idea outline">
              <a:extLst>
                <a:ext uri="{FF2B5EF4-FFF2-40B4-BE49-F238E27FC236}">
                  <a16:creationId xmlns:a16="http://schemas.microsoft.com/office/drawing/2014/main" id="{B3F52C91-FEE7-9897-38AA-50562441A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2646957" y="2833752"/>
              <a:ext cx="733680" cy="733680"/>
            </a:xfrm>
            <a:prstGeom prst="rect">
              <a:avLst/>
            </a:prstGeom>
          </p:spPr>
        </p:pic>
      </p:grpSp>
      <p:sp>
        <p:nvSpPr>
          <p:cNvPr id="63" name="object 28">
            <a:extLst>
              <a:ext uri="{FF2B5EF4-FFF2-40B4-BE49-F238E27FC236}">
                <a16:creationId xmlns:a16="http://schemas.microsoft.com/office/drawing/2014/main" id="{D556022B-1B3F-84C4-E040-0631C373798F}"/>
              </a:ext>
            </a:extLst>
          </p:cNvPr>
          <p:cNvSpPr/>
          <p:nvPr/>
        </p:nvSpPr>
        <p:spPr>
          <a:xfrm>
            <a:off x="7945758" y="3138581"/>
            <a:ext cx="144145" cy="209550"/>
          </a:xfrm>
          <a:custGeom>
            <a:avLst/>
            <a:gdLst/>
            <a:ahLst/>
            <a:cxnLst/>
            <a:rect l="l" t="t" r="r" b="b"/>
            <a:pathLst>
              <a:path w="144145" h="209550">
                <a:moveTo>
                  <a:pt x="0" y="0"/>
                </a:moveTo>
                <a:lnTo>
                  <a:pt x="0" y="208991"/>
                </a:lnTo>
                <a:lnTo>
                  <a:pt x="143802" y="10448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6" name="object 22">
            <a:extLst>
              <a:ext uri="{FF2B5EF4-FFF2-40B4-BE49-F238E27FC236}">
                <a16:creationId xmlns:a16="http://schemas.microsoft.com/office/drawing/2014/main" id="{CB8CFA61-67F6-30A1-3ABC-9643E606A375}"/>
              </a:ext>
            </a:extLst>
          </p:cNvPr>
          <p:cNvSpPr txBox="1"/>
          <p:nvPr/>
        </p:nvSpPr>
        <p:spPr>
          <a:xfrm>
            <a:off x="4155012" y="4352086"/>
            <a:ext cx="1702583" cy="1328569"/>
          </a:xfrm>
          <a:prstGeom prst="rect">
            <a:avLst/>
          </a:prstGeom>
        </p:spPr>
        <p:txBody>
          <a:bodyPr vert="horz" wrap="square" lIns="0" tIns="248920" rIns="0" bIns="0" rtlCol="0">
            <a:spAutoFit/>
          </a:bodyPr>
          <a:lstStyle/>
          <a:p>
            <a:pPr marL="37469" algn="ctr">
              <a:spcBef>
                <a:spcPts val="1960"/>
              </a:spcBef>
            </a:pP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Strengthens links between research and application. Researchers work with practitioners to address real challenges in sustainable food systems and alternative proteins.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3" name="object 32">
            <a:extLst>
              <a:ext uri="{FF2B5EF4-FFF2-40B4-BE49-F238E27FC236}">
                <a16:creationId xmlns:a16="http://schemas.microsoft.com/office/drawing/2014/main" id="{A0E99E74-B191-0ECB-93ED-9409080EE869}"/>
              </a:ext>
            </a:extLst>
          </p:cNvPr>
          <p:cNvSpPr txBox="1"/>
          <p:nvPr/>
        </p:nvSpPr>
        <p:spPr>
          <a:xfrm>
            <a:off x="8060499" y="4350107"/>
            <a:ext cx="1872282" cy="1330492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algn="ctr">
              <a:spcBef>
                <a:spcPts val="660"/>
              </a:spcBef>
            </a:pP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Involves citizens, consumers, and decision-makers in shaping the direction of protein transitions. Activities include public outreach, policy discussions, and multi-actor engagement.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object 23">
            <a:extLst>
              <a:ext uri="{FF2B5EF4-FFF2-40B4-BE49-F238E27FC236}">
                <a16:creationId xmlns:a16="http://schemas.microsoft.com/office/drawing/2014/main" id="{D1E00FD4-AA62-B1DB-DF08-2EB03750F4FF}"/>
              </a:ext>
            </a:extLst>
          </p:cNvPr>
          <p:cNvSpPr txBox="1"/>
          <p:nvPr/>
        </p:nvSpPr>
        <p:spPr>
          <a:xfrm>
            <a:off x="6107756" y="4352086"/>
            <a:ext cx="1702583" cy="1482457"/>
          </a:xfrm>
          <a:prstGeom prst="rect">
            <a:avLst/>
          </a:prstGeom>
        </p:spPr>
        <p:txBody>
          <a:bodyPr vert="horz" wrap="square" lIns="0" tIns="248920" rIns="0" bIns="0" rtlCol="0">
            <a:spAutoFit/>
          </a:bodyPr>
          <a:lstStyle/>
          <a:p>
            <a:pPr marR="33024" algn="ctr">
              <a:spcBef>
                <a:spcPts val="1960"/>
              </a:spcBef>
            </a:pP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Improves research environments in widening countries by supporting human resources, upgrading support services, and encouraging inclusive participation in international projects.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2" name="object 20">
            <a:extLst>
              <a:ext uri="{FF2B5EF4-FFF2-40B4-BE49-F238E27FC236}">
                <a16:creationId xmlns:a16="http://schemas.microsoft.com/office/drawing/2014/main" id="{D8AD1EF1-5B66-CA2E-BF86-5F476777BFC3}"/>
              </a:ext>
            </a:extLst>
          </p:cNvPr>
          <p:cNvSpPr txBox="1"/>
          <p:nvPr/>
        </p:nvSpPr>
        <p:spPr>
          <a:xfrm>
            <a:off x="685398" y="4587007"/>
            <a:ext cx="1344521" cy="170687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spcBef>
                <a:spcPts val="710"/>
              </a:spcBef>
            </a:pPr>
            <a:r>
              <a:rPr lang="en-US" sz="1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Facilitates secondments between universities, research centers, NGOs, and companies across countries and sectors. Participants gain practical experience, expand their networks, and build lasting collaborations.</a:t>
            </a:r>
            <a:endParaRPr lang="en-US" sz="950" spc="-1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5" name="object 21">
            <a:extLst>
              <a:ext uri="{FF2B5EF4-FFF2-40B4-BE49-F238E27FC236}">
                <a16:creationId xmlns:a16="http://schemas.microsoft.com/office/drawing/2014/main" id="{40B92B81-781D-CD0B-5725-EC47D7D31719}"/>
              </a:ext>
            </a:extLst>
          </p:cNvPr>
          <p:cNvSpPr txBox="1"/>
          <p:nvPr/>
        </p:nvSpPr>
        <p:spPr>
          <a:xfrm>
            <a:off x="2280078" y="4352085"/>
            <a:ext cx="1624768" cy="1482457"/>
          </a:xfrm>
          <a:prstGeom prst="rect">
            <a:avLst/>
          </a:prstGeom>
        </p:spPr>
        <p:txBody>
          <a:bodyPr vert="horz" wrap="square" lIns="0" tIns="248920" rIns="0" bIns="0" rtlCol="0">
            <a:spAutoFit/>
          </a:bodyPr>
          <a:lstStyle/>
          <a:p>
            <a:pPr marL="12702" algn="ctr">
              <a:spcBef>
                <a:spcPts val="655"/>
              </a:spcBef>
            </a:pP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Delivers targeted training on protein science, research support, communication, and responsible research practices. Activities are tailored for researchers, research managers, and support staff.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648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1950" y="680893"/>
            <a:ext cx="2942150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2300" b="1" spc="80" dirty="0">
                <a:solidFill>
                  <a:srgbClr val="F3712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Who is Involved?</a:t>
            </a:r>
            <a:endParaRPr lang="en-US" sz="23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1949" y="1180215"/>
            <a:ext cx="589849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/>
            <a:r>
              <a:rPr lang="en-US" sz="1400" dirty="0"/>
              <a:t>APRISE brings together a diverse consortium of </a:t>
            </a:r>
            <a:r>
              <a:rPr lang="en-US" sz="1400" b="1" dirty="0"/>
              <a:t>18 partners</a:t>
            </a:r>
            <a:r>
              <a:rPr lang="en-US" sz="1400" dirty="0"/>
              <a:t> from </a:t>
            </a:r>
            <a:r>
              <a:rPr lang="en-US" sz="1400" b="1" dirty="0"/>
              <a:t>11 countries</a:t>
            </a:r>
            <a:r>
              <a:rPr lang="en-US" sz="1400" dirty="0"/>
              <a:t>, combining academic excellence with practical expertise across the alternative protein landscape.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391299" y="7065580"/>
            <a:ext cx="172720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900" b="1" spc="35" dirty="0">
                <a:solidFill>
                  <a:srgbClr val="F2832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</a:t>
            </a:r>
            <a:endParaRPr lang="en-US" sz="19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349750" y="7002005"/>
            <a:ext cx="0" cy="411480"/>
          </a:xfrm>
          <a:custGeom>
            <a:avLst/>
            <a:gdLst/>
            <a:ahLst/>
            <a:cxnLst/>
            <a:rect l="l" t="t" r="r" b="b"/>
            <a:pathLst>
              <a:path h="411479">
                <a:moveTo>
                  <a:pt x="0" y="0"/>
                </a:moveTo>
                <a:lnTo>
                  <a:pt x="0" y="410997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A357CD8-E275-121E-FF9E-432A7D5CE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752" y="7002005"/>
            <a:ext cx="1119680" cy="411480"/>
          </a:xfrm>
          <a:prstGeom prst="rect">
            <a:avLst/>
          </a:prstGeom>
        </p:spPr>
      </p:pic>
      <p:pic>
        <p:nvPicPr>
          <p:cNvPr id="26" name="Picture 25" descr="A logo with a letter v in a circle&#10;&#10;AI-generated content may be incorrect.">
            <a:extLst>
              <a:ext uri="{FF2B5EF4-FFF2-40B4-BE49-F238E27FC236}">
                <a16:creationId xmlns:a16="http://schemas.microsoft.com/office/drawing/2014/main" id="{8E6B2D8B-B29E-D1B1-ED29-C2FF174E3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064" y="2838505"/>
            <a:ext cx="875414" cy="875414"/>
          </a:xfrm>
          <a:prstGeom prst="rect">
            <a:avLst/>
          </a:prstGeom>
        </p:spPr>
      </p:pic>
      <p:pic>
        <p:nvPicPr>
          <p:cNvPr id="27" name="Content Placeholder 16" descr="A logo with a red and white circle&#10;&#10;AI-generated content may be incorrect.">
            <a:extLst>
              <a:ext uri="{FF2B5EF4-FFF2-40B4-BE49-F238E27FC236}">
                <a16:creationId xmlns:a16="http://schemas.microsoft.com/office/drawing/2014/main" id="{30BE9A87-5C4E-7AE2-5B52-78C6E3C96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1" y="2838505"/>
            <a:ext cx="907248" cy="875414"/>
          </a:xfrm>
          <a:prstGeom prst="rect">
            <a:avLst/>
          </a:prstGeom>
        </p:spPr>
      </p:pic>
      <p:pic>
        <p:nvPicPr>
          <p:cNvPr id="28" name="Picture 27" descr="A white circle with blue text&#10;&#10;AI-generated content may be incorrect.">
            <a:extLst>
              <a:ext uri="{FF2B5EF4-FFF2-40B4-BE49-F238E27FC236}">
                <a16:creationId xmlns:a16="http://schemas.microsoft.com/office/drawing/2014/main" id="{2B35E52A-F1A5-9BCA-C89F-57775669D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122" y="2819354"/>
            <a:ext cx="987400" cy="913714"/>
          </a:xfrm>
          <a:prstGeom prst="rect">
            <a:avLst/>
          </a:prstGeom>
        </p:spPr>
      </p:pic>
      <p:pic>
        <p:nvPicPr>
          <p:cNvPr id="29" name="Picture 28" descr="A logo of a plant growing in a circle&#10;&#10;AI-generated content may be incorrect.">
            <a:extLst>
              <a:ext uri="{FF2B5EF4-FFF2-40B4-BE49-F238E27FC236}">
                <a16:creationId xmlns:a16="http://schemas.microsoft.com/office/drawing/2014/main" id="{E38D4EA4-ABE2-9AD0-0633-06BD5BC32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167" y="2807243"/>
            <a:ext cx="875414" cy="937943"/>
          </a:xfrm>
          <a:prstGeom prst="rect">
            <a:avLst/>
          </a:prstGeom>
        </p:spPr>
      </p:pic>
      <p:pic>
        <p:nvPicPr>
          <p:cNvPr id="30" name="Picture 29" descr="A logo for a company&#10;&#10;AI-generated content may be incorrect.">
            <a:extLst>
              <a:ext uri="{FF2B5EF4-FFF2-40B4-BE49-F238E27FC236}">
                <a16:creationId xmlns:a16="http://schemas.microsoft.com/office/drawing/2014/main" id="{56A7DC8A-DE4F-C88F-7A98-539D4CBC6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229" y="2835685"/>
            <a:ext cx="881061" cy="881061"/>
          </a:xfrm>
          <a:prstGeom prst="rect">
            <a:avLst/>
          </a:prstGeom>
        </p:spPr>
      </p:pic>
      <p:pic>
        <p:nvPicPr>
          <p:cNvPr id="31" name="Picture 30" descr="A logo with colorful arrows&#10;&#10;AI-generated content may be incorrect.">
            <a:extLst>
              <a:ext uri="{FF2B5EF4-FFF2-40B4-BE49-F238E27FC236}">
                <a16:creationId xmlns:a16="http://schemas.microsoft.com/office/drawing/2014/main" id="{FB4F24EA-3E5E-1915-E2BA-3F01279FA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9933" y="2807243"/>
            <a:ext cx="937943" cy="937943"/>
          </a:xfrm>
          <a:prstGeom prst="rect">
            <a:avLst/>
          </a:prstGeom>
        </p:spPr>
      </p:pic>
      <p:pic>
        <p:nvPicPr>
          <p:cNvPr id="32" name="Picture 31" descr="A green eagle with a cross and leaves&#10;&#10;AI-generated content may be incorrect.">
            <a:extLst>
              <a:ext uri="{FF2B5EF4-FFF2-40B4-BE49-F238E27FC236}">
                <a16:creationId xmlns:a16="http://schemas.microsoft.com/office/drawing/2014/main" id="{C6FA6C8B-57CC-0D6A-A8DC-800333DBF8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172" y="4252323"/>
            <a:ext cx="888216" cy="888216"/>
          </a:xfrm>
          <a:prstGeom prst="rect">
            <a:avLst/>
          </a:prstGeom>
        </p:spPr>
      </p:pic>
      <p:pic>
        <p:nvPicPr>
          <p:cNvPr id="33" name="Picture 32" descr="A drawing of a person&#10;&#10;AI-generated content may be incorrect.">
            <a:extLst>
              <a:ext uri="{FF2B5EF4-FFF2-40B4-BE49-F238E27FC236}">
                <a16:creationId xmlns:a16="http://schemas.microsoft.com/office/drawing/2014/main" id="{795351F2-7464-02B0-C33B-CCBA02D112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65" y="4258723"/>
            <a:ext cx="875414" cy="875414"/>
          </a:xfrm>
          <a:prstGeom prst="rect">
            <a:avLst/>
          </a:prstGeom>
        </p:spPr>
      </p:pic>
      <p:pic>
        <p:nvPicPr>
          <p:cNvPr id="34" name="Picture 33" descr="A pink shield with white text&#10;&#10;AI-generated content may be incorrect.">
            <a:extLst>
              <a:ext uri="{FF2B5EF4-FFF2-40B4-BE49-F238E27FC236}">
                <a16:creationId xmlns:a16="http://schemas.microsoft.com/office/drawing/2014/main" id="{AA56111F-8910-B542-9267-AA5CB6A364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6938" y="4258723"/>
            <a:ext cx="762409" cy="875414"/>
          </a:xfrm>
          <a:prstGeom prst="rect">
            <a:avLst/>
          </a:prstGeom>
        </p:spPr>
      </p:pic>
      <p:pic>
        <p:nvPicPr>
          <p:cNvPr id="35" name="Picture 34" descr="A red circle with white letters&#10;&#10;AI-generated content may be incorrect.">
            <a:extLst>
              <a:ext uri="{FF2B5EF4-FFF2-40B4-BE49-F238E27FC236}">
                <a16:creationId xmlns:a16="http://schemas.microsoft.com/office/drawing/2014/main" id="{FE15F2A9-31C7-3CAE-8771-06219C252C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2920" y="4249054"/>
            <a:ext cx="894754" cy="8947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941CA46-0F5B-65A2-F852-027ED2EBD5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21252" y="4113876"/>
            <a:ext cx="1236715" cy="1165115"/>
          </a:xfrm>
          <a:prstGeom prst="rect">
            <a:avLst/>
          </a:prstGeom>
        </p:spPr>
      </p:pic>
      <p:pic>
        <p:nvPicPr>
          <p:cNvPr id="37" name="Picture 36" descr="A logo with text and green and blue leaves&#10;&#10;AI-generated content may be incorrect.">
            <a:extLst>
              <a:ext uri="{FF2B5EF4-FFF2-40B4-BE49-F238E27FC236}">
                <a16:creationId xmlns:a16="http://schemas.microsoft.com/office/drawing/2014/main" id="{2C95AEBE-B584-360D-90F8-DC53C47906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5176" y="5614587"/>
            <a:ext cx="870083" cy="870083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04B6E90A-19C1-2667-F485-2A4F9B3B40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-1464" r="58486" b="-1"/>
          <a:stretch/>
        </p:blipFill>
        <p:spPr>
          <a:xfrm>
            <a:off x="2127520" y="5735952"/>
            <a:ext cx="1016253" cy="613088"/>
          </a:xfrm>
          <a:prstGeom prst="rect">
            <a:avLst/>
          </a:prstGeom>
        </p:spPr>
      </p:pic>
      <p:pic>
        <p:nvPicPr>
          <p:cNvPr id="39" name="Picture 38" descr="A blue and green logo&#10;&#10;AI-generated content may be incorrect.">
            <a:extLst>
              <a:ext uri="{FF2B5EF4-FFF2-40B4-BE49-F238E27FC236}">
                <a16:creationId xmlns:a16="http://schemas.microsoft.com/office/drawing/2014/main" id="{DFBE0619-01B5-B30A-D083-A29735F2E6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39765" y="5574662"/>
            <a:ext cx="935673" cy="935673"/>
          </a:xfrm>
          <a:prstGeom prst="rect">
            <a:avLst/>
          </a:prstGeom>
        </p:spPr>
      </p:pic>
      <p:pic>
        <p:nvPicPr>
          <p:cNvPr id="40" name="Picture 39" descr="A logo for a company&#10;&#10;AI-generated content may be incorrect.">
            <a:extLst>
              <a:ext uri="{FF2B5EF4-FFF2-40B4-BE49-F238E27FC236}">
                <a16:creationId xmlns:a16="http://schemas.microsoft.com/office/drawing/2014/main" id="{31146508-B5AD-7B21-C2B8-14DC1C105BB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71433" y="5574662"/>
            <a:ext cx="1169591" cy="935673"/>
          </a:xfrm>
          <a:prstGeom prst="rect">
            <a:avLst/>
          </a:prstGeom>
        </p:spPr>
      </p:pic>
      <p:pic>
        <p:nvPicPr>
          <p:cNvPr id="41" name="Picture 40" descr="A blue and white logo&#10;&#10;AI-generated content may be incorrect.">
            <a:extLst>
              <a:ext uri="{FF2B5EF4-FFF2-40B4-BE49-F238E27FC236}">
                <a16:creationId xmlns:a16="http://schemas.microsoft.com/office/drawing/2014/main" id="{A97F8B41-FF77-8BB6-EA8D-23294C93498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37018" y="5591597"/>
            <a:ext cx="901807" cy="901807"/>
          </a:xfrm>
          <a:prstGeom prst="rect">
            <a:avLst/>
          </a:prstGeom>
        </p:spPr>
      </p:pic>
      <p:pic>
        <p:nvPicPr>
          <p:cNvPr id="42" name="Picture 41" descr="A green oval with white text&#10;&#10;AI-generated content may be incorrect.">
            <a:extLst>
              <a:ext uri="{FF2B5EF4-FFF2-40B4-BE49-F238E27FC236}">
                <a16:creationId xmlns:a16="http://schemas.microsoft.com/office/drawing/2014/main" id="{31BBC8C1-B10D-EDE5-42EF-D0F3949228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34817" y="5528411"/>
            <a:ext cx="1028177" cy="102817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6B2A530-E3FC-E6B0-44C1-A49FE8CD4D0C}"/>
              </a:ext>
            </a:extLst>
          </p:cNvPr>
          <p:cNvSpPr txBox="1"/>
          <p:nvPr/>
        </p:nvSpPr>
        <p:spPr>
          <a:xfrm>
            <a:off x="628077" y="3740918"/>
            <a:ext cx="1165712" cy="41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Middle East Technical University 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Türkiye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EC499C-BD2A-848C-228A-EB1A290D32C7}"/>
              </a:ext>
            </a:extLst>
          </p:cNvPr>
          <p:cNvSpPr txBox="1"/>
          <p:nvPr/>
        </p:nvSpPr>
        <p:spPr>
          <a:xfrm>
            <a:off x="2306064" y="3794904"/>
            <a:ext cx="875414" cy="41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MyBiotech</a:t>
            </a:r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GmbH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Germany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204053-6D60-FE57-550B-D8EFC69A4E6A}"/>
              </a:ext>
            </a:extLst>
          </p:cNvPr>
          <p:cNvSpPr txBox="1"/>
          <p:nvPr/>
        </p:nvSpPr>
        <p:spPr>
          <a:xfrm>
            <a:off x="3843458" y="3740917"/>
            <a:ext cx="875414" cy="41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Nutri Biotech Services Ltd. </a:t>
            </a:r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Malta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35956F-CAF5-1C7F-4246-F8BDE0C22C73}"/>
              </a:ext>
            </a:extLst>
          </p:cNvPr>
          <p:cNvSpPr txBox="1"/>
          <p:nvPr/>
        </p:nvSpPr>
        <p:spPr>
          <a:xfrm>
            <a:off x="5313732" y="3740918"/>
            <a:ext cx="1236715" cy="41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EcoVibes</a:t>
            </a:r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- Environmental Consultants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Greece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3C2636-336F-A1D6-0778-3A43CA165AD2}"/>
              </a:ext>
            </a:extLst>
          </p:cNvPr>
          <p:cNvSpPr txBox="1"/>
          <p:nvPr/>
        </p:nvSpPr>
        <p:spPr>
          <a:xfrm>
            <a:off x="6857400" y="3794902"/>
            <a:ext cx="1236715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Nordic Horizon Institute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Sweeden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790CA0-7C75-989D-C6A6-11D4CC495620}"/>
              </a:ext>
            </a:extLst>
          </p:cNvPr>
          <p:cNvSpPr txBox="1"/>
          <p:nvPr/>
        </p:nvSpPr>
        <p:spPr>
          <a:xfrm>
            <a:off x="8401071" y="3794902"/>
            <a:ext cx="1236715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OpenCom</a:t>
            </a:r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Italy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Italy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7E0AEC-B73A-C7A5-A587-D6D27AEF0852}"/>
              </a:ext>
            </a:extLst>
          </p:cNvPr>
          <p:cNvSpPr txBox="1"/>
          <p:nvPr/>
        </p:nvSpPr>
        <p:spPr>
          <a:xfrm>
            <a:off x="596423" y="5142426"/>
            <a:ext cx="1165712" cy="41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Warsaw University of Life Sciences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Poland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A90B6A-1076-77D0-2A25-4EB7AEBE8E2D}"/>
              </a:ext>
            </a:extLst>
          </p:cNvPr>
          <p:cNvSpPr txBox="1"/>
          <p:nvPr/>
        </p:nvSpPr>
        <p:spPr>
          <a:xfrm>
            <a:off x="2121815" y="5142426"/>
            <a:ext cx="1165712" cy="41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Agricultural University of Athens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Greece</a:t>
            </a:r>
          </a:p>
        </p:txBody>
      </p:sp>
      <p:pic>
        <p:nvPicPr>
          <p:cNvPr id="51" name="Picture 50" descr="A black line on a green background&#10;&#10;AI-generated content may be incorrect.">
            <a:extLst>
              <a:ext uri="{FF2B5EF4-FFF2-40B4-BE49-F238E27FC236}">
                <a16:creationId xmlns:a16="http://schemas.microsoft.com/office/drawing/2014/main" id="{4B00F1D7-89E9-63A0-4C26-528D3A2F1A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85955" y="4341439"/>
            <a:ext cx="1047402" cy="70998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39FE5E2-A300-109F-F071-294884C207F2}"/>
              </a:ext>
            </a:extLst>
          </p:cNvPr>
          <p:cNvSpPr txBox="1"/>
          <p:nvPr/>
        </p:nvSpPr>
        <p:spPr>
          <a:xfrm>
            <a:off x="3756795" y="5142426"/>
            <a:ext cx="1105722" cy="41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Advanced Climate Risk Education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Germany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0F46D1-AD4B-3799-456C-9D2217381FDC}"/>
              </a:ext>
            </a:extLst>
          </p:cNvPr>
          <p:cNvSpPr txBox="1"/>
          <p:nvPr/>
        </p:nvSpPr>
        <p:spPr>
          <a:xfrm>
            <a:off x="5303363" y="5142425"/>
            <a:ext cx="1105722" cy="41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Nottingham Trent University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UK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F5D00E-9CE6-B0D7-124F-F3D86FD820C8}"/>
              </a:ext>
            </a:extLst>
          </p:cNvPr>
          <p:cNvSpPr txBox="1"/>
          <p:nvPr/>
        </p:nvSpPr>
        <p:spPr>
          <a:xfrm>
            <a:off x="6777435" y="5196411"/>
            <a:ext cx="110572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Telewander</a:t>
            </a:r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sz="702" b="1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ApS</a:t>
            </a:r>
            <a:endParaRPr lang="en-US" sz="702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Denmark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200000-0421-BA7A-CDEA-802917A8A54A}"/>
              </a:ext>
            </a:extLst>
          </p:cNvPr>
          <p:cNvSpPr txBox="1"/>
          <p:nvPr/>
        </p:nvSpPr>
        <p:spPr>
          <a:xfrm>
            <a:off x="8412153" y="5142426"/>
            <a:ext cx="1225631" cy="41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Institute of Agrifood Research and Technology 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Spain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3A5CBE-DA86-0ABB-45AD-FE6728A58021}"/>
              </a:ext>
            </a:extLst>
          </p:cNvPr>
          <p:cNvSpPr txBox="1"/>
          <p:nvPr/>
        </p:nvSpPr>
        <p:spPr>
          <a:xfrm>
            <a:off x="587356" y="6540181"/>
            <a:ext cx="11657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BKEA Ltd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Malta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ED66D8-A149-31EC-A9E8-1377CE11D89F}"/>
              </a:ext>
            </a:extLst>
          </p:cNvPr>
          <p:cNvSpPr txBox="1"/>
          <p:nvPr/>
        </p:nvSpPr>
        <p:spPr>
          <a:xfrm>
            <a:off x="2052786" y="6540181"/>
            <a:ext cx="11657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BITKIDEN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Türkiye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B6B457C-7A32-BB30-88B8-47C045636DE7}"/>
              </a:ext>
            </a:extLst>
          </p:cNvPr>
          <p:cNvSpPr txBox="1"/>
          <p:nvPr/>
        </p:nvSpPr>
        <p:spPr>
          <a:xfrm>
            <a:off x="3624743" y="6540182"/>
            <a:ext cx="11657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Green Growth Platform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Republic of Macedonia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83D838-1B2F-4DB2-11E3-422C3736BB2B}"/>
              </a:ext>
            </a:extLst>
          </p:cNvPr>
          <p:cNvSpPr txBox="1"/>
          <p:nvPr/>
        </p:nvSpPr>
        <p:spPr>
          <a:xfrm>
            <a:off x="5273367" y="6540181"/>
            <a:ext cx="11657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Theta Biomarkers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Greece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D5B188C-36FF-6EF9-B4BE-957F182BB88A}"/>
              </a:ext>
            </a:extLst>
          </p:cNvPr>
          <p:cNvSpPr txBox="1"/>
          <p:nvPr/>
        </p:nvSpPr>
        <p:spPr>
          <a:xfrm>
            <a:off x="6869562" y="6486196"/>
            <a:ext cx="1236715" cy="41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Technology Development Foundation of Turkey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Türkiye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9BD62B7-D624-5243-F5C4-E855DA1D4BF9}"/>
              </a:ext>
            </a:extLst>
          </p:cNvPr>
          <p:cNvSpPr txBox="1"/>
          <p:nvPr/>
        </p:nvSpPr>
        <p:spPr>
          <a:xfrm>
            <a:off x="8431384" y="6540182"/>
            <a:ext cx="1216447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110" rtl="0"/>
            <a:r>
              <a:rPr lang="en-US" sz="702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Sutas Dairy Company</a:t>
            </a:r>
          </a:p>
          <a:p>
            <a:pPr algn="ctr" defTabSz="802110" rtl="0"/>
            <a:r>
              <a:rPr lang="en-US" sz="702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Türkiye</a:t>
            </a:r>
          </a:p>
        </p:txBody>
      </p:sp>
      <p:sp>
        <p:nvSpPr>
          <p:cNvPr id="62" name="object 20">
            <a:extLst>
              <a:ext uri="{FF2B5EF4-FFF2-40B4-BE49-F238E27FC236}">
                <a16:creationId xmlns:a16="http://schemas.microsoft.com/office/drawing/2014/main" id="{FB4827E2-421E-E3FE-845A-EC3BFB3255DE}"/>
              </a:ext>
            </a:extLst>
          </p:cNvPr>
          <p:cNvSpPr txBox="1"/>
          <p:nvPr/>
        </p:nvSpPr>
        <p:spPr>
          <a:xfrm>
            <a:off x="1158362" y="1997440"/>
            <a:ext cx="1368938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1400" b="1" dirty="0"/>
              <a:t>11 Widening </a:t>
            </a:r>
          </a:p>
          <a:p>
            <a:endParaRPr lang="en-US" sz="1400" b="1" dirty="0"/>
          </a:p>
          <a:p>
            <a:r>
              <a:rPr lang="en-US" sz="1400" b="1" dirty="0"/>
              <a:t>7 Non-Widening</a:t>
            </a:r>
          </a:p>
        </p:txBody>
      </p:sp>
      <p:sp>
        <p:nvSpPr>
          <p:cNvPr id="63" name="object 20">
            <a:extLst>
              <a:ext uri="{FF2B5EF4-FFF2-40B4-BE49-F238E27FC236}">
                <a16:creationId xmlns:a16="http://schemas.microsoft.com/office/drawing/2014/main" id="{9B169D6B-EB7B-B007-D812-246A816C38EB}"/>
              </a:ext>
            </a:extLst>
          </p:cNvPr>
          <p:cNvSpPr txBox="1"/>
          <p:nvPr/>
        </p:nvSpPr>
        <p:spPr>
          <a:xfrm>
            <a:off x="4998821" y="1997440"/>
            <a:ext cx="1556257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1400" b="1" dirty="0"/>
              <a:t>5 Academic</a:t>
            </a:r>
          </a:p>
          <a:p>
            <a:endParaRPr lang="en-US" sz="1400" b="1" dirty="0"/>
          </a:p>
          <a:p>
            <a:r>
              <a:rPr lang="en-US" sz="1400" b="1" dirty="0"/>
              <a:t>13 Non-Academic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6426A4E-B69F-14F7-4145-46D7C0672A71}"/>
              </a:ext>
            </a:extLst>
          </p:cNvPr>
          <p:cNvCxnSpPr>
            <a:cxnSpLocks/>
          </p:cNvCxnSpPr>
          <p:nvPr/>
        </p:nvCxnSpPr>
        <p:spPr>
          <a:xfrm>
            <a:off x="3503764" y="1997442"/>
            <a:ext cx="0" cy="6591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raphic 73" descr="Factory with solid fill">
            <a:extLst>
              <a:ext uri="{FF2B5EF4-FFF2-40B4-BE49-F238E27FC236}">
                <a16:creationId xmlns:a16="http://schemas.microsoft.com/office/drawing/2014/main" id="{D5CF1C98-08CC-8505-F7DE-197A64FABAD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480231" y="2298166"/>
            <a:ext cx="416461" cy="416461"/>
          </a:xfrm>
          <a:prstGeom prst="rect">
            <a:avLst/>
          </a:prstGeom>
        </p:spPr>
      </p:pic>
      <p:pic>
        <p:nvPicPr>
          <p:cNvPr id="76" name="Graphic 75" descr="Graduation cap with solid fill">
            <a:extLst>
              <a:ext uri="{FF2B5EF4-FFF2-40B4-BE49-F238E27FC236}">
                <a16:creationId xmlns:a16="http://schemas.microsoft.com/office/drawing/2014/main" id="{818480D2-17E8-3222-0445-96F97556F4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480231" y="1921888"/>
            <a:ext cx="416461" cy="416461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65571BBD-3C5A-CDE8-817B-C2088B46FD4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97" y="2298166"/>
            <a:ext cx="416461" cy="416461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3966BACA-F351-90F5-6265-67D48ADB054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97" y="1921888"/>
            <a:ext cx="416461" cy="416461"/>
          </a:xfrm>
          <a:prstGeom prst="rect">
            <a:avLst/>
          </a:prstGeom>
        </p:spPr>
      </p:pic>
      <p:pic>
        <p:nvPicPr>
          <p:cNvPr id="79" name="Picture 78" descr="A map of europe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C4C31390-3EB0-F3CA-512B-16ADD2C5907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9" t="5930" r="29865" b="6775"/>
          <a:stretch/>
        </p:blipFill>
        <p:spPr bwMode="auto">
          <a:xfrm>
            <a:off x="7251702" y="150395"/>
            <a:ext cx="2738529" cy="2569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14"/>
            <a:ext cx="1059042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</p:spPr>
        <p:txBody>
          <a:bodyPr wrap="square" lIns="0" tIns="0" rIns="0" bIns="0" rtlCol="0"/>
          <a:lstStyle/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47300" y="1839734"/>
            <a:ext cx="516620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2600" b="1" spc="145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Will We Achieve?</a:t>
            </a:r>
            <a:endParaRPr lang="en-US" sz="26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47302" y="2819225"/>
            <a:ext cx="8747600" cy="3494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b="1" spc="60" dirty="0">
                <a:solidFill>
                  <a:srgbClr val="F7942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Stronger Talent, Stronger Systems</a:t>
            </a:r>
          </a:p>
          <a:p>
            <a:pPr marL="12702">
              <a:spcBef>
                <a:spcPts val="100"/>
              </a:spcBef>
            </a:pPr>
            <a:r>
              <a:rPr lang="en-US" sz="12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will support the growth of over 250 individuals through training, mentoring, and secondments</a:t>
            </a:r>
            <a:r>
              <a:rPr lang="en-US" sz="1200" spc="-1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US" sz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>
              <a:spcBef>
                <a:spcPts val="1135"/>
              </a:spcBef>
            </a:pPr>
            <a:r>
              <a:rPr lang="en-US" b="1" spc="45" dirty="0">
                <a:solidFill>
                  <a:srgbClr val="F7942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Better Research Skills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 marR="128284">
              <a:lnSpc>
                <a:spcPct val="125000"/>
              </a:lnSpc>
              <a:spcBef>
                <a:spcPts val="434"/>
              </a:spcBef>
            </a:pPr>
            <a:r>
              <a:rPr lang="en-US" sz="12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Researchers and staff will gain new capacities in scientific methods, project management, communication, and open science</a:t>
            </a:r>
            <a:r>
              <a:rPr lang="en-US" sz="1200" spc="-1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US" sz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>
              <a:spcBef>
                <a:spcPts val="1135"/>
              </a:spcBef>
            </a:pPr>
            <a:r>
              <a:rPr lang="en-US" b="1" spc="65" dirty="0">
                <a:solidFill>
                  <a:srgbClr val="F7942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More Connected Institution</a:t>
            </a:r>
            <a:r>
              <a:rPr lang="en-US" b="1" spc="20" dirty="0">
                <a:solidFill>
                  <a:srgbClr val="F7942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 marR="128284">
              <a:lnSpc>
                <a:spcPct val="125000"/>
              </a:lnSpc>
              <a:spcBef>
                <a:spcPts val="440"/>
              </a:spcBef>
            </a:pPr>
            <a:r>
              <a:rPr lang="en-US" sz="12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Widening country organizations will form long-term links with experienced partners across Europe</a:t>
            </a:r>
            <a:r>
              <a:rPr lang="en-US" sz="1200" spc="-1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US" sz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>
              <a:spcBef>
                <a:spcPts val="1135"/>
              </a:spcBef>
            </a:pPr>
            <a:r>
              <a:rPr lang="en-US" b="1" spc="65" dirty="0">
                <a:solidFill>
                  <a:srgbClr val="F7942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More Inclusive Food Future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 marR="128919">
              <a:lnSpc>
                <a:spcPct val="125000"/>
              </a:lnSpc>
              <a:spcBef>
                <a:spcPts val="440"/>
              </a:spcBef>
            </a:pPr>
            <a:r>
              <a:rPr lang="en-US" sz="12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Alternative protein research will better reflect regional needs, social values, and cultural contexts through public engagement and policy dialogue</a:t>
            </a:r>
            <a:r>
              <a:rPr lang="en-US" sz="1200" spc="-1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marL="12702">
              <a:spcBef>
                <a:spcPts val="1135"/>
              </a:spcBef>
            </a:pPr>
            <a:r>
              <a:rPr lang="en-US" b="1" spc="65" dirty="0">
                <a:solidFill>
                  <a:srgbClr val="F7942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Practical Tools and Outputs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2" marR="128919">
              <a:lnSpc>
                <a:spcPct val="125000"/>
              </a:lnSpc>
              <a:spcBef>
                <a:spcPts val="440"/>
              </a:spcBef>
            </a:pPr>
            <a:r>
              <a:rPr lang="en-US" sz="12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Open-access training materials, institutional development plans, and mobility frameworks that others can reuse and adapt</a:t>
            </a:r>
            <a:r>
              <a:rPr lang="en-US" sz="1200" spc="-1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US" sz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36" name="object 11">
            <a:extLst>
              <a:ext uri="{FF2B5EF4-FFF2-40B4-BE49-F238E27FC236}">
                <a16:creationId xmlns:a16="http://schemas.microsoft.com/office/drawing/2014/main" id="{2ED123F8-5BC4-D0B0-F88B-9E91C860A903}"/>
              </a:ext>
            </a:extLst>
          </p:cNvPr>
          <p:cNvGrpSpPr/>
          <p:nvPr/>
        </p:nvGrpSpPr>
        <p:grpSpPr>
          <a:xfrm>
            <a:off x="-12700" y="6885005"/>
            <a:ext cx="687070" cy="504190"/>
            <a:chOff x="-12700" y="6885005"/>
            <a:chExt cx="687070" cy="504190"/>
          </a:xfrm>
        </p:grpSpPr>
        <p:sp>
          <p:nvSpPr>
            <p:cNvPr id="38" name="object 12">
              <a:extLst>
                <a:ext uri="{FF2B5EF4-FFF2-40B4-BE49-F238E27FC236}">
                  <a16:creationId xmlns:a16="http://schemas.microsoft.com/office/drawing/2014/main" id="{964C81B8-CEF1-E7BD-5604-F370B3279159}"/>
                </a:ext>
              </a:extLst>
            </p:cNvPr>
            <p:cNvSpPr/>
            <p:nvPr/>
          </p:nvSpPr>
          <p:spPr>
            <a:xfrm>
              <a:off x="0" y="6897705"/>
              <a:ext cx="661670" cy="478790"/>
            </a:xfrm>
            <a:custGeom>
              <a:avLst/>
              <a:gdLst/>
              <a:ahLst/>
              <a:cxnLst/>
              <a:rect l="l" t="t" r="r" b="b"/>
              <a:pathLst>
                <a:path w="661670" h="478790">
                  <a:moveTo>
                    <a:pt x="343616" y="0"/>
                  </a:moveTo>
                  <a:lnTo>
                    <a:pt x="0" y="0"/>
                  </a:lnTo>
                  <a:lnTo>
                    <a:pt x="0" y="478599"/>
                  </a:lnTo>
                  <a:lnTo>
                    <a:pt x="343616" y="478599"/>
                  </a:lnTo>
                  <a:lnTo>
                    <a:pt x="661560" y="239306"/>
                  </a:lnTo>
                  <a:lnTo>
                    <a:pt x="343616" y="0"/>
                  </a:lnTo>
                  <a:close/>
                </a:path>
              </a:pathLst>
            </a:custGeom>
            <a:solidFill>
              <a:srgbClr val="F28122"/>
            </a:solidFill>
          </p:spPr>
          <p:txBody>
            <a:bodyPr wrap="square" lIns="0" tIns="0" rIns="0" bIns="0" rtlCol="0"/>
            <a:lstStyle/>
            <a:p>
              <a:endPara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0" name="object 13">
              <a:extLst>
                <a:ext uri="{FF2B5EF4-FFF2-40B4-BE49-F238E27FC236}">
                  <a16:creationId xmlns:a16="http://schemas.microsoft.com/office/drawing/2014/main" id="{E237C16D-32CF-7DD7-C592-3AFE28884A45}"/>
                </a:ext>
              </a:extLst>
            </p:cNvPr>
            <p:cNvSpPr/>
            <p:nvPr/>
          </p:nvSpPr>
          <p:spPr>
            <a:xfrm>
              <a:off x="0" y="6897705"/>
              <a:ext cx="661670" cy="478790"/>
            </a:xfrm>
            <a:custGeom>
              <a:avLst/>
              <a:gdLst/>
              <a:ahLst/>
              <a:cxnLst/>
              <a:rect l="l" t="t" r="r" b="b"/>
              <a:pathLst>
                <a:path w="661670" h="478790">
                  <a:moveTo>
                    <a:pt x="0" y="478599"/>
                  </a:moveTo>
                  <a:lnTo>
                    <a:pt x="343616" y="478599"/>
                  </a:lnTo>
                  <a:lnTo>
                    <a:pt x="661560" y="239306"/>
                  </a:lnTo>
                  <a:lnTo>
                    <a:pt x="343616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28122"/>
              </a:solidFill>
            </a:ln>
          </p:spPr>
          <p:txBody>
            <a:bodyPr wrap="square" lIns="0" tIns="0" rIns="0" bIns="0" rtlCol="0"/>
            <a:lstStyle/>
            <a:p>
              <a:endPara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41" name="object 14">
            <a:extLst>
              <a:ext uri="{FF2B5EF4-FFF2-40B4-BE49-F238E27FC236}">
                <a16:creationId xmlns:a16="http://schemas.microsoft.com/office/drawing/2014/main" id="{9A79C14B-C9B0-9111-93AA-1F36E906B9D8}"/>
              </a:ext>
            </a:extLst>
          </p:cNvPr>
          <p:cNvSpPr txBox="1"/>
          <p:nvPr/>
        </p:nvSpPr>
        <p:spPr>
          <a:xfrm>
            <a:off x="102977" y="6957580"/>
            <a:ext cx="177165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900" b="1" spc="75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</a:t>
            </a:r>
            <a:endParaRPr lang="en-US" sz="19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F36C2A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7" name="object 27"/>
          <p:cNvSpPr txBox="1"/>
          <p:nvPr/>
        </p:nvSpPr>
        <p:spPr>
          <a:xfrm>
            <a:off x="10400300" y="7068580"/>
            <a:ext cx="172720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1900" b="1" spc="3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lang="en-US" sz="19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358749" y="7005004"/>
            <a:ext cx="0" cy="411480"/>
          </a:xfrm>
          <a:custGeom>
            <a:avLst/>
            <a:gdLst/>
            <a:ahLst/>
            <a:cxnLst/>
            <a:rect l="l" t="t" r="r" b="b"/>
            <a:pathLst>
              <a:path h="411479">
                <a:moveTo>
                  <a:pt x="0" y="0"/>
                </a:moveTo>
                <a:lnTo>
                  <a:pt x="0" y="410997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32" name="object 7">
            <a:extLst>
              <a:ext uri="{FF2B5EF4-FFF2-40B4-BE49-F238E27FC236}">
                <a16:creationId xmlns:a16="http://schemas.microsoft.com/office/drawing/2014/main" id="{E437CD4C-27D5-A2AE-46D9-D8D2D0271138}"/>
              </a:ext>
            </a:extLst>
          </p:cNvPr>
          <p:cNvSpPr txBox="1"/>
          <p:nvPr/>
        </p:nvSpPr>
        <p:spPr>
          <a:xfrm>
            <a:off x="669974" y="2024025"/>
            <a:ext cx="9324926" cy="1154161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2">
              <a:spcBef>
                <a:spcPts val="439"/>
              </a:spcBef>
              <a:tabLst>
                <a:tab pos="469319" algn="l"/>
              </a:tabLst>
            </a:pP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 you a researcher or research manager based in a widening country?</a:t>
            </a:r>
          </a:p>
          <a:p>
            <a:pPr marL="12702">
              <a:spcBef>
                <a:spcPts val="439"/>
              </a:spcBef>
              <a:tabLst>
                <a:tab pos="469319" algn="l"/>
              </a:tabLst>
            </a:pPr>
            <a:b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can apply for upcoming </a:t>
            </a: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secondments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trainings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and </a:t>
            </a: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mentoring calls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We offer opportunities tailored to both academic and non-academic profiles.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7DB91C-F2DA-F6FF-AD7C-7D031E586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8155" y="7002005"/>
            <a:ext cx="1116874" cy="411480"/>
          </a:xfrm>
          <a:prstGeom prst="rect">
            <a:avLst/>
          </a:prstGeom>
        </p:spPr>
      </p:pic>
      <p:sp>
        <p:nvSpPr>
          <p:cNvPr id="31" name="object 3">
            <a:extLst>
              <a:ext uri="{FF2B5EF4-FFF2-40B4-BE49-F238E27FC236}">
                <a16:creationId xmlns:a16="http://schemas.microsoft.com/office/drawing/2014/main" id="{96969E67-BDB6-8465-5764-4D1FEF62A3C4}"/>
              </a:ext>
            </a:extLst>
          </p:cNvPr>
          <p:cNvSpPr txBox="1"/>
          <p:nvPr/>
        </p:nvSpPr>
        <p:spPr>
          <a:xfrm>
            <a:off x="669974" y="1421500"/>
            <a:ext cx="387080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en-US" sz="2600" b="1" spc="145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to Join?</a:t>
            </a:r>
            <a:endParaRPr lang="en-US" sz="26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F17FA487-32E5-A1D9-DCAB-A56E848D14E4}"/>
              </a:ext>
            </a:extLst>
          </p:cNvPr>
          <p:cNvSpPr txBox="1"/>
          <p:nvPr/>
        </p:nvSpPr>
        <p:spPr>
          <a:xfrm>
            <a:off x="669974" y="3560216"/>
            <a:ext cx="9324926" cy="110286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Stay Updated</a:t>
            </a:r>
            <a:b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Follow us on </a:t>
            </a: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LinkedIn </a:t>
            </a: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Sign up for our </a:t>
            </a: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mailing list 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receive open calls and updates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72D950B-5E05-298C-0EFA-3C0F6C7AA7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9205"/>
          <a:stretch>
            <a:fillRect/>
          </a:stretch>
        </p:blipFill>
        <p:spPr>
          <a:xfrm>
            <a:off x="677864" y="5484745"/>
            <a:ext cx="558683" cy="533511"/>
          </a:xfrm>
          <a:prstGeom prst="rect">
            <a:avLst/>
          </a:prstGeom>
        </p:spPr>
      </p:pic>
      <p:sp>
        <p:nvSpPr>
          <p:cNvPr id="41" name="object 7">
            <a:extLst>
              <a:ext uri="{FF2B5EF4-FFF2-40B4-BE49-F238E27FC236}">
                <a16:creationId xmlns:a16="http://schemas.microsoft.com/office/drawing/2014/main" id="{9C2372C4-4C61-9497-B20E-4799143A4D71}"/>
              </a:ext>
            </a:extLst>
          </p:cNvPr>
          <p:cNvSpPr txBox="1"/>
          <p:nvPr/>
        </p:nvSpPr>
        <p:spPr>
          <a:xfrm>
            <a:off x="1440015" y="5569399"/>
            <a:ext cx="2001689" cy="364201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en-US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apriseproject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2" name="object 7">
            <a:extLst>
              <a:ext uri="{FF2B5EF4-FFF2-40B4-BE49-F238E27FC236}">
                <a16:creationId xmlns:a16="http://schemas.microsoft.com/office/drawing/2014/main" id="{F33CDEED-4B2F-84E9-DB0F-873D619243D0}"/>
              </a:ext>
            </a:extLst>
          </p:cNvPr>
          <p:cNvSpPr txBox="1"/>
          <p:nvPr/>
        </p:nvSpPr>
        <p:spPr>
          <a:xfrm>
            <a:off x="5384053" y="5569399"/>
            <a:ext cx="2629651" cy="364201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r>
              <a:rPr lang="en-US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aprise@metu.edu.tr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3" name="Picture 42" descr="Envelope with solid fill">
            <a:extLst>
              <a:ext uri="{FF2B5EF4-FFF2-40B4-BE49-F238E27FC236}">
                <a16:creationId xmlns:a16="http://schemas.microsoft.com/office/drawing/2014/main" id="{EDA5721C-4A2D-4D04-D65A-80E064CF7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253" b="2253"/>
          <a:stretch/>
        </p:blipFill>
        <p:spPr>
          <a:xfrm>
            <a:off x="4660904" y="5484745"/>
            <a:ext cx="558683" cy="5335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000000"/>
      </a:dk1>
      <a:lt1>
        <a:srgbClr val="FFFFFF"/>
      </a:lt1>
      <a:dk2>
        <a:srgbClr val="1B1B1B"/>
      </a:dk2>
      <a:lt2>
        <a:srgbClr val="F5F5F5"/>
      </a:lt2>
      <a:accent1>
        <a:srgbClr val="F79E1D"/>
      </a:accent1>
      <a:accent2>
        <a:srgbClr val="BDB816"/>
      </a:accent2>
      <a:accent3>
        <a:srgbClr val="7CA227"/>
      </a:accent3>
      <a:accent4>
        <a:srgbClr val="28A9AB"/>
      </a:accent4>
      <a:accent5>
        <a:srgbClr val="186262"/>
      </a:accent5>
      <a:accent6>
        <a:srgbClr val="012637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1900</TotalTime>
  <Words>1469</Words>
  <Application>Microsoft Office PowerPoint</Application>
  <PresentationFormat>Özel</PresentationFormat>
  <Paragraphs>203</Paragraphs>
  <Slides>13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4" baseType="lpstr">
      <vt:lpstr>Office Theme</vt:lpstr>
      <vt:lpstr>PowerPoint Sunusu</vt:lpstr>
      <vt:lpstr>03</vt:lpstr>
      <vt:lpstr>"Empowering research talents in alternative proteins across Europe’s widening countries. "</vt:lpstr>
      <vt:lpstr>PowerPoint Sunusu</vt:lpstr>
      <vt:lpstr>PowerPoint Sunusu</vt:lpstr>
      <vt:lpstr>STURCUTRE OF APRISE </vt:lpstr>
      <vt:lpstr>Who is Involved?</vt:lpstr>
      <vt:lpstr>PowerPoint Sunusu</vt:lpstr>
      <vt:lpstr>PowerPoint Sunusu</vt:lpstr>
      <vt:lpstr>PowerPoint Sunusu</vt:lpstr>
      <vt:lpstr>"Building a European network to transform food waste into functional, fiber-based solutions."</vt:lpstr>
      <vt:lpstr>Who is Involved?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Nice Erkan</cp:lastModifiedBy>
  <cp:revision>65</cp:revision>
  <dcterms:created xsi:type="dcterms:W3CDTF">2025-06-14T13:01:22Z</dcterms:created>
  <dcterms:modified xsi:type="dcterms:W3CDTF">2025-10-01T08:13:45Z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2020-03-09T00:00:00Z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2025-06-14T00:00:00Z</vt:filetime>
  </property>
  <property fmtid="{D5CDD505-2E9C-101B-9397-08002B2CF9AE}" pid="5" name="Producer">
    <vt:lpwstr>Adobe PDF Library 15.0</vt:lpwstr>
  </property>
</Properties>
</file>