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4" r:id="rId2"/>
    <p:sldId id="265" r:id="rId3"/>
  </p:sldIdLst>
  <p:sldSz cx="30275213" cy="42803763"/>
  <p:notesSz cx="6858000" cy="9926638"/>
  <p:defaultTextStyle>
    <a:defPPr>
      <a:defRPr lang="de-DE"/>
    </a:defPPr>
    <a:lvl1pPr marL="0" algn="l" defTabSz="2196124" rtl="0" eaLnBrk="1" latinLnBrk="0" hangingPunct="1">
      <a:defRPr sz="8625" kern="1200">
        <a:solidFill>
          <a:schemeClr val="tx1"/>
        </a:solidFill>
        <a:latin typeface="+mn-lt"/>
        <a:ea typeface="+mn-ea"/>
        <a:cs typeface="+mn-cs"/>
      </a:defRPr>
    </a:lvl1pPr>
    <a:lvl2pPr marL="2196124" algn="l" defTabSz="2196124" rtl="0" eaLnBrk="1" latinLnBrk="0" hangingPunct="1">
      <a:defRPr sz="8625" kern="1200">
        <a:solidFill>
          <a:schemeClr val="tx1"/>
        </a:solidFill>
        <a:latin typeface="+mn-lt"/>
        <a:ea typeface="+mn-ea"/>
        <a:cs typeface="+mn-cs"/>
      </a:defRPr>
    </a:lvl2pPr>
    <a:lvl3pPr marL="4392251" algn="l" defTabSz="2196124" rtl="0" eaLnBrk="1" latinLnBrk="0" hangingPunct="1">
      <a:defRPr sz="8625" kern="1200">
        <a:solidFill>
          <a:schemeClr val="tx1"/>
        </a:solidFill>
        <a:latin typeface="+mn-lt"/>
        <a:ea typeface="+mn-ea"/>
        <a:cs typeface="+mn-cs"/>
      </a:defRPr>
    </a:lvl3pPr>
    <a:lvl4pPr marL="6588375" algn="l" defTabSz="2196124" rtl="0" eaLnBrk="1" latinLnBrk="0" hangingPunct="1">
      <a:defRPr sz="8625" kern="1200">
        <a:solidFill>
          <a:schemeClr val="tx1"/>
        </a:solidFill>
        <a:latin typeface="+mn-lt"/>
        <a:ea typeface="+mn-ea"/>
        <a:cs typeface="+mn-cs"/>
      </a:defRPr>
    </a:lvl4pPr>
    <a:lvl5pPr marL="8784500" algn="l" defTabSz="2196124" rtl="0" eaLnBrk="1" latinLnBrk="0" hangingPunct="1">
      <a:defRPr sz="8625" kern="1200">
        <a:solidFill>
          <a:schemeClr val="tx1"/>
        </a:solidFill>
        <a:latin typeface="+mn-lt"/>
        <a:ea typeface="+mn-ea"/>
        <a:cs typeface="+mn-cs"/>
      </a:defRPr>
    </a:lvl5pPr>
    <a:lvl6pPr marL="10980625" algn="l" defTabSz="2196124" rtl="0" eaLnBrk="1" latinLnBrk="0" hangingPunct="1">
      <a:defRPr sz="8625" kern="1200">
        <a:solidFill>
          <a:schemeClr val="tx1"/>
        </a:solidFill>
        <a:latin typeface="+mn-lt"/>
        <a:ea typeface="+mn-ea"/>
        <a:cs typeface="+mn-cs"/>
      </a:defRPr>
    </a:lvl6pPr>
    <a:lvl7pPr marL="13176751" algn="l" defTabSz="2196124" rtl="0" eaLnBrk="1" latinLnBrk="0" hangingPunct="1">
      <a:defRPr sz="8625" kern="1200">
        <a:solidFill>
          <a:schemeClr val="tx1"/>
        </a:solidFill>
        <a:latin typeface="+mn-lt"/>
        <a:ea typeface="+mn-ea"/>
        <a:cs typeface="+mn-cs"/>
      </a:defRPr>
    </a:lvl7pPr>
    <a:lvl8pPr marL="15372874" algn="l" defTabSz="2196124" rtl="0" eaLnBrk="1" latinLnBrk="0" hangingPunct="1">
      <a:defRPr sz="8625" kern="1200">
        <a:solidFill>
          <a:schemeClr val="tx1"/>
        </a:solidFill>
        <a:latin typeface="+mn-lt"/>
        <a:ea typeface="+mn-ea"/>
        <a:cs typeface="+mn-cs"/>
      </a:defRPr>
    </a:lvl8pPr>
    <a:lvl9pPr marL="17569001" algn="l" defTabSz="2196124" rtl="0" eaLnBrk="1" latinLnBrk="0" hangingPunct="1">
      <a:defRPr sz="86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5" userDrawn="1">
          <p15:clr>
            <a:srgbClr val="A4A3A4"/>
          </p15:clr>
        </p15:guide>
        <p15:guide id="2" orient="horz" pos="12980" userDrawn="1">
          <p15:clr>
            <a:srgbClr val="A4A3A4"/>
          </p15:clr>
        </p15:guide>
        <p15:guide id="3" orient="horz" pos="3912" userDrawn="1">
          <p15:clr>
            <a:srgbClr val="A4A3A4"/>
          </p15:clr>
        </p15:guide>
        <p15:guide id="4" orient="horz" pos="12057" userDrawn="1">
          <p15:clr>
            <a:srgbClr val="A4A3A4"/>
          </p15:clr>
        </p15:guide>
        <p15:guide id="5" pos="1500" userDrawn="1">
          <p15:clr>
            <a:srgbClr val="A4A3A4"/>
          </p15:clr>
        </p15:guide>
        <p15:guide id="6" pos="175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F39F17"/>
    <a:srgbClr val="C6DC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7EC04-8C62-FE44-BB67-8316B7E74843}" v="1" dt="2025-10-31T12:10:39.6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7" autoAdjust="0"/>
    <p:restoredTop sz="89023" autoAdjust="0"/>
  </p:normalViewPr>
  <p:slideViewPr>
    <p:cSldViewPr snapToGrid="0" snapToObjects="1">
      <p:cViewPr varScale="1">
        <p:scale>
          <a:sx n="14" d="100"/>
          <a:sy n="14" d="100"/>
        </p:scale>
        <p:origin x="3528" y="544"/>
      </p:cViewPr>
      <p:guideLst>
        <p:guide orient="horz" pos="1585"/>
        <p:guide orient="horz" pos="12980"/>
        <p:guide orient="horz" pos="3912"/>
        <p:guide orient="horz" pos="12057"/>
        <p:guide pos="1500"/>
        <p:guide pos="17564"/>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1" d="100"/>
          <a:sy n="81"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e Erkan" userId="0bd0a55cb1d19404" providerId="LiveId" clId="{37BF9C4E-BDB6-5421-A747-243AAED4B8C1}"/>
    <pc:docChg chg="addSld modSld">
      <pc:chgData name="Nice Erkan" userId="0bd0a55cb1d19404" providerId="LiveId" clId="{37BF9C4E-BDB6-5421-A747-243AAED4B8C1}" dt="2025-10-31T12:10:39.630" v="0"/>
      <pc:docMkLst>
        <pc:docMk/>
      </pc:docMkLst>
      <pc:sldChg chg="add">
        <pc:chgData name="Nice Erkan" userId="0bd0a55cb1d19404" providerId="LiveId" clId="{37BF9C4E-BDB6-5421-A747-243AAED4B8C1}" dt="2025-10-31T12:10:39.630" v="0"/>
        <pc:sldMkLst>
          <pc:docMk/>
          <pc:sldMk cId="2565613691" sldId="2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Ges\Documents\Diverses\GS\ProxIMed\03_Dissemination\EffOst%20Conference\AA%20score%20Effo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ysClr val="windowText" lastClr="000000"/>
              </a:solidFill>
              <a:latin typeface="+mn-lt"/>
              <a:ea typeface="+mn-ea"/>
              <a:cs typeface="+mn-cs"/>
            </a:defRPr>
          </a:pPr>
          <a:endParaRPr lang="de-DE"/>
        </a:p>
      </c:txPr>
    </c:title>
    <c:autoTitleDeleted val="0"/>
    <c:plotArea>
      <c:layout>
        <c:manualLayout>
          <c:layoutTarget val="inner"/>
          <c:xMode val="edge"/>
          <c:yMode val="edge"/>
          <c:x val="9.9553149606299213E-2"/>
          <c:y val="0.17171296296296296"/>
          <c:w val="0.86989129483814531"/>
          <c:h val="0.74422103232596792"/>
        </c:manualLayout>
      </c:layout>
      <c:barChart>
        <c:barDir val="bar"/>
        <c:grouping val="clustered"/>
        <c:varyColors val="0"/>
        <c:ser>
          <c:idx val="0"/>
          <c:order val="0"/>
          <c:tx>
            <c:strRef>
              <c:f>IAAxLCA!$A$26</c:f>
              <c:strCache>
                <c:ptCount val="1"/>
                <c:pt idx="0">
                  <c:v>Climate change</c:v>
                </c:pt>
              </c:strCache>
            </c:strRef>
          </c:tx>
          <c:spPr>
            <a:solidFill>
              <a:schemeClr val="accent4">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D3B8-4332-8E62-0EB5BA72E8E5}"/>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D3B8-4332-8E62-0EB5BA72E8E5}"/>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D3B8-4332-8E62-0EB5BA72E8E5}"/>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D3B8-4332-8E62-0EB5BA72E8E5}"/>
              </c:ext>
            </c:extLst>
          </c:dPt>
          <c:cat>
            <c:strRef>
              <c:f>IAAxLCA!$B$25:$E$25</c:f>
              <c:strCache>
                <c:ptCount val="4"/>
                <c:pt idx="0">
                  <c:v>Lim Protein AAS</c:v>
                </c:pt>
                <c:pt idx="1">
                  <c:v>Egg ref AAS</c:v>
                </c:pt>
                <c:pt idx="2">
                  <c:v>EAA-egg relation</c:v>
                </c:pt>
                <c:pt idx="3">
                  <c:v>not adjusted</c:v>
                </c:pt>
              </c:strCache>
            </c:strRef>
          </c:cat>
          <c:val>
            <c:numRef>
              <c:f>IAAxLCA!$B$26:$E$26</c:f>
              <c:numCache>
                <c:formatCode>0.00</c:formatCode>
                <c:ptCount val="4"/>
                <c:pt idx="0">
                  <c:v>5.9630795493677946E-2</c:v>
                </c:pt>
                <c:pt idx="1">
                  <c:v>6.7793455430066388E-2</c:v>
                </c:pt>
                <c:pt idx="2">
                  <c:v>5.1885738165684883E-2</c:v>
                </c:pt>
                <c:pt idx="3">
                  <c:v>4.1200000000000001E-2</c:v>
                </c:pt>
              </c:numCache>
            </c:numRef>
          </c:val>
          <c:extLst>
            <c:ext xmlns:c16="http://schemas.microsoft.com/office/drawing/2014/chart" uri="{C3380CC4-5D6E-409C-BE32-E72D297353CC}">
              <c16:uniqueId val="{00000008-D3B8-4332-8E62-0EB5BA72E8E5}"/>
            </c:ext>
          </c:extLst>
        </c:ser>
        <c:dLbls>
          <c:showLegendKey val="0"/>
          <c:showVal val="0"/>
          <c:showCatName val="0"/>
          <c:showSerName val="0"/>
          <c:showPercent val="0"/>
          <c:showBubbleSize val="0"/>
        </c:dLbls>
        <c:gapWidth val="100"/>
        <c:axId val="1439535664"/>
        <c:axId val="1439530864"/>
        <c:extLst>
          <c:ext xmlns:c15="http://schemas.microsoft.com/office/drawing/2012/chart" uri="{02D57815-91ED-43cb-92C2-25804820EDAC}">
            <c15:filteredBarSeries>
              <c15:ser>
                <c:idx val="1"/>
                <c:order val="1"/>
                <c:tx>
                  <c:strRef>
                    <c:extLst>
                      <c:ext uri="{02D57815-91ED-43cb-92C2-25804820EDAC}">
                        <c15:formulaRef>
                          <c15:sqref>IAAxLCA!$A$27</c15:sqref>
                        </c15:formulaRef>
                      </c:ext>
                    </c:extLst>
                    <c:strCache>
                      <c:ptCount val="1"/>
                      <c:pt idx="0">
                        <c:v>Land use</c:v>
                      </c:pt>
                    </c:strCache>
                  </c:strRef>
                </c:tx>
                <c:spPr>
                  <a:solidFill>
                    <a:schemeClr val="accent2"/>
                  </a:solidFill>
                  <a:ln>
                    <a:noFill/>
                  </a:ln>
                  <a:effectLst/>
                </c:spPr>
                <c:invertIfNegative val="0"/>
                <c:cat>
                  <c:strRef>
                    <c:extLst>
                      <c:ext uri="{02D57815-91ED-43cb-92C2-25804820EDAC}">
                        <c15:formulaRef>
                          <c15:sqref>IAAxLCA!$B$25:$E$25</c15:sqref>
                        </c15:formulaRef>
                      </c:ext>
                    </c:extLst>
                    <c:strCache>
                      <c:ptCount val="4"/>
                      <c:pt idx="0">
                        <c:v>Lim Protein AAS</c:v>
                      </c:pt>
                      <c:pt idx="1">
                        <c:v>Egg ref AAS</c:v>
                      </c:pt>
                      <c:pt idx="2">
                        <c:v>EAA-egg relation</c:v>
                      </c:pt>
                      <c:pt idx="3">
                        <c:v>not adjusted</c:v>
                      </c:pt>
                    </c:strCache>
                  </c:strRef>
                </c:cat>
                <c:val>
                  <c:numRef>
                    <c:extLst>
                      <c:ext uri="{02D57815-91ED-43cb-92C2-25804820EDAC}">
                        <c15:formulaRef>
                          <c15:sqref>IAAxLCA!$B$27:$E$27</c15:sqref>
                        </c15:formulaRef>
                      </c:ext>
                    </c:extLst>
                    <c:numCache>
                      <c:formatCode>0.00</c:formatCode>
                      <c:ptCount val="4"/>
                      <c:pt idx="0">
                        <c:v>1.6938330088895945</c:v>
                      </c:pt>
                      <c:pt idx="1">
                        <c:v>1.9256961381021043</c:v>
                      </c:pt>
                      <c:pt idx="2">
                        <c:v>1.473832023672355</c:v>
                      </c:pt>
                      <c:pt idx="3">
                        <c:v>1.1703000000000001</c:v>
                      </c:pt>
                    </c:numCache>
                  </c:numRef>
                </c:val>
                <c:extLst>
                  <c:ext xmlns:c16="http://schemas.microsoft.com/office/drawing/2014/chart" uri="{C3380CC4-5D6E-409C-BE32-E72D297353CC}">
                    <c16:uniqueId val="{00000009-D3B8-4332-8E62-0EB5BA72E8E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IAAxLCA!$A$28</c15:sqref>
                        </c15:formulaRef>
                      </c:ext>
                    </c:extLst>
                    <c:strCache>
                      <c:ptCount val="1"/>
                      <c:pt idx="0">
                        <c:v>Water use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IAAxLCA!$B$25:$E$25</c15:sqref>
                        </c15:formulaRef>
                      </c:ext>
                    </c:extLst>
                    <c:strCache>
                      <c:ptCount val="4"/>
                      <c:pt idx="0">
                        <c:v>Lim Protein AAS</c:v>
                      </c:pt>
                      <c:pt idx="1">
                        <c:v>Egg ref AAS</c:v>
                      </c:pt>
                      <c:pt idx="2">
                        <c:v>EAA-egg relation</c:v>
                      </c:pt>
                      <c:pt idx="3">
                        <c:v>not adjusted</c:v>
                      </c:pt>
                    </c:strCache>
                  </c:strRef>
                </c:cat>
                <c:val>
                  <c:numRef>
                    <c:extLst xmlns:c15="http://schemas.microsoft.com/office/drawing/2012/chart">
                      <c:ext xmlns:c15="http://schemas.microsoft.com/office/drawing/2012/chart" uri="{02D57815-91ED-43cb-92C2-25804820EDAC}">
                        <c15:formulaRef>
                          <c15:sqref>IAAxLCA!$B$28:$E$28</c15:sqref>
                        </c15:formulaRef>
                      </c:ext>
                    </c:extLst>
                    <c:numCache>
                      <c:formatCode>0.00</c:formatCode>
                      <c:ptCount val="4"/>
                      <c:pt idx="0">
                        <c:v>0.21579979631328597</c:v>
                      </c:pt>
                      <c:pt idx="1">
                        <c:v>0.24533990787919657</c:v>
                      </c:pt>
                      <c:pt idx="2">
                        <c:v>0.18777096020639844</c:v>
                      </c:pt>
                      <c:pt idx="3">
                        <c:v>0.14910000000000001</c:v>
                      </c:pt>
                    </c:numCache>
                  </c:numRef>
                </c:val>
                <c:extLst xmlns:c15="http://schemas.microsoft.com/office/drawing/2012/chart">
                  <c:ext xmlns:c16="http://schemas.microsoft.com/office/drawing/2014/chart" uri="{C3380CC4-5D6E-409C-BE32-E72D297353CC}">
                    <c16:uniqueId val="{0000000A-D3B8-4332-8E62-0EB5BA72E8E5}"/>
                  </c:ext>
                </c:extLst>
              </c15:ser>
            </c15:filteredBarSeries>
          </c:ext>
        </c:extLst>
      </c:barChart>
      <c:catAx>
        <c:axId val="143953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de-DE"/>
          </a:p>
        </c:txPr>
        <c:crossAx val="1439530864"/>
        <c:crosses val="autoZero"/>
        <c:auto val="1"/>
        <c:lblAlgn val="ctr"/>
        <c:lblOffset val="100"/>
        <c:noMultiLvlLbl val="0"/>
      </c:catAx>
      <c:valAx>
        <c:axId val="1439530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de-DE"/>
                  <a:t>[kg CO2 eq]</a:t>
                </a:r>
              </a:p>
            </c:rich>
          </c:tx>
          <c:layout>
            <c:manualLayout>
              <c:xMode val="edge"/>
              <c:yMode val="edge"/>
              <c:x val="1.6666681178325104E-2"/>
              <c:y val="0.1029672470260393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de-DE"/>
          </a:p>
        </c:txPr>
        <c:crossAx val="14395356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ysClr val="windowText" lastClr="000000"/>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439" cy="497286"/>
          </a:xfrm>
          <a:prstGeom prst="rect">
            <a:avLst/>
          </a:prstGeom>
        </p:spPr>
        <p:txBody>
          <a:bodyPr vert="horz" lIns="91687" tIns="45843" rIns="91687" bIns="45843" rtlCol="0"/>
          <a:lstStyle>
            <a:lvl1pPr algn="l">
              <a:defRPr sz="1200"/>
            </a:lvl1pPr>
          </a:lstStyle>
          <a:p>
            <a:endParaRPr lang="en-GB"/>
          </a:p>
        </p:txBody>
      </p:sp>
      <p:sp>
        <p:nvSpPr>
          <p:cNvPr id="3" name="Datumsplatzhalter 2"/>
          <p:cNvSpPr>
            <a:spLocks noGrp="1"/>
          </p:cNvSpPr>
          <p:nvPr>
            <p:ph type="dt" sz="quarter" idx="1"/>
          </p:nvPr>
        </p:nvSpPr>
        <p:spPr>
          <a:xfrm>
            <a:off x="3883966" y="0"/>
            <a:ext cx="2972439" cy="497286"/>
          </a:xfrm>
          <a:prstGeom prst="rect">
            <a:avLst/>
          </a:prstGeom>
        </p:spPr>
        <p:txBody>
          <a:bodyPr vert="horz" lIns="91687" tIns="45843" rIns="91687" bIns="45843" rtlCol="0"/>
          <a:lstStyle>
            <a:lvl1pPr algn="r">
              <a:defRPr sz="1200"/>
            </a:lvl1pPr>
          </a:lstStyle>
          <a:p>
            <a:fld id="{C9AAEC5A-4765-48A9-BBA2-840D8744E9FC}" type="datetimeFigureOut">
              <a:rPr lang="en-GB" smtClean="0"/>
              <a:t>31/10/2025</a:t>
            </a:fld>
            <a:endParaRPr lang="en-GB"/>
          </a:p>
        </p:txBody>
      </p:sp>
      <p:sp>
        <p:nvSpPr>
          <p:cNvPr id="4" name="Fußzeilenplatzhalter 3"/>
          <p:cNvSpPr>
            <a:spLocks noGrp="1"/>
          </p:cNvSpPr>
          <p:nvPr>
            <p:ph type="ftr" sz="quarter" idx="2"/>
          </p:nvPr>
        </p:nvSpPr>
        <p:spPr>
          <a:xfrm>
            <a:off x="0" y="9429354"/>
            <a:ext cx="2972439" cy="497285"/>
          </a:xfrm>
          <a:prstGeom prst="rect">
            <a:avLst/>
          </a:prstGeom>
        </p:spPr>
        <p:txBody>
          <a:bodyPr vert="horz" lIns="91687" tIns="45843" rIns="91687" bIns="45843" rtlCol="0" anchor="b"/>
          <a:lstStyle>
            <a:lvl1pPr algn="l">
              <a:defRPr sz="1200"/>
            </a:lvl1pPr>
          </a:lstStyle>
          <a:p>
            <a:endParaRPr lang="en-GB"/>
          </a:p>
        </p:txBody>
      </p:sp>
      <p:sp>
        <p:nvSpPr>
          <p:cNvPr id="5" name="Foliennummernplatzhalter 4"/>
          <p:cNvSpPr>
            <a:spLocks noGrp="1"/>
          </p:cNvSpPr>
          <p:nvPr>
            <p:ph type="sldNum" sz="quarter" idx="3"/>
          </p:nvPr>
        </p:nvSpPr>
        <p:spPr>
          <a:xfrm>
            <a:off x="3883966" y="9429354"/>
            <a:ext cx="2972439" cy="497285"/>
          </a:xfrm>
          <a:prstGeom prst="rect">
            <a:avLst/>
          </a:prstGeom>
        </p:spPr>
        <p:txBody>
          <a:bodyPr vert="horz" lIns="91687" tIns="45843" rIns="91687" bIns="45843" rtlCol="0" anchor="b"/>
          <a:lstStyle>
            <a:lvl1pPr algn="r">
              <a:defRPr sz="1200"/>
            </a:lvl1pPr>
          </a:lstStyle>
          <a:p>
            <a:fld id="{2270404E-8DCC-4B3B-AD30-537F52D32689}" type="slidenum">
              <a:rPr lang="en-GB" smtClean="0"/>
              <a:t>‹#›</a:t>
            </a:fld>
            <a:endParaRPr lang="en-GB"/>
          </a:p>
        </p:txBody>
      </p:sp>
    </p:spTree>
    <p:extLst>
      <p:ext uri="{BB962C8B-B14F-4D97-AF65-F5344CB8AC3E}">
        <p14:creationId xmlns:p14="http://schemas.microsoft.com/office/powerpoint/2010/main" val="281131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439" cy="497286"/>
          </a:xfrm>
          <a:prstGeom prst="rect">
            <a:avLst/>
          </a:prstGeom>
        </p:spPr>
        <p:txBody>
          <a:bodyPr vert="horz" lIns="91687" tIns="45843" rIns="91687" bIns="45843" rtlCol="0"/>
          <a:lstStyle>
            <a:lvl1pPr algn="l">
              <a:defRPr sz="1200"/>
            </a:lvl1pPr>
          </a:lstStyle>
          <a:p>
            <a:endParaRPr lang="en-GB"/>
          </a:p>
        </p:txBody>
      </p:sp>
      <p:sp>
        <p:nvSpPr>
          <p:cNvPr id="3" name="Datumsplatzhalter 2"/>
          <p:cNvSpPr>
            <a:spLocks noGrp="1"/>
          </p:cNvSpPr>
          <p:nvPr>
            <p:ph type="dt" idx="1"/>
          </p:nvPr>
        </p:nvSpPr>
        <p:spPr>
          <a:xfrm>
            <a:off x="3883966" y="0"/>
            <a:ext cx="2972439" cy="497286"/>
          </a:xfrm>
          <a:prstGeom prst="rect">
            <a:avLst/>
          </a:prstGeom>
        </p:spPr>
        <p:txBody>
          <a:bodyPr vert="horz" lIns="91687" tIns="45843" rIns="91687" bIns="45843" rtlCol="0"/>
          <a:lstStyle>
            <a:lvl1pPr algn="r">
              <a:defRPr sz="1200"/>
            </a:lvl1pPr>
          </a:lstStyle>
          <a:p>
            <a:fld id="{38E47EF3-A9CD-4607-BF5A-50C3399AF4A8}" type="datetimeFigureOut">
              <a:rPr lang="en-GB" smtClean="0"/>
              <a:t>31/10/2025</a:t>
            </a:fld>
            <a:endParaRPr lang="en-GB"/>
          </a:p>
        </p:txBody>
      </p:sp>
      <p:sp>
        <p:nvSpPr>
          <p:cNvPr id="4" name="Folienbildplatzhalter 3"/>
          <p:cNvSpPr>
            <a:spLocks noGrp="1" noRot="1" noChangeAspect="1"/>
          </p:cNvSpPr>
          <p:nvPr>
            <p:ph type="sldImg" idx="2"/>
          </p:nvPr>
        </p:nvSpPr>
        <p:spPr>
          <a:xfrm>
            <a:off x="2244725" y="1241425"/>
            <a:ext cx="2368550" cy="3349625"/>
          </a:xfrm>
          <a:prstGeom prst="rect">
            <a:avLst/>
          </a:prstGeom>
          <a:noFill/>
          <a:ln w="12700">
            <a:solidFill>
              <a:prstClr val="black"/>
            </a:solidFill>
          </a:ln>
        </p:spPr>
        <p:txBody>
          <a:bodyPr vert="horz" lIns="91687" tIns="45843" rIns="91687" bIns="45843" rtlCol="0" anchor="ctr"/>
          <a:lstStyle/>
          <a:p>
            <a:endParaRPr lang="en-GB"/>
          </a:p>
        </p:txBody>
      </p:sp>
      <p:sp>
        <p:nvSpPr>
          <p:cNvPr id="5" name="Notizenplatzhalter 4"/>
          <p:cNvSpPr>
            <a:spLocks noGrp="1"/>
          </p:cNvSpPr>
          <p:nvPr>
            <p:ph type="body" sz="quarter" idx="3"/>
          </p:nvPr>
        </p:nvSpPr>
        <p:spPr>
          <a:xfrm>
            <a:off x="686439" y="4777434"/>
            <a:ext cx="5485123" cy="3908375"/>
          </a:xfrm>
          <a:prstGeom prst="rect">
            <a:avLst/>
          </a:prstGeom>
        </p:spPr>
        <p:txBody>
          <a:bodyPr vert="horz" lIns="91687" tIns="45843" rIns="91687" bIns="45843"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29354"/>
            <a:ext cx="2972439" cy="497285"/>
          </a:xfrm>
          <a:prstGeom prst="rect">
            <a:avLst/>
          </a:prstGeom>
        </p:spPr>
        <p:txBody>
          <a:bodyPr vert="horz" lIns="91687" tIns="45843" rIns="91687" bIns="45843" rtlCol="0" anchor="b"/>
          <a:lstStyle>
            <a:lvl1pPr algn="l">
              <a:defRPr sz="1200"/>
            </a:lvl1pPr>
          </a:lstStyle>
          <a:p>
            <a:endParaRPr lang="en-GB"/>
          </a:p>
        </p:txBody>
      </p:sp>
      <p:sp>
        <p:nvSpPr>
          <p:cNvPr id="7" name="Foliennummernplatzhalter 6"/>
          <p:cNvSpPr>
            <a:spLocks noGrp="1"/>
          </p:cNvSpPr>
          <p:nvPr>
            <p:ph type="sldNum" sz="quarter" idx="5"/>
          </p:nvPr>
        </p:nvSpPr>
        <p:spPr>
          <a:xfrm>
            <a:off x="3883966" y="9429354"/>
            <a:ext cx="2972439" cy="497285"/>
          </a:xfrm>
          <a:prstGeom prst="rect">
            <a:avLst/>
          </a:prstGeom>
        </p:spPr>
        <p:txBody>
          <a:bodyPr vert="horz" lIns="91687" tIns="45843" rIns="91687" bIns="45843" rtlCol="0" anchor="b"/>
          <a:lstStyle>
            <a:lvl1pPr algn="r">
              <a:defRPr sz="1200"/>
            </a:lvl1pPr>
          </a:lstStyle>
          <a:p>
            <a:fld id="{C9DF636F-356A-4017-AB77-6E725FEDE558}" type="slidenum">
              <a:rPr lang="en-GB" smtClean="0"/>
              <a:t>‹#›</a:t>
            </a:fld>
            <a:endParaRPr lang="en-GB"/>
          </a:p>
        </p:txBody>
      </p:sp>
    </p:spTree>
    <p:extLst>
      <p:ext uri="{BB962C8B-B14F-4D97-AF65-F5344CB8AC3E}">
        <p14:creationId xmlns:p14="http://schemas.microsoft.com/office/powerpoint/2010/main" val="1382289202"/>
      </p:ext>
    </p:extLst>
  </p:cSld>
  <p:clrMap bg1="lt1" tx1="dk1" bg2="lt2" tx2="dk2" accent1="accent1" accent2="accent2" accent3="accent3" accent4="accent4" accent5="accent5" accent6="accent6" hlink="hlink" folHlink="folHlink"/>
  <p:notesStyle>
    <a:lvl1pPr marL="0" algn="l" defTabSz="961659" rtl="0" eaLnBrk="1" latinLnBrk="0" hangingPunct="1">
      <a:defRPr sz="1262" kern="1200">
        <a:solidFill>
          <a:schemeClr val="tx1"/>
        </a:solidFill>
        <a:latin typeface="+mn-lt"/>
        <a:ea typeface="+mn-ea"/>
        <a:cs typeface="+mn-cs"/>
      </a:defRPr>
    </a:lvl1pPr>
    <a:lvl2pPr marL="480830" algn="l" defTabSz="961659" rtl="0" eaLnBrk="1" latinLnBrk="0" hangingPunct="1">
      <a:defRPr sz="1262" kern="1200">
        <a:solidFill>
          <a:schemeClr val="tx1"/>
        </a:solidFill>
        <a:latin typeface="+mn-lt"/>
        <a:ea typeface="+mn-ea"/>
        <a:cs typeface="+mn-cs"/>
      </a:defRPr>
    </a:lvl2pPr>
    <a:lvl3pPr marL="961659" algn="l" defTabSz="961659" rtl="0" eaLnBrk="1" latinLnBrk="0" hangingPunct="1">
      <a:defRPr sz="1262" kern="1200">
        <a:solidFill>
          <a:schemeClr val="tx1"/>
        </a:solidFill>
        <a:latin typeface="+mn-lt"/>
        <a:ea typeface="+mn-ea"/>
        <a:cs typeface="+mn-cs"/>
      </a:defRPr>
    </a:lvl3pPr>
    <a:lvl4pPr marL="1442492" algn="l" defTabSz="961659" rtl="0" eaLnBrk="1" latinLnBrk="0" hangingPunct="1">
      <a:defRPr sz="1262" kern="1200">
        <a:solidFill>
          <a:schemeClr val="tx1"/>
        </a:solidFill>
        <a:latin typeface="+mn-lt"/>
        <a:ea typeface="+mn-ea"/>
        <a:cs typeface="+mn-cs"/>
      </a:defRPr>
    </a:lvl4pPr>
    <a:lvl5pPr marL="1923321" algn="l" defTabSz="961659" rtl="0" eaLnBrk="1" latinLnBrk="0" hangingPunct="1">
      <a:defRPr sz="1262" kern="1200">
        <a:solidFill>
          <a:schemeClr val="tx1"/>
        </a:solidFill>
        <a:latin typeface="+mn-lt"/>
        <a:ea typeface="+mn-ea"/>
        <a:cs typeface="+mn-cs"/>
      </a:defRPr>
    </a:lvl5pPr>
    <a:lvl6pPr marL="2404151" algn="l" defTabSz="961659" rtl="0" eaLnBrk="1" latinLnBrk="0" hangingPunct="1">
      <a:defRPr sz="1262" kern="1200">
        <a:solidFill>
          <a:schemeClr val="tx1"/>
        </a:solidFill>
        <a:latin typeface="+mn-lt"/>
        <a:ea typeface="+mn-ea"/>
        <a:cs typeface="+mn-cs"/>
      </a:defRPr>
    </a:lvl6pPr>
    <a:lvl7pPr marL="2884981" algn="l" defTabSz="961659" rtl="0" eaLnBrk="1" latinLnBrk="0" hangingPunct="1">
      <a:defRPr sz="1262" kern="1200">
        <a:solidFill>
          <a:schemeClr val="tx1"/>
        </a:solidFill>
        <a:latin typeface="+mn-lt"/>
        <a:ea typeface="+mn-ea"/>
        <a:cs typeface="+mn-cs"/>
      </a:defRPr>
    </a:lvl7pPr>
    <a:lvl8pPr marL="3365812" algn="l" defTabSz="961659" rtl="0" eaLnBrk="1" latinLnBrk="0" hangingPunct="1">
      <a:defRPr sz="1262" kern="1200">
        <a:solidFill>
          <a:schemeClr val="tx1"/>
        </a:solidFill>
        <a:latin typeface="+mn-lt"/>
        <a:ea typeface="+mn-ea"/>
        <a:cs typeface="+mn-cs"/>
      </a:defRPr>
    </a:lvl8pPr>
    <a:lvl9pPr marL="3846643" algn="l" defTabSz="961659" rtl="0" eaLnBrk="1" latinLnBrk="0" hangingPunct="1">
      <a:defRPr sz="12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44725" y="1241425"/>
            <a:ext cx="2368550" cy="334962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9DF636F-356A-4017-AB77-6E725FEDE558}" type="slidenum">
              <a:rPr lang="en-GB" smtClean="0"/>
              <a:t>1</a:t>
            </a:fld>
            <a:endParaRPr lang="en-GB"/>
          </a:p>
        </p:txBody>
      </p:sp>
    </p:spTree>
    <p:extLst>
      <p:ext uri="{BB962C8B-B14F-4D97-AF65-F5344CB8AC3E}">
        <p14:creationId xmlns:p14="http://schemas.microsoft.com/office/powerpoint/2010/main" val="381538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44725" y="1241425"/>
            <a:ext cx="2368550" cy="3349625"/>
          </a:xfrm>
        </p:spPr>
      </p:sp>
      <p:sp>
        <p:nvSpPr>
          <p:cNvPr id="3" name="Notizenplatzhalter 2"/>
          <p:cNvSpPr>
            <a:spLocks noGrp="1"/>
          </p:cNvSpPr>
          <p:nvPr>
            <p:ph type="body" idx="1"/>
          </p:nvPr>
        </p:nvSpPr>
        <p:spPr/>
        <p:txBody>
          <a:bodyPr/>
          <a:lstStyle/>
          <a:p>
            <a:r>
              <a:rPr lang="en-GB" dirty="0"/>
              <a:t>References :</a:t>
            </a:r>
          </a:p>
          <a:p>
            <a:endParaRPr lang="en-GB" dirty="0"/>
          </a:p>
          <a:p>
            <a:pPr marL="0" marR="0" lvl="0" indent="0" algn="l" defTabSz="961659" rtl="0" eaLnBrk="1" fontAlgn="auto" latinLnBrk="0" hangingPunct="1">
              <a:lnSpc>
                <a:spcPct val="100000"/>
              </a:lnSpc>
              <a:spcBef>
                <a:spcPts val="0"/>
              </a:spcBef>
              <a:spcAft>
                <a:spcPts val="0"/>
              </a:spcAft>
              <a:buClrTx/>
              <a:buSzTx/>
              <a:buFontTx/>
              <a:buNone/>
              <a:tabLst/>
              <a:defRPr/>
            </a:pPr>
            <a:r>
              <a:rPr lang="en-US" sz="1800" dirty="0" err="1">
                <a:effectLst/>
                <a:latin typeface="TimesNewRomanPSMT"/>
              </a:rPr>
              <a:t>Kılmanoğlu</a:t>
            </a:r>
            <a:r>
              <a:rPr lang="en-US" sz="1800" dirty="0">
                <a:effectLst/>
                <a:latin typeface="TimesNewRomanPSMT"/>
              </a:rPr>
              <a:t>, H., </a:t>
            </a:r>
            <a:r>
              <a:rPr lang="en-US" sz="1800" dirty="0" err="1">
                <a:effectLst/>
                <a:latin typeface="TimesNewRomanPSMT"/>
              </a:rPr>
              <a:t>Hoşoğlu</a:t>
            </a:r>
            <a:r>
              <a:rPr lang="en-US" sz="1800" dirty="0">
                <a:effectLst/>
                <a:latin typeface="TimesNewRomanPSMT"/>
              </a:rPr>
              <a:t>, M. İ., </a:t>
            </a:r>
            <a:r>
              <a:rPr lang="en-US" sz="1800" dirty="0" err="1">
                <a:effectLst/>
                <a:latin typeface="TimesNewRomanPSMT"/>
              </a:rPr>
              <a:t>Güneşer</a:t>
            </a:r>
            <a:r>
              <a:rPr lang="en-US" sz="1800" dirty="0">
                <a:effectLst/>
                <a:latin typeface="TimesNewRomanPSMT"/>
              </a:rPr>
              <a:t>, O., &amp; </a:t>
            </a:r>
            <a:r>
              <a:rPr lang="en-US" sz="1800" dirty="0" err="1">
                <a:effectLst/>
                <a:latin typeface="TimesNewRomanPSMT"/>
              </a:rPr>
              <a:t>Yüceer</a:t>
            </a:r>
            <a:r>
              <a:rPr lang="en-US" sz="1800" dirty="0">
                <a:effectLst/>
                <a:latin typeface="TimesNewRomanPSMT"/>
              </a:rPr>
              <a:t>, Y. K. (2021). Optimization of pretreatment and enzymatic hydrolysis conditions of tomato pomace for production of alcohols and esters by </a:t>
            </a:r>
            <a:r>
              <a:rPr lang="en-US" sz="1800" dirty="0" err="1">
                <a:effectLst/>
                <a:latin typeface="TimesNewRomanPSMT"/>
              </a:rPr>
              <a:t>Kluyveromyces</a:t>
            </a:r>
            <a:r>
              <a:rPr lang="en-US" sz="1800" dirty="0">
                <a:effectLst/>
                <a:latin typeface="TimesNewRomanPSMT"/>
              </a:rPr>
              <a:t> </a:t>
            </a:r>
            <a:r>
              <a:rPr lang="en-US" sz="1800" dirty="0" err="1">
                <a:effectLst/>
                <a:latin typeface="TimesNewRomanPSMT"/>
              </a:rPr>
              <a:t>marxianus</a:t>
            </a:r>
            <a:r>
              <a:rPr lang="en-US" sz="1800" dirty="0">
                <a:effectLst/>
                <a:latin typeface="TimesNewRomanPSMT"/>
              </a:rPr>
              <a:t>. LWT, 138, 110728. https://</a:t>
            </a:r>
            <a:r>
              <a:rPr lang="en-US" sz="1800" dirty="0" err="1">
                <a:effectLst/>
                <a:latin typeface="TimesNewRomanPSMT"/>
              </a:rPr>
              <a:t>doi.org</a:t>
            </a:r>
            <a:r>
              <a:rPr lang="en-US" sz="1800" dirty="0">
                <a:effectLst/>
                <a:latin typeface="TimesNewRomanPSMT"/>
              </a:rPr>
              <a:t>/10.1016/j.lwt.2020.110728 </a:t>
            </a:r>
            <a:endParaRPr lang="en-US" dirty="0"/>
          </a:p>
          <a:p>
            <a:pPr marL="0" marR="0" lvl="0" indent="0" algn="l" defTabSz="961659" rtl="0" eaLnBrk="1" fontAlgn="auto" latinLnBrk="0" hangingPunct="1">
              <a:lnSpc>
                <a:spcPct val="100000"/>
              </a:lnSpc>
              <a:spcBef>
                <a:spcPts val="0"/>
              </a:spcBef>
              <a:spcAft>
                <a:spcPts val="0"/>
              </a:spcAft>
              <a:buClrTx/>
              <a:buSzTx/>
              <a:buFontTx/>
              <a:buNone/>
              <a:tabLst/>
              <a:defRPr/>
            </a:pPr>
            <a:r>
              <a:rPr lang="en-US" sz="1800" dirty="0" err="1">
                <a:effectLst/>
                <a:latin typeface="TimesNewRomanPSMT"/>
              </a:rPr>
              <a:t>Hijosa-Valsero</a:t>
            </a:r>
            <a:r>
              <a:rPr lang="en-US" sz="1800" dirty="0">
                <a:effectLst/>
                <a:latin typeface="TimesNewRomanPSMT"/>
              </a:rPr>
              <a:t>, M., </a:t>
            </a:r>
            <a:r>
              <a:rPr lang="en-US" sz="1800" dirty="0" err="1">
                <a:effectLst/>
                <a:latin typeface="TimesNewRomanPSMT"/>
              </a:rPr>
              <a:t>Garita</a:t>
            </a:r>
            <a:r>
              <a:rPr lang="en-US" sz="1800" dirty="0">
                <a:effectLst/>
                <a:latin typeface="TimesNewRomanPSMT"/>
              </a:rPr>
              <a:t>-Cambronero, J., </a:t>
            </a:r>
            <a:r>
              <a:rPr lang="en-US" sz="1800" dirty="0" err="1">
                <a:effectLst/>
                <a:latin typeface="TimesNewRomanPSMT"/>
              </a:rPr>
              <a:t>Paniagua-García</a:t>
            </a:r>
            <a:r>
              <a:rPr lang="en-US" sz="1800" dirty="0">
                <a:effectLst/>
                <a:latin typeface="TimesNewRomanPSMT"/>
              </a:rPr>
              <a:t>, A. I., &amp; </a:t>
            </a:r>
            <a:r>
              <a:rPr lang="en-US" sz="1800" dirty="0" err="1">
                <a:effectLst/>
                <a:latin typeface="TimesNewRomanPSMT"/>
              </a:rPr>
              <a:t>Díez-Antolínez</a:t>
            </a:r>
            <a:r>
              <a:rPr lang="en-US" sz="1800" dirty="0">
                <a:effectLst/>
                <a:latin typeface="TimesNewRomanPSMT"/>
              </a:rPr>
              <a:t>, R. (2019). Tomato Waste from Processing Industries as a Feedstock for Biofuel Production. </a:t>
            </a:r>
            <a:r>
              <a:rPr lang="en-US" sz="1800" dirty="0" err="1">
                <a:effectLst/>
                <a:latin typeface="TimesNewRomanPSMT"/>
              </a:rPr>
              <a:t>BioEnergy</a:t>
            </a:r>
            <a:r>
              <a:rPr lang="en-US" sz="1800" dirty="0">
                <a:effectLst/>
                <a:latin typeface="TimesNewRomanPSMT"/>
              </a:rPr>
              <a:t> Research, 12(4), 1000–1011. https://</a:t>
            </a:r>
            <a:r>
              <a:rPr lang="en-US" sz="1800" dirty="0" err="1">
                <a:effectLst/>
                <a:latin typeface="TimesNewRomanPSMT"/>
              </a:rPr>
              <a:t>doi.org</a:t>
            </a:r>
            <a:r>
              <a:rPr lang="en-US" sz="1800" dirty="0">
                <a:effectLst/>
                <a:latin typeface="TimesNewRomanPSMT"/>
              </a:rPr>
              <a:t>/10.1007/s12155-019-10016-7 </a:t>
            </a:r>
          </a:p>
          <a:p>
            <a:pPr marL="0" marR="0" lvl="0" indent="0" algn="l" defTabSz="961659"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Miller, GL. (1959). Use of dinitro salicylic acid reagent for determination of reducing sugar. Anal Chem.; 31: 426- 427. </a:t>
            </a:r>
            <a:endParaRPr lang="en-US" dirty="0"/>
          </a:p>
          <a:p>
            <a:pPr marL="0" marR="0" lvl="0" indent="0" algn="l" defTabSz="961659"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Foliennummernplatzhalter 3"/>
          <p:cNvSpPr>
            <a:spLocks noGrp="1"/>
          </p:cNvSpPr>
          <p:nvPr>
            <p:ph type="sldNum" sz="quarter" idx="10"/>
          </p:nvPr>
        </p:nvSpPr>
        <p:spPr/>
        <p:txBody>
          <a:bodyPr/>
          <a:lstStyle/>
          <a:p>
            <a:fld id="{C9DF636F-356A-4017-AB77-6E725FEDE558}" type="slidenum">
              <a:rPr lang="en-GB" smtClean="0"/>
              <a:t>2</a:t>
            </a:fld>
            <a:endParaRPr lang="en-GB"/>
          </a:p>
        </p:txBody>
      </p:sp>
    </p:spTree>
    <p:extLst>
      <p:ext uri="{BB962C8B-B14F-4D97-AF65-F5344CB8AC3E}">
        <p14:creationId xmlns:p14="http://schemas.microsoft.com/office/powerpoint/2010/main" val="381538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4D732-32F2-5D4A-9C19-2BBBA98659CD}"/>
              </a:ext>
            </a:extLst>
          </p:cNvPr>
          <p:cNvSpPr>
            <a:spLocks noGrp="1"/>
          </p:cNvSpPr>
          <p:nvPr>
            <p:ph type="title" hasCustomPrompt="1"/>
          </p:nvPr>
        </p:nvSpPr>
        <p:spPr/>
        <p:txBody>
          <a:bodyPr/>
          <a:lstStyle/>
          <a:p>
            <a:r>
              <a:rPr lang="en-GB" dirty="0"/>
              <a:t>HIER STEHT DER TITEL IN VERSALIEN IN EINER LÄNGE VON MAXIMAL VIER ZEILEN</a:t>
            </a:r>
            <a:endParaRPr lang="en-DE" dirty="0"/>
          </a:p>
        </p:txBody>
      </p:sp>
      <p:sp>
        <p:nvSpPr>
          <p:cNvPr id="6" name="Text Placeholder 5">
            <a:extLst>
              <a:ext uri="{FF2B5EF4-FFF2-40B4-BE49-F238E27FC236}">
                <a16:creationId xmlns:a16="http://schemas.microsoft.com/office/drawing/2014/main" id="{2315BD00-26D9-814B-9F82-D145A4E22EBB}"/>
              </a:ext>
            </a:extLst>
          </p:cNvPr>
          <p:cNvSpPr>
            <a:spLocks noGrp="1"/>
          </p:cNvSpPr>
          <p:nvPr>
            <p:ph type="body" sz="quarter" idx="10" hasCustomPrompt="1"/>
          </p:nvPr>
        </p:nvSpPr>
        <p:spPr>
          <a:xfrm>
            <a:off x="1384302" y="16399011"/>
            <a:ext cx="27506612" cy="24981030"/>
          </a:xfrm>
          <a:prstGeom prst="rect">
            <a:avLst/>
          </a:prstGeom>
        </p:spPr>
        <p:txBody>
          <a:bodyPr/>
          <a:lstStyle>
            <a:lvl1pPr marL="0" indent="0">
              <a:buClr>
                <a:srgbClr val="7AB800"/>
              </a:buClr>
              <a:buFont typeface="Wingdings" pitchFamily="2" charset="2"/>
              <a:buNone/>
              <a:tabLst>
                <a:tab pos="552313" algn="l"/>
              </a:tabLst>
              <a:defRPr sz="2223"/>
            </a:lvl1pPr>
            <a:lvl2pPr marL="1858088" indent="0">
              <a:buNone/>
              <a:defRPr/>
            </a:lvl2pPr>
            <a:lvl3pPr marL="3716175" indent="0">
              <a:buNone/>
              <a:defRPr/>
            </a:lvl3pPr>
            <a:lvl4pPr marL="5574266" indent="0">
              <a:buNone/>
              <a:defRPr/>
            </a:lvl4pPr>
            <a:lvl5pPr marL="7432354" indent="0">
              <a:buNone/>
              <a:defRPr/>
            </a:lvl5pPr>
          </a:lstStyle>
          <a:p>
            <a:pPr lvl="0"/>
            <a:r>
              <a:rPr lang="en-GB" dirty="0" err="1"/>
              <a:t>Überschrift</a:t>
            </a:r>
            <a:r>
              <a:rPr lang="en-GB" dirty="0"/>
              <a:t> 2</a:t>
            </a:r>
          </a:p>
          <a:p>
            <a:pPr lvl="0"/>
            <a:r>
              <a:rPr lang="en-GB" dirty="0" err="1"/>
              <a:t>Normaler</a:t>
            </a:r>
            <a:r>
              <a:rPr lang="en-GB"/>
              <a:t> Text</a:t>
            </a:r>
            <a:endParaRPr lang="en-GB" dirty="0"/>
          </a:p>
          <a:p>
            <a:pPr lvl="0"/>
            <a:r>
              <a:rPr lang="en-GB" dirty="0" err="1"/>
              <a:t>Aufzählungen</a:t>
            </a:r>
            <a:r>
              <a:rPr lang="en-GB" dirty="0"/>
              <a:t> 35 </a:t>
            </a:r>
            <a:r>
              <a:rPr lang="en-GB" dirty="0" err="1"/>
              <a:t>pt</a:t>
            </a:r>
            <a:endParaRPr lang="en-GB" dirty="0"/>
          </a:p>
        </p:txBody>
      </p:sp>
    </p:spTree>
    <p:extLst>
      <p:ext uri="{BB962C8B-B14F-4D97-AF65-F5344CB8AC3E}">
        <p14:creationId xmlns:p14="http://schemas.microsoft.com/office/powerpoint/2010/main" val="169765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366817" y="6167886"/>
            <a:ext cx="23912785" cy="7904820"/>
          </a:xfrm>
          <a:prstGeom prst="rect">
            <a:avLst/>
          </a:prstGeom>
        </p:spPr>
        <p:txBody>
          <a:bodyPr vert="horz" lIns="0" tIns="0" rIns="0" bIns="0" rtlCol="0" anchor="b" anchorCtr="0">
            <a:noAutofit/>
          </a:bodyPr>
          <a:lstStyle/>
          <a:p>
            <a:r>
              <a:rPr lang="de-DE" dirty="0"/>
              <a:t>HIER STEHT EIN </a:t>
            </a:r>
            <a:br>
              <a:rPr lang="de-DE" dirty="0"/>
            </a:br>
            <a:r>
              <a:rPr lang="de-DE" dirty="0"/>
              <a:t>TITEL MIT </a:t>
            </a:r>
            <a:br>
              <a:rPr lang="de-DE" dirty="0"/>
            </a:br>
            <a:r>
              <a:rPr lang="de-DE" dirty="0"/>
              <a:t>MAXIMAL VIER </a:t>
            </a:r>
            <a:br>
              <a:rPr lang="de-DE" dirty="0"/>
            </a:br>
            <a:r>
              <a:rPr lang="de-DE" dirty="0"/>
              <a:t>ZEILEN</a:t>
            </a:r>
          </a:p>
        </p:txBody>
      </p:sp>
      <p:grpSp>
        <p:nvGrpSpPr>
          <p:cNvPr id="3" name="Gruppieren 2">
            <a:extLst>
              <a:ext uri="{FF2B5EF4-FFF2-40B4-BE49-F238E27FC236}">
                <a16:creationId xmlns:a16="http://schemas.microsoft.com/office/drawing/2014/main" id="{FEAC02EE-FE69-3750-DA76-9A925E697C1A}"/>
              </a:ext>
            </a:extLst>
          </p:cNvPr>
          <p:cNvGrpSpPr/>
          <p:nvPr userDrawn="1"/>
        </p:nvGrpSpPr>
        <p:grpSpPr>
          <a:xfrm>
            <a:off x="0" y="3392087"/>
            <a:ext cx="30365700" cy="6113824"/>
            <a:chOff x="2990241" y="3392087"/>
            <a:chExt cx="30224515" cy="6113824"/>
          </a:xfrm>
        </p:grpSpPr>
        <p:pic>
          <p:nvPicPr>
            <p:cNvPr id="4" name="Picture 3">
              <a:extLst>
                <a:ext uri="{FF2B5EF4-FFF2-40B4-BE49-F238E27FC236}">
                  <a16:creationId xmlns:a16="http://schemas.microsoft.com/office/drawing/2014/main" id="{AC163BF4-5C5F-5836-6660-89241B4823A5}"/>
                </a:ext>
              </a:extLst>
            </p:cNvPr>
            <p:cNvPicPr>
              <a:picLocks noChangeAspect="1"/>
            </p:cNvPicPr>
            <p:nvPr userDrawn="1"/>
          </p:nvPicPr>
          <p:blipFill rotWithShape="1">
            <a:blip r:embed="rId3"/>
            <a:srcRect l="10583"/>
            <a:stretch/>
          </p:blipFill>
          <p:spPr>
            <a:xfrm>
              <a:off x="2990241" y="3392088"/>
              <a:ext cx="25264719" cy="6113823"/>
            </a:xfrm>
            <a:prstGeom prst="rect">
              <a:avLst/>
            </a:prstGeom>
          </p:spPr>
        </p:pic>
        <p:pic>
          <p:nvPicPr>
            <p:cNvPr id="5" name="Picture 3">
              <a:extLst>
                <a:ext uri="{FF2B5EF4-FFF2-40B4-BE49-F238E27FC236}">
                  <a16:creationId xmlns:a16="http://schemas.microsoft.com/office/drawing/2014/main" id="{46F2855B-3D79-32B2-E55D-6F76862237CE}"/>
                </a:ext>
              </a:extLst>
            </p:cNvPr>
            <p:cNvPicPr>
              <a:picLocks noChangeAspect="1"/>
            </p:cNvPicPr>
            <p:nvPr userDrawn="1"/>
          </p:nvPicPr>
          <p:blipFill rotWithShape="1">
            <a:blip r:embed="rId3"/>
            <a:srcRect l="71693" r="-292"/>
            <a:stretch/>
          </p:blipFill>
          <p:spPr>
            <a:xfrm>
              <a:off x="25450738" y="3392087"/>
              <a:ext cx="7764018" cy="6113823"/>
            </a:xfrm>
            <a:prstGeom prst="rect">
              <a:avLst/>
            </a:prstGeom>
          </p:spPr>
        </p:pic>
      </p:grpSp>
    </p:spTree>
    <p:extLst>
      <p:ext uri="{BB962C8B-B14F-4D97-AF65-F5344CB8AC3E}">
        <p14:creationId xmlns:p14="http://schemas.microsoft.com/office/powerpoint/2010/main" val="3337267218"/>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1858088" rtl="0" eaLnBrk="1" latinLnBrk="0" hangingPunct="1">
        <a:lnSpc>
          <a:spcPts val="12458"/>
        </a:lnSpc>
        <a:spcBef>
          <a:spcPct val="0"/>
        </a:spcBef>
        <a:buNone/>
        <a:defRPr sz="13348" b="1" i="0" kern="1200" baseline="0">
          <a:solidFill>
            <a:schemeClr val="bg1"/>
          </a:solidFill>
          <a:latin typeface="Arial" panose="020B0604020202020204" pitchFamily="34" charset="0"/>
          <a:ea typeface="+mj-ea"/>
          <a:cs typeface="Arial" panose="020B0604020202020204" pitchFamily="34" charset="0"/>
        </a:defRPr>
      </a:lvl1pPr>
    </p:titleStyle>
    <p:bodyStyle>
      <a:lvl1pPr marL="1393567" indent="-1393567" algn="l" defTabSz="1858088" rtl="0" eaLnBrk="1" latinLnBrk="0" hangingPunct="1">
        <a:spcBef>
          <a:spcPct val="20000"/>
        </a:spcBef>
        <a:buFont typeface="Arial"/>
        <a:buChar char="•"/>
        <a:defRPr sz="13081" kern="1200">
          <a:solidFill>
            <a:schemeClr val="tx1"/>
          </a:solidFill>
          <a:latin typeface="+mn-lt"/>
          <a:ea typeface="+mn-ea"/>
          <a:cs typeface="+mn-cs"/>
        </a:defRPr>
      </a:lvl1pPr>
      <a:lvl2pPr marL="3019393" indent="-1161305" algn="l" defTabSz="1858088" rtl="0" eaLnBrk="1" latinLnBrk="0" hangingPunct="1">
        <a:spcBef>
          <a:spcPct val="20000"/>
        </a:spcBef>
        <a:buFont typeface="Arial"/>
        <a:buChar char="–"/>
        <a:defRPr sz="11302" kern="1200">
          <a:solidFill>
            <a:schemeClr val="tx1"/>
          </a:solidFill>
          <a:latin typeface="+mn-lt"/>
          <a:ea typeface="+mn-ea"/>
          <a:cs typeface="+mn-cs"/>
        </a:defRPr>
      </a:lvl2pPr>
      <a:lvl3pPr marL="4645221" indent="-929043" algn="l" defTabSz="1858088" rtl="0" eaLnBrk="1" latinLnBrk="0" hangingPunct="1">
        <a:spcBef>
          <a:spcPct val="20000"/>
        </a:spcBef>
        <a:buFont typeface="Arial"/>
        <a:buChar char="•"/>
        <a:defRPr sz="9878" kern="1200">
          <a:solidFill>
            <a:schemeClr val="tx1"/>
          </a:solidFill>
          <a:latin typeface="+mn-lt"/>
          <a:ea typeface="+mn-ea"/>
          <a:cs typeface="+mn-cs"/>
        </a:defRPr>
      </a:lvl3pPr>
      <a:lvl4pPr marL="6503309" indent="-929043" algn="l" defTabSz="1858088" rtl="0" eaLnBrk="1" latinLnBrk="0" hangingPunct="1">
        <a:spcBef>
          <a:spcPct val="20000"/>
        </a:spcBef>
        <a:buFont typeface="Arial"/>
        <a:buChar char="–"/>
        <a:defRPr sz="8097" kern="1200">
          <a:solidFill>
            <a:schemeClr val="tx1"/>
          </a:solidFill>
          <a:latin typeface="+mn-lt"/>
          <a:ea typeface="+mn-ea"/>
          <a:cs typeface="+mn-cs"/>
        </a:defRPr>
      </a:lvl4pPr>
      <a:lvl5pPr marL="8361397" indent="-929043" algn="l" defTabSz="1858088" rtl="0" eaLnBrk="1" latinLnBrk="0" hangingPunct="1">
        <a:spcBef>
          <a:spcPct val="20000"/>
        </a:spcBef>
        <a:buFont typeface="Arial"/>
        <a:buChar char="»"/>
        <a:defRPr sz="8097" kern="1200">
          <a:solidFill>
            <a:schemeClr val="tx1"/>
          </a:solidFill>
          <a:latin typeface="+mn-lt"/>
          <a:ea typeface="+mn-ea"/>
          <a:cs typeface="+mn-cs"/>
        </a:defRPr>
      </a:lvl5pPr>
      <a:lvl6pPr marL="10219486" indent="-929043" algn="l" defTabSz="1858088" rtl="0" eaLnBrk="1" latinLnBrk="0" hangingPunct="1">
        <a:spcBef>
          <a:spcPct val="20000"/>
        </a:spcBef>
        <a:buFont typeface="Arial"/>
        <a:buChar char="•"/>
        <a:defRPr sz="8097" kern="1200">
          <a:solidFill>
            <a:schemeClr val="tx1"/>
          </a:solidFill>
          <a:latin typeface="+mn-lt"/>
          <a:ea typeface="+mn-ea"/>
          <a:cs typeface="+mn-cs"/>
        </a:defRPr>
      </a:lvl6pPr>
      <a:lvl7pPr marL="12077574" indent="-929043" algn="l" defTabSz="1858088" rtl="0" eaLnBrk="1" latinLnBrk="0" hangingPunct="1">
        <a:spcBef>
          <a:spcPct val="20000"/>
        </a:spcBef>
        <a:buFont typeface="Arial"/>
        <a:buChar char="•"/>
        <a:defRPr sz="8097" kern="1200">
          <a:solidFill>
            <a:schemeClr val="tx1"/>
          </a:solidFill>
          <a:latin typeface="+mn-lt"/>
          <a:ea typeface="+mn-ea"/>
          <a:cs typeface="+mn-cs"/>
        </a:defRPr>
      </a:lvl7pPr>
      <a:lvl8pPr marL="13935662" indent="-929043" algn="l" defTabSz="1858088" rtl="0" eaLnBrk="1" latinLnBrk="0" hangingPunct="1">
        <a:spcBef>
          <a:spcPct val="20000"/>
        </a:spcBef>
        <a:buFont typeface="Arial"/>
        <a:buChar char="•"/>
        <a:defRPr sz="8097" kern="1200">
          <a:solidFill>
            <a:schemeClr val="tx1"/>
          </a:solidFill>
          <a:latin typeface="+mn-lt"/>
          <a:ea typeface="+mn-ea"/>
          <a:cs typeface="+mn-cs"/>
        </a:defRPr>
      </a:lvl8pPr>
      <a:lvl9pPr marL="15793749" indent="-929043" algn="l" defTabSz="1858088" rtl="0" eaLnBrk="1" latinLnBrk="0" hangingPunct="1">
        <a:spcBef>
          <a:spcPct val="20000"/>
        </a:spcBef>
        <a:buFont typeface="Arial"/>
        <a:buChar char="•"/>
        <a:defRPr sz="8097" kern="1200">
          <a:solidFill>
            <a:schemeClr val="tx1"/>
          </a:solidFill>
          <a:latin typeface="+mn-lt"/>
          <a:ea typeface="+mn-ea"/>
          <a:cs typeface="+mn-cs"/>
        </a:defRPr>
      </a:lvl9pPr>
    </p:bodyStyle>
    <p:otherStyle>
      <a:defPPr>
        <a:defRPr lang="de-DE"/>
      </a:defPPr>
      <a:lvl1pPr marL="0" algn="l" defTabSz="1858088" rtl="0" eaLnBrk="1" latinLnBrk="0" hangingPunct="1">
        <a:defRPr sz="7296" kern="1200">
          <a:solidFill>
            <a:schemeClr val="tx1"/>
          </a:solidFill>
          <a:latin typeface="+mn-lt"/>
          <a:ea typeface="+mn-ea"/>
          <a:cs typeface="+mn-cs"/>
        </a:defRPr>
      </a:lvl1pPr>
      <a:lvl2pPr marL="1858088" algn="l" defTabSz="1858088" rtl="0" eaLnBrk="1" latinLnBrk="0" hangingPunct="1">
        <a:defRPr sz="7296" kern="1200">
          <a:solidFill>
            <a:schemeClr val="tx1"/>
          </a:solidFill>
          <a:latin typeface="+mn-lt"/>
          <a:ea typeface="+mn-ea"/>
          <a:cs typeface="+mn-cs"/>
        </a:defRPr>
      </a:lvl2pPr>
      <a:lvl3pPr marL="3716175" algn="l" defTabSz="1858088" rtl="0" eaLnBrk="1" latinLnBrk="0" hangingPunct="1">
        <a:defRPr sz="7296" kern="1200">
          <a:solidFill>
            <a:schemeClr val="tx1"/>
          </a:solidFill>
          <a:latin typeface="+mn-lt"/>
          <a:ea typeface="+mn-ea"/>
          <a:cs typeface="+mn-cs"/>
        </a:defRPr>
      </a:lvl3pPr>
      <a:lvl4pPr marL="5574266" algn="l" defTabSz="1858088" rtl="0" eaLnBrk="1" latinLnBrk="0" hangingPunct="1">
        <a:defRPr sz="7296" kern="1200">
          <a:solidFill>
            <a:schemeClr val="tx1"/>
          </a:solidFill>
          <a:latin typeface="+mn-lt"/>
          <a:ea typeface="+mn-ea"/>
          <a:cs typeface="+mn-cs"/>
        </a:defRPr>
      </a:lvl4pPr>
      <a:lvl5pPr marL="7432354" algn="l" defTabSz="1858088" rtl="0" eaLnBrk="1" latinLnBrk="0" hangingPunct="1">
        <a:defRPr sz="7296" kern="1200">
          <a:solidFill>
            <a:schemeClr val="tx1"/>
          </a:solidFill>
          <a:latin typeface="+mn-lt"/>
          <a:ea typeface="+mn-ea"/>
          <a:cs typeface="+mn-cs"/>
        </a:defRPr>
      </a:lvl5pPr>
      <a:lvl6pPr marL="9290441" algn="l" defTabSz="1858088" rtl="0" eaLnBrk="1" latinLnBrk="0" hangingPunct="1">
        <a:defRPr sz="7296" kern="1200">
          <a:solidFill>
            <a:schemeClr val="tx1"/>
          </a:solidFill>
          <a:latin typeface="+mn-lt"/>
          <a:ea typeface="+mn-ea"/>
          <a:cs typeface="+mn-cs"/>
        </a:defRPr>
      </a:lvl6pPr>
      <a:lvl7pPr marL="11148529" algn="l" defTabSz="1858088" rtl="0" eaLnBrk="1" latinLnBrk="0" hangingPunct="1">
        <a:defRPr sz="7296" kern="1200">
          <a:solidFill>
            <a:schemeClr val="tx1"/>
          </a:solidFill>
          <a:latin typeface="+mn-lt"/>
          <a:ea typeface="+mn-ea"/>
          <a:cs typeface="+mn-cs"/>
        </a:defRPr>
      </a:lvl7pPr>
      <a:lvl8pPr marL="13006617" algn="l" defTabSz="1858088" rtl="0" eaLnBrk="1" latinLnBrk="0" hangingPunct="1">
        <a:defRPr sz="7296" kern="1200">
          <a:solidFill>
            <a:schemeClr val="tx1"/>
          </a:solidFill>
          <a:latin typeface="+mn-lt"/>
          <a:ea typeface="+mn-ea"/>
          <a:cs typeface="+mn-cs"/>
        </a:defRPr>
      </a:lvl8pPr>
      <a:lvl9pPr marL="14864707" algn="l" defTabSz="1858088" rtl="0" eaLnBrk="1" latinLnBrk="0" hangingPunct="1">
        <a:defRPr sz="729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72" userDrawn="1">
          <p15:clr>
            <a:srgbClr val="F26B43"/>
          </p15:clr>
        </p15:guide>
        <p15:guide id="2" pos="18199" userDrawn="1">
          <p15:clr>
            <a:srgbClr val="F26B43"/>
          </p15:clr>
        </p15:guide>
        <p15:guide id="3" orient="horz" pos="10330" userDrawn="1">
          <p15:clr>
            <a:srgbClr val="F26B43"/>
          </p15:clr>
        </p15:guide>
        <p15:guide id="4" orient="horz" pos="260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007/s11367-022-02123-z"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7.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5.png"/><Relationship Id="rId5" Type="http://schemas.openxmlformats.org/officeDocument/2006/relationships/image" Target="../media/image10.png"/><Relationship Id="rId15" Type="http://schemas.openxmlformats.org/officeDocument/2006/relationships/image" Target="../media/image20.svg"/><Relationship Id="rId23" Type="http://schemas.openxmlformats.org/officeDocument/2006/relationships/image" Target="../media/image4.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1337027" y="35102395"/>
            <a:ext cx="28309954" cy="43562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grpSp>
        <p:nvGrpSpPr>
          <p:cNvPr id="10" name="Gruppieren 9">
            <a:extLst>
              <a:ext uri="{FF2B5EF4-FFF2-40B4-BE49-F238E27FC236}">
                <a16:creationId xmlns:a16="http://schemas.microsoft.com/office/drawing/2014/main" id="{64DBF7AE-2877-0E17-83B2-25F0754B3AF2}"/>
              </a:ext>
            </a:extLst>
          </p:cNvPr>
          <p:cNvGrpSpPr/>
          <p:nvPr/>
        </p:nvGrpSpPr>
        <p:grpSpPr>
          <a:xfrm>
            <a:off x="982629" y="9992898"/>
            <a:ext cx="28309954" cy="3175407"/>
            <a:chOff x="1786611" y="9852461"/>
            <a:chExt cx="26710638" cy="3175407"/>
          </a:xfrm>
        </p:grpSpPr>
        <p:sp>
          <p:nvSpPr>
            <p:cNvPr id="18" name="Textfeld 17"/>
            <p:cNvSpPr txBox="1"/>
            <p:nvPr/>
          </p:nvSpPr>
          <p:spPr>
            <a:xfrm>
              <a:off x="1945319" y="10458761"/>
              <a:ext cx="26367867" cy="2554545"/>
            </a:xfrm>
            <a:prstGeom prst="rect">
              <a:avLst/>
            </a:prstGeom>
            <a:noFill/>
          </p:spPr>
          <p:txBody>
            <a:bodyPr wrap="square" rtlCol="0">
              <a:spAutoFit/>
            </a:bodyPr>
            <a:lstStyle/>
            <a:p>
              <a:pPr algn="just"/>
              <a:r>
                <a:rPr lang="en-US" sz="3200" dirty="0"/>
                <a:t>Novel food products are being developed to achieve a nutritional progression while also providing an ecological advantage to their conventional counterparts. McAuliffe et al. 2022 introduced a method to integrate protein quality in the life cycle assessment (LCA) of food products based on its DIAAS score to make the possible uptake of protein from different sources comparable</a:t>
              </a:r>
              <a:r>
                <a:rPr lang="en-US" sz="3200" baseline="30000" dirty="0"/>
                <a:t>1</a:t>
              </a:r>
              <a:r>
                <a:rPr lang="en-US" sz="3200" dirty="0"/>
                <a:t>. For novel food products, however, a DIAAS score is hardly calculatable, as it has to estimated for each ingredient of a commercial food product and therefore, uncertainty is multiplied with each additional ingredient. Thus, a scheme needs to be developed to include protein quality in LCA based on the amino acid composition</a:t>
              </a:r>
              <a:r>
                <a:rPr lang="en-US" sz="2817" dirty="0"/>
                <a:t>.</a:t>
              </a:r>
            </a:p>
          </p:txBody>
        </p:sp>
        <p:sp>
          <p:nvSpPr>
            <p:cNvPr id="24" name="Rechteck 23"/>
            <p:cNvSpPr/>
            <p:nvPr/>
          </p:nvSpPr>
          <p:spPr>
            <a:xfrm>
              <a:off x="1786611" y="10199863"/>
              <a:ext cx="26710638" cy="282800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sp>
          <p:nvSpPr>
            <p:cNvPr id="7" name="Textfeld 6"/>
            <p:cNvSpPr txBox="1"/>
            <p:nvPr/>
          </p:nvSpPr>
          <p:spPr>
            <a:xfrm flipH="1">
              <a:off x="12973953" y="9852461"/>
              <a:ext cx="3406335" cy="694806"/>
            </a:xfrm>
            <a:prstGeom prst="rect">
              <a:avLst/>
            </a:prstGeom>
            <a:solidFill>
              <a:schemeClr val="bg1"/>
            </a:solidFill>
          </p:spPr>
          <p:txBody>
            <a:bodyPr wrap="square" rtlCol="0">
              <a:spAutoFit/>
            </a:bodyPr>
            <a:lstStyle/>
            <a:p>
              <a:pPr algn="ctr"/>
              <a:r>
                <a:rPr lang="en-GB" sz="3559" b="1" dirty="0">
                  <a:solidFill>
                    <a:srgbClr val="7AB800"/>
                  </a:solidFill>
                </a:rPr>
                <a:t>Introduction</a:t>
              </a:r>
              <a:r>
                <a:rPr lang="en-GB" sz="3915" b="1" dirty="0">
                  <a:solidFill>
                    <a:srgbClr val="7AB800"/>
                  </a:solidFill>
                </a:rPr>
                <a:t>  </a:t>
              </a:r>
              <a:endParaRPr lang="de-DE" sz="3915" dirty="0">
                <a:solidFill>
                  <a:srgbClr val="7AB800"/>
                </a:solidFill>
              </a:endParaRPr>
            </a:p>
          </p:txBody>
        </p:sp>
      </p:grpSp>
      <p:sp>
        <p:nvSpPr>
          <p:cNvPr id="29" name="Textfeld 28"/>
          <p:cNvSpPr txBox="1"/>
          <p:nvPr/>
        </p:nvSpPr>
        <p:spPr>
          <a:xfrm flipH="1">
            <a:off x="14059139" y="34745317"/>
            <a:ext cx="3406335" cy="640047"/>
          </a:xfrm>
          <a:prstGeom prst="rect">
            <a:avLst/>
          </a:prstGeom>
          <a:solidFill>
            <a:schemeClr val="bg1"/>
          </a:solidFill>
        </p:spPr>
        <p:txBody>
          <a:bodyPr wrap="square" rtlCol="0">
            <a:spAutoFit/>
          </a:bodyPr>
          <a:lstStyle/>
          <a:p>
            <a:pPr algn="ctr"/>
            <a:r>
              <a:rPr lang="en-GB" sz="3559" b="1" dirty="0">
                <a:solidFill>
                  <a:srgbClr val="7AB800"/>
                </a:solidFill>
              </a:rPr>
              <a:t>Conclusion</a:t>
            </a:r>
            <a:r>
              <a:rPr lang="en-GB" sz="3559" b="1" dirty="0"/>
              <a:t>  </a:t>
            </a:r>
            <a:endParaRPr lang="de-DE" sz="3559" dirty="0"/>
          </a:p>
        </p:txBody>
      </p:sp>
      <p:sp>
        <p:nvSpPr>
          <p:cNvPr id="39" name="Textfeld 38"/>
          <p:cNvSpPr txBox="1"/>
          <p:nvPr/>
        </p:nvSpPr>
        <p:spPr>
          <a:xfrm>
            <a:off x="1337028" y="35426772"/>
            <a:ext cx="28066540" cy="4031873"/>
          </a:xfrm>
          <a:prstGeom prst="rect">
            <a:avLst/>
          </a:prstGeom>
          <a:noFill/>
        </p:spPr>
        <p:txBody>
          <a:bodyPr wrap="square" rtlCol="0">
            <a:spAutoFit/>
          </a:bodyPr>
          <a:lstStyle/>
          <a:p>
            <a:pPr algn="just"/>
            <a:r>
              <a:rPr lang="en-US" sz="3200" dirty="0"/>
              <a:t>This poster shows the first steps of the intended inclusion of protein quality into Life Cycle assessment.</a:t>
            </a:r>
          </a:p>
          <a:p>
            <a:pPr algn="just"/>
            <a:r>
              <a:rPr lang="en-US" sz="3200" dirty="0"/>
              <a:t>An evaluation will be made to find the most sensible factor of the proposed three. Furthermore, other novel protein products will be investigated. For this the protein sources within the ProxIMed project will be assessed for EAA, AAS and environmental impacts. This includes- besides protein for tomato pomace – protein from tomato leaves, lentil, duckweed sesame cake, date by-products, microalgae, mycoprotein, sesame, insects, faba beans, chia seed and mallow.</a:t>
            </a:r>
          </a:p>
          <a:p>
            <a:pPr algn="just"/>
            <a:r>
              <a:rPr lang="en-US" sz="3200" dirty="0"/>
              <a:t>Additionally, the protein products can be improved. </a:t>
            </a:r>
            <a:r>
              <a:rPr lang="en-US" sz="3200" dirty="0" err="1"/>
              <a:t>E.g</a:t>
            </a:r>
            <a:r>
              <a:rPr lang="en-US" sz="3200" dirty="0"/>
              <a:t>, plant-based products are usually made of a mixture of vegetable-based protein sources. Therefore, the score can be improved combining the tomato pomace protein with legume-based products, known to be a good source of lysine. In this way it is possible to achieve a better balance in amino acids and improve the protein usage.</a:t>
            </a:r>
            <a:endParaRPr lang="en-GB" sz="3200" dirty="0"/>
          </a:p>
        </p:txBody>
      </p:sp>
      <p:grpSp>
        <p:nvGrpSpPr>
          <p:cNvPr id="45" name="Gruppieren 44">
            <a:extLst>
              <a:ext uri="{FF2B5EF4-FFF2-40B4-BE49-F238E27FC236}">
                <a16:creationId xmlns:a16="http://schemas.microsoft.com/office/drawing/2014/main" id="{90DD96CF-2C84-CBFF-4D2E-3648970B1762}"/>
              </a:ext>
            </a:extLst>
          </p:cNvPr>
          <p:cNvGrpSpPr/>
          <p:nvPr/>
        </p:nvGrpSpPr>
        <p:grpSpPr>
          <a:xfrm>
            <a:off x="1337026" y="39510106"/>
            <a:ext cx="23509723" cy="2660710"/>
            <a:chOff x="1575176" y="40210085"/>
            <a:chExt cx="23342224" cy="1706206"/>
          </a:xfrm>
        </p:grpSpPr>
        <p:grpSp>
          <p:nvGrpSpPr>
            <p:cNvPr id="44" name="Gruppieren 43">
              <a:extLst>
                <a:ext uri="{FF2B5EF4-FFF2-40B4-BE49-F238E27FC236}">
                  <a16:creationId xmlns:a16="http://schemas.microsoft.com/office/drawing/2014/main" id="{F403BADB-BDEE-49B0-753D-169A0CDE8AE8}"/>
                </a:ext>
              </a:extLst>
            </p:cNvPr>
            <p:cNvGrpSpPr/>
            <p:nvPr/>
          </p:nvGrpSpPr>
          <p:grpSpPr>
            <a:xfrm>
              <a:off x="1575176" y="40210085"/>
              <a:ext cx="23342224" cy="1706206"/>
              <a:chOff x="1575176" y="40210085"/>
              <a:chExt cx="23342224" cy="1706206"/>
            </a:xfrm>
          </p:grpSpPr>
          <p:sp>
            <p:nvSpPr>
              <p:cNvPr id="19" name="Rechteck 18"/>
              <p:cNvSpPr/>
              <p:nvPr/>
            </p:nvSpPr>
            <p:spPr>
              <a:xfrm>
                <a:off x="1575176" y="40576265"/>
                <a:ext cx="23342224" cy="1340026"/>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sp>
            <p:nvSpPr>
              <p:cNvPr id="33" name="Textfeld 32"/>
              <p:cNvSpPr txBox="1"/>
              <p:nvPr/>
            </p:nvSpPr>
            <p:spPr>
              <a:xfrm flipH="1">
                <a:off x="11239624" y="40210085"/>
                <a:ext cx="2521590" cy="640047"/>
              </a:xfrm>
              <a:prstGeom prst="rect">
                <a:avLst/>
              </a:prstGeom>
              <a:solidFill>
                <a:schemeClr val="bg1"/>
              </a:solidFill>
            </p:spPr>
            <p:txBody>
              <a:bodyPr wrap="square" rtlCol="0">
                <a:spAutoFit/>
              </a:bodyPr>
              <a:lstStyle/>
              <a:p>
                <a:pPr algn="ctr"/>
                <a:r>
                  <a:rPr lang="en-GB" sz="2492" b="1" dirty="0">
                    <a:solidFill>
                      <a:srgbClr val="7AB800"/>
                    </a:solidFill>
                  </a:rPr>
                  <a:t>References</a:t>
                </a:r>
                <a:r>
                  <a:rPr lang="en-GB" sz="3559" b="1" dirty="0"/>
                  <a:t>  </a:t>
                </a:r>
                <a:endParaRPr lang="de-DE" sz="3559" dirty="0"/>
              </a:p>
            </p:txBody>
          </p:sp>
        </p:grpSp>
        <p:sp>
          <p:nvSpPr>
            <p:cNvPr id="40" name="Textfeld 39"/>
            <p:cNvSpPr txBox="1"/>
            <p:nvPr/>
          </p:nvSpPr>
          <p:spPr>
            <a:xfrm>
              <a:off x="1644385" y="40741795"/>
              <a:ext cx="23273015" cy="1046033"/>
            </a:xfrm>
            <a:prstGeom prst="rect">
              <a:avLst/>
            </a:prstGeom>
            <a:noFill/>
          </p:spPr>
          <p:txBody>
            <a:bodyPr wrap="square" rtlCol="0">
              <a:spAutoFit/>
            </a:bodyPr>
            <a:lstStyle/>
            <a:p>
              <a:pPr algn="just"/>
              <a:r>
                <a:rPr lang="en-GB" sz="2000" dirty="0"/>
                <a:t>1 </a:t>
              </a:r>
              <a:r>
                <a:rPr lang="en-US" sz="2000" dirty="0"/>
                <a:t>McAuliffe, G.A., Takahashi, T., Beal, T. et al. Protein quality as a complementary functional unit in life cycle assessment (LCA). Int J Life Cycle Assess 28, 146–155 (2023). </a:t>
              </a:r>
              <a:r>
                <a:rPr lang="en-US" sz="2000" dirty="0">
                  <a:hlinkClick r:id="rId3"/>
                </a:rPr>
                <a:t>https://doi.org/10.1007/s11367-022-02123-z</a:t>
              </a:r>
              <a:endParaRPr lang="en-US" sz="2000" dirty="0"/>
            </a:p>
            <a:p>
              <a:pPr algn="just"/>
              <a:r>
                <a:rPr lang="de-DE" sz="2000" dirty="0"/>
                <a:t>2 FAO/WHO. (2011). </a:t>
              </a:r>
              <a:r>
                <a:rPr lang="de-DE" sz="2000" dirty="0" err="1"/>
                <a:t>Dietary</a:t>
              </a:r>
              <a:r>
                <a:rPr lang="de-DE" sz="2000" dirty="0"/>
                <a:t> Protein Quality Evaluation in Human Nutrition. In Food and </a:t>
              </a:r>
              <a:r>
                <a:rPr lang="de-DE" sz="2000" dirty="0" err="1"/>
                <a:t>Agriculture</a:t>
              </a:r>
              <a:r>
                <a:rPr lang="de-DE" sz="2000" dirty="0"/>
                <a:t> </a:t>
              </a:r>
              <a:r>
                <a:rPr lang="de-DE" sz="2000" dirty="0" err="1"/>
                <a:t>Organization</a:t>
              </a:r>
              <a:r>
                <a:rPr lang="de-DE" sz="2000" dirty="0"/>
                <a:t> </a:t>
              </a:r>
              <a:r>
                <a:rPr lang="de-DE" sz="2000" dirty="0" err="1"/>
                <a:t>of</a:t>
              </a:r>
              <a:r>
                <a:rPr lang="de-DE" sz="2000" dirty="0"/>
                <a:t> </a:t>
              </a:r>
              <a:r>
                <a:rPr lang="de-DE" sz="2000" dirty="0" err="1"/>
                <a:t>the</a:t>
              </a:r>
              <a:r>
                <a:rPr lang="de-DE" sz="2000" dirty="0"/>
                <a:t> United </a:t>
              </a:r>
              <a:r>
                <a:rPr lang="de-DE" sz="2000" dirty="0" err="1"/>
                <a:t>Nations</a:t>
              </a:r>
              <a:r>
                <a:rPr lang="de-DE" sz="2000" dirty="0"/>
                <a:t>. https://www.fao.org/ag/humannutrition/35978-02317b979a686a57aa4593304ffc17f06.pdf</a:t>
              </a:r>
            </a:p>
            <a:p>
              <a:pPr algn="just"/>
              <a:r>
                <a:rPr lang="de-DE" sz="2000" dirty="0"/>
                <a:t>3 Centro </a:t>
              </a:r>
              <a:r>
                <a:rPr lang="de-DE" sz="2000" dirty="0" err="1"/>
                <a:t>Alimenti</a:t>
              </a:r>
              <a:r>
                <a:rPr lang="de-DE" sz="2000" dirty="0"/>
                <a:t>, 2019 CREA Centro </a:t>
              </a:r>
              <a:r>
                <a:rPr lang="de-DE" sz="2000" dirty="0" err="1"/>
                <a:t>Alimenti</a:t>
              </a:r>
              <a:r>
                <a:rPr lang="de-DE" sz="2000" dirty="0"/>
                <a:t> e </a:t>
              </a:r>
              <a:r>
                <a:rPr lang="de-DE" sz="2000" dirty="0" err="1"/>
                <a:t>Nutrizione</a:t>
              </a:r>
              <a:r>
                <a:rPr lang="de-DE" sz="2000" dirty="0"/>
                <a:t>. (2019). </a:t>
              </a:r>
              <a:r>
                <a:rPr lang="de-DE" sz="2000" dirty="0" err="1"/>
                <a:t>Tables</a:t>
              </a:r>
              <a:r>
                <a:rPr lang="de-DE" sz="2000" dirty="0"/>
                <a:t> </a:t>
              </a:r>
              <a:r>
                <a:rPr lang="de-DE" sz="2000" dirty="0" err="1"/>
                <a:t>of</a:t>
              </a:r>
              <a:r>
                <a:rPr lang="de-DE" sz="2000" dirty="0"/>
                <a:t> Food </a:t>
              </a:r>
              <a:r>
                <a:rPr lang="de-DE" sz="2000" dirty="0" err="1"/>
                <a:t>Composition</a:t>
              </a:r>
              <a:r>
                <a:rPr lang="de-DE" sz="2000" dirty="0"/>
                <a:t>. https://www.alimentinutrizione.it/sezioni/tabelle-nutrizionali</a:t>
              </a:r>
            </a:p>
          </p:txBody>
        </p:sp>
      </p:grpSp>
      <p:sp>
        <p:nvSpPr>
          <p:cNvPr id="35" name="Textfeld 34"/>
          <p:cNvSpPr txBox="1"/>
          <p:nvPr/>
        </p:nvSpPr>
        <p:spPr>
          <a:xfrm>
            <a:off x="11485999" y="30637309"/>
            <a:ext cx="7848429" cy="1569660"/>
          </a:xfrm>
          <a:prstGeom prst="rect">
            <a:avLst/>
          </a:prstGeom>
          <a:noFill/>
        </p:spPr>
        <p:txBody>
          <a:bodyPr wrap="square" rtlCol="0">
            <a:spAutoFit/>
          </a:bodyPr>
          <a:lstStyle/>
          <a:p>
            <a:pPr algn="just"/>
            <a:r>
              <a:rPr lang="en-GB" sz="3200" b="1" dirty="0">
                <a:cs typeface="Calibri" panose="020F0502020204030204" pitchFamily="34" charset="0"/>
              </a:rPr>
              <a:t>Fig. 1 </a:t>
            </a:r>
            <a:r>
              <a:rPr lang="en-GB" sz="3200" dirty="0">
                <a:cs typeface="Calibri" panose="020F0502020204030204" pitchFamily="34" charset="0"/>
              </a:rPr>
              <a:t>Effect of the different protein </a:t>
            </a:r>
            <a:r>
              <a:rPr lang="en-GB" sz="3200">
                <a:cs typeface="Calibri" panose="020F0502020204030204" pitchFamily="34" charset="0"/>
              </a:rPr>
              <a:t>quality factors </a:t>
            </a:r>
            <a:r>
              <a:rPr lang="en-GB" sz="3200" dirty="0">
                <a:cs typeface="Calibri" panose="020F0502020204030204" pitchFamily="34" charset="0"/>
              </a:rPr>
              <a:t>on the impact factor climate change as an example.</a:t>
            </a:r>
          </a:p>
        </p:txBody>
      </p:sp>
      <p:sp>
        <p:nvSpPr>
          <p:cNvPr id="57" name="Textfeld 56"/>
          <p:cNvSpPr txBox="1"/>
          <p:nvPr/>
        </p:nvSpPr>
        <p:spPr>
          <a:xfrm>
            <a:off x="11891613" y="20290111"/>
            <a:ext cx="7881851" cy="3046988"/>
          </a:xfrm>
          <a:prstGeom prst="rect">
            <a:avLst/>
          </a:prstGeom>
          <a:noFill/>
        </p:spPr>
        <p:txBody>
          <a:bodyPr wrap="square" rtlCol="0">
            <a:spAutoFit/>
          </a:bodyPr>
          <a:lstStyle/>
          <a:p>
            <a:pPr algn="just"/>
            <a:r>
              <a:rPr lang="en-GB" sz="3200" b="1" dirty="0">
                <a:cs typeface="Calibri" panose="020F0502020204030204" pitchFamily="34" charset="0"/>
              </a:rPr>
              <a:t>Tab. 1 </a:t>
            </a:r>
            <a:r>
              <a:rPr lang="en-GB" sz="3200" dirty="0">
                <a:cs typeface="Calibri" panose="020F0502020204030204" pitchFamily="34" charset="0"/>
              </a:rPr>
              <a:t>Total amount of essential amino acids and the amino acid score of the essential amino acids and </a:t>
            </a:r>
            <a:r>
              <a:rPr lang="en-US" sz="3200" dirty="0"/>
              <a:t>their corresponding requirement patterns </a:t>
            </a:r>
            <a:r>
              <a:rPr lang="en-GB" sz="3200" dirty="0">
                <a:cs typeface="Calibri" panose="020F0502020204030204" pitchFamily="34" charset="0"/>
              </a:rPr>
              <a:t>for protein from tomato pomace. The marked amounts are used as adjusting factors.</a:t>
            </a:r>
          </a:p>
        </p:txBody>
      </p:sp>
      <p:grpSp>
        <p:nvGrpSpPr>
          <p:cNvPr id="43" name="Gruppieren 42">
            <a:extLst>
              <a:ext uri="{FF2B5EF4-FFF2-40B4-BE49-F238E27FC236}">
                <a16:creationId xmlns:a16="http://schemas.microsoft.com/office/drawing/2014/main" id="{05A3B436-0653-E590-C5FE-4F406EE94E6D}"/>
              </a:ext>
            </a:extLst>
          </p:cNvPr>
          <p:cNvGrpSpPr/>
          <p:nvPr/>
        </p:nvGrpSpPr>
        <p:grpSpPr>
          <a:xfrm>
            <a:off x="982629" y="13413248"/>
            <a:ext cx="9876003" cy="21408651"/>
            <a:chOff x="1791768" y="11737759"/>
            <a:chExt cx="8134280" cy="22701054"/>
          </a:xfrm>
        </p:grpSpPr>
        <p:sp>
          <p:nvSpPr>
            <p:cNvPr id="23" name="Rechteck 22"/>
            <p:cNvSpPr/>
            <p:nvPr/>
          </p:nvSpPr>
          <p:spPr>
            <a:xfrm>
              <a:off x="1791768" y="12010608"/>
              <a:ext cx="8134280" cy="22212109"/>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sp>
          <p:nvSpPr>
            <p:cNvPr id="27" name="Textfeld 26"/>
            <p:cNvSpPr txBox="1"/>
            <p:nvPr/>
          </p:nvSpPr>
          <p:spPr>
            <a:xfrm flipH="1">
              <a:off x="2851950" y="11737759"/>
              <a:ext cx="5677239" cy="640047"/>
            </a:xfrm>
            <a:prstGeom prst="rect">
              <a:avLst/>
            </a:prstGeom>
            <a:solidFill>
              <a:schemeClr val="bg1"/>
            </a:solidFill>
          </p:spPr>
          <p:txBody>
            <a:bodyPr wrap="square" rtlCol="0">
              <a:spAutoFit/>
            </a:bodyPr>
            <a:lstStyle/>
            <a:p>
              <a:pPr algn="ctr"/>
              <a:r>
                <a:rPr lang="en-GB" sz="3559" b="1" dirty="0">
                  <a:solidFill>
                    <a:srgbClr val="7AB800"/>
                  </a:solidFill>
                </a:rPr>
                <a:t>Materials and Methods  </a:t>
              </a:r>
              <a:endParaRPr lang="de-DE" sz="3559" dirty="0">
                <a:solidFill>
                  <a:srgbClr val="7AB800"/>
                </a:solidFill>
              </a:endParaRPr>
            </a:p>
          </p:txBody>
        </p:sp>
        <p:sp>
          <p:nvSpPr>
            <p:cNvPr id="11" name="Textfeld 10"/>
            <p:cNvSpPr txBox="1"/>
            <p:nvPr/>
          </p:nvSpPr>
          <p:spPr>
            <a:xfrm>
              <a:off x="2004825" y="12679010"/>
              <a:ext cx="7683176" cy="21759803"/>
            </a:xfrm>
            <a:prstGeom prst="rect">
              <a:avLst/>
            </a:prstGeom>
            <a:noFill/>
          </p:spPr>
          <p:txBody>
            <a:bodyPr wrap="square" rtlCol="0">
              <a:spAutoFit/>
            </a:bodyPr>
            <a:lstStyle/>
            <a:p>
              <a:pPr algn="just"/>
              <a:r>
                <a:rPr lang="en-US" sz="3200" dirty="0"/>
                <a:t>To investigate </a:t>
              </a:r>
              <a:r>
                <a:rPr lang="en-GB" sz="3200" dirty="0"/>
                <a:t>the </a:t>
              </a:r>
              <a:r>
                <a:rPr lang="en-US" sz="3200" dirty="0"/>
                <a:t>protein, the sum of Essential Amino Acids is calculated  </a:t>
              </a:r>
              <a:br>
                <a:rPr lang="en-US" sz="3200" dirty="0"/>
              </a:br>
              <a:r>
                <a:rPr lang="en-US" sz="3200" dirty="0"/>
                <a:t>[mg/g of protein] and compared with the EAA of egg protein as reference.</a:t>
              </a:r>
            </a:p>
            <a:p>
              <a:pPr algn="just"/>
              <a:r>
                <a:rPr lang="en-US" sz="3200" dirty="0"/>
                <a:t>To deeper investigate the adequacy of this protein, the Amino Acid Score (AAS) is assessed for each essential amino acid as the ratio between the single amino acid content [mg/ g of protein] and the corresponding requirement pattern for that specific amino acid [mg/1 g of protein]. The AAS is a measure of the quality of a protein based on its essential amino acid composition. The AAS of each sample can be based on the requirement pattern for two population groups: children </a:t>
              </a:r>
              <a:br>
                <a:rPr lang="en-US" sz="3200" dirty="0"/>
              </a:br>
              <a:r>
                <a:rPr lang="en-US" sz="3200" dirty="0"/>
                <a:t>(3-18 years old) and adults (18-65 years old), as outlined in FAO/WHO, 2011.² The amino acid with the lowest score is identified as the limiting amino acid, which can negatively affect the overall quality of the protein, limiting the usage by the body of the other amino acids for protein synthesis. The AAS of novel food products are set into relation by comparing it to the AAS of egg.</a:t>
              </a:r>
            </a:p>
            <a:p>
              <a:pPr algn="just"/>
              <a:r>
                <a:rPr lang="en-US" sz="3200" dirty="0"/>
                <a:t>The LCA is conducted following the framework provided according to the norms DIN EN ISO 14040 and 14044. For the calculation of the environmental impact categories, the PEF3.1 rules are applied. The use of the AAS as a factor as a measurement of protein quality was calculated in the manner proposed by McAuliffe et al. 2022, who multiplied the LCA impacts with the DIAAS [%].</a:t>
              </a:r>
            </a:p>
            <a:p>
              <a:pPr algn="just"/>
              <a:endParaRPr lang="en-US" sz="3200" dirty="0"/>
            </a:p>
            <a:p>
              <a:pPr algn="just"/>
              <a:r>
                <a:rPr lang="en-US" sz="3200" dirty="0"/>
                <a:t>As an exemplary case, the intermediate results of the LCA of protein production from tomato pomace is used. The modelling as well as the assessment of the amino acids is conducted with internal data from the ProxIMed project. For now, this data is confidential and is only used as proof-of-concept.</a:t>
              </a:r>
              <a:endParaRPr lang="en-GB" sz="3200" dirty="0"/>
            </a:p>
          </p:txBody>
        </p:sp>
      </p:grpSp>
      <p:graphicFrame>
        <p:nvGraphicFramePr>
          <p:cNvPr id="12" name="Diagramm 11">
            <a:extLst>
              <a:ext uri="{FF2B5EF4-FFF2-40B4-BE49-F238E27FC236}">
                <a16:creationId xmlns:a16="http://schemas.microsoft.com/office/drawing/2014/main" id="{95317103-CA32-E925-B1FE-DC1AAA02D69B}"/>
              </a:ext>
            </a:extLst>
          </p:cNvPr>
          <p:cNvGraphicFramePr>
            <a:graphicFrameLocks/>
          </p:cNvGraphicFramePr>
          <p:nvPr>
            <p:extLst>
              <p:ext uri="{D42A27DB-BD31-4B8C-83A1-F6EECF244321}">
                <p14:modId xmlns:p14="http://schemas.microsoft.com/office/powerpoint/2010/main" val="3647559293"/>
              </p:ext>
            </p:extLst>
          </p:nvPr>
        </p:nvGraphicFramePr>
        <p:xfrm>
          <a:off x="11612499" y="23823987"/>
          <a:ext cx="8039513" cy="5875152"/>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4665F9D6-C9BD-714B-A210-B5424486563E}"/>
                  </a:ext>
                </a:extLst>
              </p:cNvPr>
              <p:cNvSpPr txBox="1"/>
              <p:nvPr/>
            </p:nvSpPr>
            <p:spPr>
              <a:xfrm>
                <a:off x="11546121" y="32185255"/>
                <a:ext cx="8432373" cy="2292935"/>
              </a:xfrm>
              <a:prstGeom prst="rect">
                <a:avLst/>
              </a:prstGeom>
              <a:noFill/>
            </p:spPr>
            <p:txBody>
              <a:bodyPr wrap="square" rtlCol="0">
                <a:spAutoFit/>
              </a:bodyPr>
              <a:lstStyle/>
              <a:p>
                <a:pPr>
                  <a:spcBef>
                    <a:spcPts val="1800"/>
                  </a:spcBef>
                </a:pPr>
                <a:r>
                  <a:rPr lang="de-DE" sz="3200" i="1" dirty="0">
                    <a:latin typeface="Cambria Math" panose="02040503050406030204" pitchFamily="18" charset="0"/>
                  </a:rPr>
                  <a:t>Adj. Impact</a:t>
                </a:r>
                <a14:m>
                  <m:oMath xmlns:m="http://schemas.openxmlformats.org/officeDocument/2006/math">
                    <m:r>
                      <a:rPr lang="de-DE" sz="3200" i="1" smtClean="0">
                        <a:latin typeface="Cambria Math" panose="02040503050406030204" pitchFamily="18" charset="0"/>
                      </a:rPr>
                      <m:t>=</m:t>
                    </m:r>
                    <m:r>
                      <a:rPr lang="de-DE" sz="3200" b="0" i="1" smtClean="0">
                        <a:latin typeface="Cambria Math" panose="02040503050406030204" pitchFamily="18" charset="0"/>
                      </a:rPr>
                      <m:t>𝐼𝑚𝑝𝑎𝑐𝑡</m:t>
                    </m:r>
                    <m:r>
                      <a:rPr lang="de-DE" sz="3200" b="0" i="1" smtClean="0">
                        <a:latin typeface="Cambria Math" panose="02040503050406030204" pitchFamily="18" charset="0"/>
                      </a:rPr>
                      <m:t>+</m:t>
                    </m:r>
                    <m:r>
                      <a:rPr lang="de-DE" sz="3200" b="0" i="1" smtClean="0">
                        <a:latin typeface="Cambria Math" panose="02040503050406030204" pitchFamily="18" charset="0"/>
                      </a:rPr>
                      <m:t>𝐼𝑚𝑝𝑎𝑐𝑡</m:t>
                    </m:r>
                    <m:r>
                      <a:rPr lang="de-DE" sz="3200" b="0" i="1" smtClean="0">
                        <a:latin typeface="Cambria Math" panose="02040503050406030204" pitchFamily="18" charset="0"/>
                      </a:rPr>
                      <m:t>∗(1</m:t>
                    </m:r>
                  </m:oMath>
                </a14:m>
                <a:r>
                  <a:rPr lang="de-DE" sz="3200" i="1" dirty="0"/>
                  <a:t>-factor</a:t>
                </a:r>
                <a:r>
                  <a:rPr lang="de-DE" sz="3200" i="1" baseline="-25000" dirty="0"/>
                  <a:t>AA</a:t>
                </a:r>
                <a:r>
                  <a:rPr lang="de-DE" sz="3200" i="1" dirty="0"/>
                  <a:t>)</a:t>
                </a:r>
                <a:endParaRPr lang="de-DE" sz="3200" b="1" i="1" dirty="0"/>
              </a:p>
              <a:p>
                <a:pPr>
                  <a:spcBef>
                    <a:spcPts val="1800"/>
                  </a:spcBef>
                </a:pPr>
                <a:r>
                  <a:rPr lang="de-DE" sz="3200" b="1" dirty="0"/>
                  <a:t>Form.1 </a:t>
                </a:r>
                <a:r>
                  <a:rPr lang="en-US" sz="3200" dirty="0"/>
                  <a:t>Calculation of the adjusted environmental impacts with the different amino acid scores</a:t>
                </a:r>
              </a:p>
            </p:txBody>
          </p:sp>
        </mc:Choice>
        <mc:Fallback xmlns="">
          <p:sp>
            <p:nvSpPr>
              <p:cNvPr id="14" name="Textfeld 13">
                <a:extLst>
                  <a:ext uri="{FF2B5EF4-FFF2-40B4-BE49-F238E27FC236}">
                    <a16:creationId xmlns:a16="http://schemas.microsoft.com/office/drawing/2014/main" id="{4665F9D6-C9BD-714B-A210-B5424486563E}"/>
                  </a:ext>
                </a:extLst>
              </p:cNvPr>
              <p:cNvSpPr txBox="1">
                <a:spLocks noRot="1" noChangeAspect="1" noMove="1" noResize="1" noEditPoints="1" noAdjustHandles="1" noChangeArrowheads="1" noChangeShapeType="1" noTextEdit="1"/>
              </p:cNvSpPr>
              <p:nvPr/>
            </p:nvSpPr>
            <p:spPr>
              <a:xfrm>
                <a:off x="11546121" y="32185255"/>
                <a:ext cx="8432373" cy="2292935"/>
              </a:xfrm>
              <a:prstGeom prst="rect">
                <a:avLst/>
              </a:prstGeom>
              <a:blipFill>
                <a:blip r:embed="rId5"/>
                <a:stretch>
                  <a:fillRect l="-1808" t="-3457" b="-7713"/>
                </a:stretch>
              </a:blipFill>
            </p:spPr>
            <p:txBody>
              <a:bodyPr/>
              <a:lstStyle/>
              <a:p>
                <a:r>
                  <a:rPr lang="de-DE">
                    <a:noFill/>
                  </a:rPr>
                  <a:t> </a:t>
                </a:r>
              </a:p>
            </p:txBody>
          </p:sp>
        </mc:Fallback>
      </mc:AlternateContent>
      <p:sp>
        <p:nvSpPr>
          <p:cNvPr id="21" name="Rechteck 20"/>
          <p:cNvSpPr/>
          <p:nvPr/>
        </p:nvSpPr>
        <p:spPr>
          <a:xfrm>
            <a:off x="11250951" y="13670378"/>
            <a:ext cx="18347700" cy="21084887"/>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sp>
        <p:nvSpPr>
          <p:cNvPr id="16" name="Titelplatzhalter 1">
            <a:extLst>
              <a:ext uri="{FF2B5EF4-FFF2-40B4-BE49-F238E27FC236}">
                <a16:creationId xmlns:a16="http://schemas.microsoft.com/office/drawing/2014/main" id="{EA57E8CE-CAF0-3E95-243E-380C41E4911F}"/>
              </a:ext>
            </a:extLst>
          </p:cNvPr>
          <p:cNvSpPr txBox="1">
            <a:spLocks/>
          </p:cNvSpPr>
          <p:nvPr/>
        </p:nvSpPr>
        <p:spPr>
          <a:xfrm>
            <a:off x="6371125" y="3006269"/>
            <a:ext cx="19134332" cy="5176715"/>
          </a:xfrm>
          <a:prstGeom prst="rect">
            <a:avLst/>
          </a:prstGeom>
        </p:spPr>
        <p:txBody>
          <a:bodyPr vert="horz" lIns="0" tIns="0" rIns="0" bIns="0" rtlCol="0" anchor="ctr" anchorCtr="0">
            <a:noAutofit/>
          </a:bodyPr>
          <a:lstStyle>
            <a:lvl1pPr algn="l" defTabSz="2088197" rtl="0" eaLnBrk="1" latinLnBrk="0" hangingPunct="1">
              <a:lnSpc>
                <a:spcPts val="14000"/>
              </a:lnSpc>
              <a:spcBef>
                <a:spcPct val="0"/>
              </a:spcBef>
              <a:buNone/>
              <a:defRPr sz="15000" b="1" i="0" kern="1200" baseline="0">
                <a:solidFill>
                  <a:schemeClr val="bg1"/>
                </a:solidFill>
                <a:latin typeface="Arial" panose="020B0604020202020204" pitchFamily="34" charset="0"/>
                <a:ea typeface="+mj-ea"/>
                <a:cs typeface="Arial" panose="020B0604020202020204" pitchFamily="34" charset="0"/>
              </a:defRPr>
            </a:lvl1pPr>
          </a:lstStyle>
          <a:p>
            <a:pPr algn="ctr" fontAlgn="base">
              <a:lnSpc>
                <a:spcPct val="150000"/>
              </a:lnSpc>
            </a:pPr>
            <a:r>
              <a:rPr lang="en-US" sz="4800" dirty="0"/>
              <a:t>Including protein quality </a:t>
            </a:r>
            <a:br>
              <a:rPr lang="en-US" sz="4800" dirty="0"/>
            </a:br>
            <a:r>
              <a:rPr lang="en-US" sz="4800" dirty="0"/>
              <a:t>in LCA of novel food products</a:t>
            </a:r>
          </a:p>
        </p:txBody>
      </p:sp>
      <p:sp>
        <p:nvSpPr>
          <p:cNvPr id="20" name="Textfeld 19">
            <a:extLst>
              <a:ext uri="{FF2B5EF4-FFF2-40B4-BE49-F238E27FC236}">
                <a16:creationId xmlns:a16="http://schemas.microsoft.com/office/drawing/2014/main" id="{672F773A-3E48-EC35-415C-C72FC4711E07}"/>
              </a:ext>
            </a:extLst>
          </p:cNvPr>
          <p:cNvSpPr txBox="1"/>
          <p:nvPr/>
        </p:nvSpPr>
        <p:spPr>
          <a:xfrm>
            <a:off x="150772" y="7560635"/>
            <a:ext cx="9439873" cy="830997"/>
          </a:xfrm>
          <a:prstGeom prst="rect">
            <a:avLst/>
          </a:prstGeom>
          <a:noFill/>
        </p:spPr>
        <p:txBody>
          <a:bodyPr wrap="square" rtlCol="0">
            <a:spAutoFit/>
          </a:bodyPr>
          <a:lstStyle/>
          <a:p>
            <a:r>
              <a:rPr lang="en-US" sz="2400" dirty="0">
                <a:solidFill>
                  <a:schemeClr val="bg1"/>
                </a:solidFill>
              </a:rPr>
              <a:t>GreenSurvey GmbH, Germany</a:t>
            </a:r>
            <a:r>
              <a:rPr lang="en-US" sz="2400" baseline="30000" dirty="0">
                <a:solidFill>
                  <a:schemeClr val="bg1"/>
                </a:solidFill>
              </a:rPr>
              <a:t> 1</a:t>
            </a:r>
            <a:endParaRPr lang="de-DE" sz="2400" dirty="0">
              <a:solidFill>
                <a:schemeClr val="bg1"/>
              </a:solidFill>
            </a:endParaRPr>
          </a:p>
          <a:p>
            <a:r>
              <a:rPr lang="de-DE" sz="2400" dirty="0">
                <a:solidFill>
                  <a:schemeClr val="bg1"/>
                </a:solidFill>
              </a:rPr>
              <a:t>University </a:t>
            </a:r>
            <a:r>
              <a:rPr lang="de-DE" sz="2400" dirty="0" err="1">
                <a:solidFill>
                  <a:schemeClr val="bg1"/>
                </a:solidFill>
              </a:rPr>
              <a:t>of</a:t>
            </a:r>
            <a:r>
              <a:rPr lang="de-DE" sz="2400" dirty="0">
                <a:solidFill>
                  <a:schemeClr val="bg1"/>
                </a:solidFill>
              </a:rPr>
              <a:t> Parma²</a:t>
            </a:r>
          </a:p>
        </p:txBody>
      </p:sp>
      <p:sp>
        <p:nvSpPr>
          <p:cNvPr id="22" name="Textfeld 21">
            <a:extLst>
              <a:ext uri="{FF2B5EF4-FFF2-40B4-BE49-F238E27FC236}">
                <a16:creationId xmlns:a16="http://schemas.microsoft.com/office/drawing/2014/main" id="{FD837FA7-D82A-F888-40ED-1FF8BC3F2B76}"/>
              </a:ext>
            </a:extLst>
          </p:cNvPr>
          <p:cNvSpPr txBox="1"/>
          <p:nvPr/>
        </p:nvSpPr>
        <p:spPr>
          <a:xfrm>
            <a:off x="14999456" y="6960454"/>
            <a:ext cx="15124985" cy="1569660"/>
          </a:xfrm>
          <a:prstGeom prst="rect">
            <a:avLst/>
          </a:prstGeom>
          <a:noFill/>
        </p:spPr>
        <p:txBody>
          <a:bodyPr wrap="square" rtlCol="0">
            <a:spAutoFit/>
          </a:bodyPr>
          <a:lstStyle/>
          <a:p>
            <a:pPr algn="r"/>
            <a:r>
              <a:rPr lang="de-DE" sz="2400" dirty="0">
                <a:solidFill>
                  <a:schemeClr val="bg1"/>
                </a:solidFill>
              </a:rPr>
              <a:t>M.Sc. Andreas Geß</a:t>
            </a:r>
            <a:r>
              <a:rPr lang="en-US" sz="2400" baseline="30000" dirty="0">
                <a:solidFill>
                  <a:schemeClr val="bg1"/>
                </a:solidFill>
              </a:rPr>
              <a:t> 1</a:t>
            </a:r>
            <a:r>
              <a:rPr lang="de-DE" sz="2400" dirty="0">
                <a:solidFill>
                  <a:schemeClr val="bg1"/>
                </a:solidFill>
              </a:rPr>
              <a:t>,</a:t>
            </a:r>
          </a:p>
          <a:p>
            <a:pPr algn="r"/>
            <a:r>
              <a:rPr lang="de-DE" sz="2400" dirty="0">
                <a:solidFill>
                  <a:schemeClr val="bg1"/>
                </a:solidFill>
              </a:rPr>
              <a:t> Dr. Sara Cutroneo²,</a:t>
            </a:r>
          </a:p>
          <a:p>
            <a:pPr algn="r"/>
            <a:r>
              <a:rPr lang="de-DE" sz="2400" dirty="0">
                <a:solidFill>
                  <a:schemeClr val="bg1"/>
                </a:solidFill>
              </a:rPr>
              <a:t>Prof. Dr. Barbara Prandi²,</a:t>
            </a:r>
          </a:p>
          <a:p>
            <a:pPr algn="r"/>
            <a:r>
              <a:rPr lang="de-DE" sz="2400" dirty="0">
                <a:solidFill>
                  <a:schemeClr val="bg1"/>
                </a:solidFill>
              </a:rPr>
              <a:t>Prof. Dr. </a:t>
            </a:r>
            <a:r>
              <a:rPr lang="de-DE" sz="2400" dirty="0" err="1">
                <a:solidFill>
                  <a:schemeClr val="bg1"/>
                </a:solidFill>
              </a:rPr>
              <a:t>Tullia</a:t>
            </a:r>
            <a:r>
              <a:rPr lang="de-DE" sz="2400" dirty="0">
                <a:solidFill>
                  <a:schemeClr val="bg1"/>
                </a:solidFill>
              </a:rPr>
              <a:t> Tedeschi²,</a:t>
            </a:r>
          </a:p>
        </p:txBody>
      </p:sp>
      <p:pic>
        <p:nvPicPr>
          <p:cNvPr id="26" name="Grafik 25">
            <a:extLst>
              <a:ext uri="{FF2B5EF4-FFF2-40B4-BE49-F238E27FC236}">
                <a16:creationId xmlns:a16="http://schemas.microsoft.com/office/drawing/2014/main" id="{B13D32FA-2ADE-0EBB-369E-FB934488C91E}"/>
              </a:ext>
            </a:extLst>
          </p:cNvPr>
          <p:cNvPicPr>
            <a:picLocks noChangeAspect="1"/>
          </p:cNvPicPr>
          <p:nvPr/>
        </p:nvPicPr>
        <p:blipFill>
          <a:blip r:embed="rId6"/>
          <a:stretch>
            <a:fillRect/>
          </a:stretch>
        </p:blipFill>
        <p:spPr>
          <a:xfrm>
            <a:off x="1288697" y="1011964"/>
            <a:ext cx="5235497" cy="1785657"/>
          </a:xfrm>
          <a:prstGeom prst="rect">
            <a:avLst/>
          </a:prstGeom>
        </p:spPr>
      </p:pic>
      <p:pic>
        <p:nvPicPr>
          <p:cNvPr id="30" name="Grafik 29">
            <a:extLst>
              <a:ext uri="{FF2B5EF4-FFF2-40B4-BE49-F238E27FC236}">
                <a16:creationId xmlns:a16="http://schemas.microsoft.com/office/drawing/2014/main" id="{2DB86791-9C37-D8AC-C3E4-BE8E19E43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35426" y="1007291"/>
            <a:ext cx="6602806" cy="1700309"/>
          </a:xfrm>
          <a:prstGeom prst="rect">
            <a:avLst/>
          </a:prstGeom>
        </p:spPr>
      </p:pic>
      <p:grpSp>
        <p:nvGrpSpPr>
          <p:cNvPr id="32" name="Gruppieren 31">
            <a:extLst>
              <a:ext uri="{FF2B5EF4-FFF2-40B4-BE49-F238E27FC236}">
                <a16:creationId xmlns:a16="http://schemas.microsoft.com/office/drawing/2014/main" id="{28DB108E-FF87-F28B-F472-37EABA975AE6}"/>
              </a:ext>
            </a:extLst>
          </p:cNvPr>
          <p:cNvGrpSpPr/>
          <p:nvPr/>
        </p:nvGrpSpPr>
        <p:grpSpPr>
          <a:xfrm>
            <a:off x="14952784" y="632947"/>
            <a:ext cx="14645867" cy="2143942"/>
            <a:chOff x="9355124" y="775115"/>
            <a:chExt cx="14645867" cy="2143942"/>
          </a:xfrm>
        </p:grpSpPr>
        <p:pic>
          <p:nvPicPr>
            <p:cNvPr id="34" name="Picture 17" descr="Logo&#10;&#10;Description automatically generated">
              <a:extLst>
                <a:ext uri="{FF2B5EF4-FFF2-40B4-BE49-F238E27FC236}">
                  <a16:creationId xmlns:a16="http://schemas.microsoft.com/office/drawing/2014/main" id="{7A063DBD-9C2F-E9E6-FCB9-A4CF9762D0F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355124" y="840429"/>
              <a:ext cx="6298867" cy="2078628"/>
            </a:xfrm>
            <a:prstGeom prst="rect">
              <a:avLst/>
            </a:prstGeom>
          </p:spPr>
        </p:pic>
        <p:pic>
          <p:nvPicPr>
            <p:cNvPr id="36" name="Grafik 35">
              <a:extLst>
                <a:ext uri="{FF2B5EF4-FFF2-40B4-BE49-F238E27FC236}">
                  <a16:creationId xmlns:a16="http://schemas.microsoft.com/office/drawing/2014/main" id="{A4D63312-C2B3-4739-835E-888928D0499D}"/>
                </a:ext>
              </a:extLst>
            </p:cNvPr>
            <p:cNvPicPr>
              <a:picLocks noChangeAspect="1"/>
            </p:cNvPicPr>
            <p:nvPr/>
          </p:nvPicPr>
          <p:blipFill>
            <a:blip r:embed="rId9"/>
            <a:stretch>
              <a:fillRect/>
            </a:stretch>
          </p:blipFill>
          <p:spPr>
            <a:xfrm>
              <a:off x="16458327" y="775115"/>
              <a:ext cx="7542664" cy="2137841"/>
            </a:xfrm>
            <a:prstGeom prst="rect">
              <a:avLst/>
            </a:prstGeom>
          </p:spPr>
        </p:pic>
      </p:grpSp>
      <p:pic>
        <p:nvPicPr>
          <p:cNvPr id="37" name="Grafik 36" descr="Ein Bild, das Muster, Grafiken, Pixel, Design enthält.&#10;&#10;Automatisch generierte Beschreibung">
            <a:extLst>
              <a:ext uri="{FF2B5EF4-FFF2-40B4-BE49-F238E27FC236}">
                <a16:creationId xmlns:a16="http://schemas.microsoft.com/office/drawing/2014/main" id="{4414EFFA-AF03-72D5-E3B4-C27E9E2919D9}"/>
              </a:ext>
            </a:extLst>
          </p:cNvPr>
          <p:cNvPicPr>
            <a:picLocks noChangeAspect="1"/>
          </p:cNvPicPr>
          <p:nvPr/>
        </p:nvPicPr>
        <p:blipFill>
          <a:blip r:embed="rId10"/>
          <a:stretch>
            <a:fillRect/>
          </a:stretch>
        </p:blipFill>
        <p:spPr>
          <a:xfrm>
            <a:off x="27701511" y="3460786"/>
            <a:ext cx="2525713" cy="2525713"/>
          </a:xfrm>
          <a:prstGeom prst="rect">
            <a:avLst/>
          </a:prstGeom>
        </p:spPr>
      </p:pic>
      <p:grpSp>
        <p:nvGrpSpPr>
          <p:cNvPr id="49" name="Gruppieren 48">
            <a:extLst>
              <a:ext uri="{FF2B5EF4-FFF2-40B4-BE49-F238E27FC236}">
                <a16:creationId xmlns:a16="http://schemas.microsoft.com/office/drawing/2014/main" id="{857BB3AE-76D8-369E-5D47-FC7D310810E3}"/>
              </a:ext>
            </a:extLst>
          </p:cNvPr>
          <p:cNvGrpSpPr/>
          <p:nvPr/>
        </p:nvGrpSpPr>
        <p:grpSpPr>
          <a:xfrm>
            <a:off x="25124654" y="39797494"/>
            <a:ext cx="4550793" cy="2373322"/>
            <a:chOff x="26531276" y="39560373"/>
            <a:chExt cx="3144172" cy="2815979"/>
          </a:xfrm>
        </p:grpSpPr>
        <p:sp>
          <p:nvSpPr>
            <p:cNvPr id="46" name="Rechteck 45">
              <a:extLst>
                <a:ext uri="{FF2B5EF4-FFF2-40B4-BE49-F238E27FC236}">
                  <a16:creationId xmlns:a16="http://schemas.microsoft.com/office/drawing/2014/main" id="{7D22B743-B744-FFD3-8C82-61DDA53488D4}"/>
                </a:ext>
              </a:extLst>
            </p:cNvPr>
            <p:cNvSpPr/>
            <p:nvPr/>
          </p:nvSpPr>
          <p:spPr>
            <a:xfrm>
              <a:off x="26531276" y="39868211"/>
              <a:ext cx="3144172" cy="2508141"/>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51"/>
            </a:p>
          </p:txBody>
        </p:sp>
        <p:sp>
          <p:nvSpPr>
            <p:cNvPr id="47" name="Textfeld 46">
              <a:extLst>
                <a:ext uri="{FF2B5EF4-FFF2-40B4-BE49-F238E27FC236}">
                  <a16:creationId xmlns:a16="http://schemas.microsoft.com/office/drawing/2014/main" id="{464AD469-027B-D079-B7F5-D436B7E43820}"/>
                </a:ext>
              </a:extLst>
            </p:cNvPr>
            <p:cNvSpPr txBox="1"/>
            <p:nvPr/>
          </p:nvSpPr>
          <p:spPr>
            <a:xfrm>
              <a:off x="26771346" y="40200649"/>
              <a:ext cx="2726756" cy="1935460"/>
            </a:xfrm>
            <a:prstGeom prst="rect">
              <a:avLst/>
            </a:prstGeom>
            <a:noFill/>
          </p:spPr>
          <p:txBody>
            <a:bodyPr wrap="square" rtlCol="0">
              <a:spAutoFit/>
            </a:bodyPr>
            <a:lstStyle/>
            <a:p>
              <a:pPr algn="ctr"/>
              <a:r>
                <a:rPr lang="en-US" sz="2000" dirty="0"/>
                <a:t>This study has received funding from the European Union's Horizon 2022-PRIMA Section I Program under grant agreement #2232 (ProxIMed)</a:t>
              </a:r>
              <a:endParaRPr lang="de-DE" sz="2000" dirty="0"/>
            </a:p>
          </p:txBody>
        </p:sp>
        <p:sp>
          <p:nvSpPr>
            <p:cNvPr id="48" name="Textfeld 47">
              <a:extLst>
                <a:ext uri="{FF2B5EF4-FFF2-40B4-BE49-F238E27FC236}">
                  <a16:creationId xmlns:a16="http://schemas.microsoft.com/office/drawing/2014/main" id="{4C7141B4-0891-43AE-CFB4-C18B15945E35}"/>
                </a:ext>
              </a:extLst>
            </p:cNvPr>
            <p:cNvSpPr txBox="1"/>
            <p:nvPr/>
          </p:nvSpPr>
          <p:spPr>
            <a:xfrm flipH="1">
              <a:off x="27264267" y="39560373"/>
              <a:ext cx="1678190" cy="636649"/>
            </a:xfrm>
            <a:prstGeom prst="rect">
              <a:avLst/>
            </a:prstGeom>
            <a:solidFill>
              <a:schemeClr val="bg1"/>
            </a:solidFill>
          </p:spPr>
          <p:txBody>
            <a:bodyPr wrap="square" rtlCol="0">
              <a:spAutoFit/>
            </a:bodyPr>
            <a:lstStyle/>
            <a:p>
              <a:pPr algn="ctr"/>
              <a:r>
                <a:rPr lang="en-GB" sz="2500" b="1">
                  <a:solidFill>
                    <a:srgbClr val="7AB800"/>
                  </a:solidFill>
                </a:rPr>
                <a:t>Funding</a:t>
              </a:r>
              <a:r>
                <a:rPr lang="en-GB" sz="3537" b="1"/>
                <a:t>  </a:t>
              </a:r>
              <a:endParaRPr lang="de-DE" sz="3537" dirty="0"/>
            </a:p>
          </p:txBody>
        </p:sp>
      </p:grpSp>
      <p:sp>
        <p:nvSpPr>
          <p:cNvPr id="28" name="Textfeld 27"/>
          <p:cNvSpPr txBox="1"/>
          <p:nvPr/>
        </p:nvSpPr>
        <p:spPr>
          <a:xfrm flipH="1">
            <a:off x="18721633" y="13370400"/>
            <a:ext cx="3406335" cy="640047"/>
          </a:xfrm>
          <a:prstGeom prst="rect">
            <a:avLst/>
          </a:prstGeom>
          <a:solidFill>
            <a:schemeClr val="bg1"/>
          </a:solidFill>
        </p:spPr>
        <p:txBody>
          <a:bodyPr wrap="square" rtlCol="0">
            <a:spAutoFit/>
          </a:bodyPr>
          <a:lstStyle/>
          <a:p>
            <a:pPr algn="ctr"/>
            <a:r>
              <a:rPr lang="en-GB" sz="3559" b="1" dirty="0">
                <a:solidFill>
                  <a:srgbClr val="7AB800"/>
                </a:solidFill>
              </a:rPr>
              <a:t>Results</a:t>
            </a:r>
            <a:r>
              <a:rPr lang="en-GB" sz="3559" b="1" dirty="0"/>
              <a:t>  </a:t>
            </a:r>
            <a:endParaRPr lang="de-DE" sz="3559" dirty="0"/>
          </a:p>
        </p:txBody>
      </p:sp>
      <p:graphicFrame>
        <p:nvGraphicFramePr>
          <p:cNvPr id="13" name="Tabelle 12">
            <a:extLst>
              <a:ext uri="{FF2B5EF4-FFF2-40B4-BE49-F238E27FC236}">
                <a16:creationId xmlns:a16="http://schemas.microsoft.com/office/drawing/2014/main" id="{F996D585-580A-682B-1C4F-F45B37F9038C}"/>
              </a:ext>
            </a:extLst>
          </p:cNvPr>
          <p:cNvGraphicFramePr>
            <a:graphicFrameLocks noGrp="1"/>
          </p:cNvGraphicFramePr>
          <p:nvPr>
            <p:extLst>
              <p:ext uri="{D42A27DB-BD31-4B8C-83A1-F6EECF244321}">
                <p14:modId xmlns:p14="http://schemas.microsoft.com/office/powerpoint/2010/main" val="1794571339"/>
              </p:ext>
            </p:extLst>
          </p:nvPr>
        </p:nvGraphicFramePr>
        <p:xfrm>
          <a:off x="11649478" y="14180306"/>
          <a:ext cx="8225661" cy="5661660"/>
        </p:xfrm>
        <a:graphic>
          <a:graphicData uri="http://schemas.openxmlformats.org/drawingml/2006/table">
            <a:tbl>
              <a:tblPr>
                <a:tableStyleId>{8EC20E35-A176-4012-BC5E-935CFFF8708E}</a:tableStyleId>
              </a:tblPr>
              <a:tblGrid>
                <a:gridCol w="3617661">
                  <a:extLst>
                    <a:ext uri="{9D8B030D-6E8A-4147-A177-3AD203B41FA5}">
                      <a16:colId xmlns:a16="http://schemas.microsoft.com/office/drawing/2014/main" val="1787230892"/>
                    </a:ext>
                  </a:extLst>
                </a:gridCol>
                <a:gridCol w="2304000">
                  <a:extLst>
                    <a:ext uri="{9D8B030D-6E8A-4147-A177-3AD203B41FA5}">
                      <a16:colId xmlns:a16="http://schemas.microsoft.com/office/drawing/2014/main" val="3416475379"/>
                    </a:ext>
                  </a:extLst>
                </a:gridCol>
                <a:gridCol w="2304000">
                  <a:extLst>
                    <a:ext uri="{9D8B030D-6E8A-4147-A177-3AD203B41FA5}">
                      <a16:colId xmlns:a16="http://schemas.microsoft.com/office/drawing/2014/main" val="2596700250"/>
                    </a:ext>
                  </a:extLst>
                </a:gridCol>
              </a:tblGrid>
              <a:tr h="36000">
                <a:tc>
                  <a:txBody>
                    <a:bodyPr/>
                    <a:lstStyle/>
                    <a:p>
                      <a:pPr marL="360000" algn="l" fontAlgn="b"/>
                      <a:r>
                        <a:rPr lang="en-GB" sz="2800" b="1" u="none" strike="noStrike" noProof="0" dirty="0">
                          <a:effectLst/>
                        </a:rPr>
                        <a:t>Protein</a:t>
                      </a:r>
                      <a:endParaRPr lang="en-GB" sz="2800" b="1"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fontAlgn="b"/>
                      <a:r>
                        <a:rPr lang="en-GB" sz="2800" b="1" u="none" strike="noStrike" noProof="0" dirty="0">
                          <a:effectLst/>
                        </a:rPr>
                        <a:t>Tomato pomace</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dirty="0"/>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355602"/>
                  </a:ext>
                </a:extLst>
              </a:tr>
              <a:tr h="36000">
                <a:tc>
                  <a:txBody>
                    <a:bodyPr/>
                    <a:lstStyle/>
                    <a:p>
                      <a:pPr marL="360000" algn="l" fontAlgn="b"/>
                      <a:r>
                        <a:rPr lang="en-GB" sz="2800" b="1" u="none" strike="noStrike" noProof="0" dirty="0">
                          <a:effectLst/>
                        </a:rPr>
                        <a:t>EAA </a:t>
                      </a:r>
                      <a:r>
                        <a:rPr lang="en-GB" sz="2800" b="0" u="none" strike="noStrike" noProof="0" dirty="0">
                          <a:effectLst/>
                        </a:rPr>
                        <a:t>[mg/g protein]</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2800" u="none" strike="noStrike" noProof="0" dirty="0">
                          <a:effectLst/>
                        </a:rPr>
                        <a:t>379</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2800" u="none" strike="noStrike" noProof="0" dirty="0">
                          <a:effectLst/>
                        </a:rPr>
                        <a:t>512</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907"/>
                  </a:ext>
                </a:extLst>
              </a:tr>
              <a:tr h="36000">
                <a:tc>
                  <a:txBody>
                    <a:bodyPr/>
                    <a:lstStyle/>
                    <a:p>
                      <a:pPr marL="360000" marR="0" lvl="0" indent="0" algn="l" defTabSz="1858088" rtl="0" eaLnBrk="1" fontAlgn="b" latinLnBrk="0" hangingPunct="1">
                        <a:lnSpc>
                          <a:spcPct val="100000"/>
                        </a:lnSpc>
                        <a:spcBef>
                          <a:spcPts val="0"/>
                        </a:spcBef>
                        <a:spcAft>
                          <a:spcPts val="0"/>
                        </a:spcAft>
                        <a:buClrTx/>
                        <a:buSzTx/>
                        <a:buFontTx/>
                        <a:buNone/>
                        <a:tabLst/>
                        <a:defRPr/>
                      </a:pPr>
                      <a:r>
                        <a:rPr lang="en-GB" sz="2800" b="1" u="none" strike="noStrike" noProof="0" dirty="0">
                          <a:effectLst/>
                        </a:rPr>
                        <a:t>AAS</a:t>
                      </a:r>
                      <a:r>
                        <a:rPr lang="en-GB" sz="2800" b="0" u="none" strike="noStrike" noProof="0" dirty="0">
                          <a:effectLst/>
                        </a:rPr>
                        <a:t>, based on:</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2800" b="0" i="0" u="none" strike="noStrike" noProof="0" dirty="0">
                          <a:solidFill>
                            <a:srgbClr val="000000"/>
                          </a:solidFill>
                          <a:effectLst/>
                          <a:latin typeface="Aptos Narrow" panose="020B0004020202020204" pitchFamily="34" charset="0"/>
                        </a:rPr>
                        <a:t>requirements for adults</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2800" b="0" i="0" u="none" strike="noStrike" noProof="0" dirty="0">
                          <a:solidFill>
                            <a:srgbClr val="000000"/>
                          </a:solidFill>
                          <a:effectLst/>
                          <a:latin typeface="Aptos Narrow" panose="020B0004020202020204" pitchFamily="34" charset="0"/>
                        </a:rPr>
                        <a:t>egg reference protein</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257055"/>
                  </a:ext>
                </a:extLst>
              </a:tr>
              <a:tr h="36000">
                <a:tc>
                  <a:txBody>
                    <a:bodyPr/>
                    <a:lstStyle/>
                    <a:p>
                      <a:pPr marL="360000" algn="l" fontAlgn="b"/>
                      <a:r>
                        <a:rPr lang="en-GB" sz="2800" b="0" u="none" strike="noStrike" noProof="0" dirty="0">
                          <a:effectLst/>
                        </a:rPr>
                        <a:t>His</a:t>
                      </a:r>
                      <a:endParaRPr lang="en-GB" sz="2800" b="0" i="0" u="none" strike="noStrike" noProof="0" dirty="0">
                        <a:solidFill>
                          <a:srgbClr val="000000"/>
                        </a:solidFill>
                        <a:effectLst/>
                        <a:latin typeface="Aptos Narrow" panose="020B00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GB" sz="2800" u="none" strike="noStrike" noProof="0" dirty="0">
                          <a:effectLst/>
                        </a:rPr>
                        <a:t>1.51</a:t>
                      </a:r>
                      <a:endParaRPr lang="en-GB" sz="2800" b="0" i="0" u="none" strike="noStrike" noProof="0" dirty="0">
                        <a:solidFill>
                          <a:srgbClr val="000000"/>
                        </a:solidFill>
                        <a:effectLst/>
                        <a:latin typeface="Aptos Narrow" panose="020B00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GB" sz="2800" u="none" strike="noStrike" noProof="0" dirty="0">
                          <a:effectLst/>
                        </a:rPr>
                        <a:t>1.03</a:t>
                      </a:r>
                      <a:endParaRPr lang="en-GB" sz="2800" b="0" i="0" u="none" strike="noStrike" noProof="0" dirty="0">
                        <a:solidFill>
                          <a:srgbClr val="000000"/>
                        </a:solidFill>
                        <a:effectLst/>
                        <a:latin typeface="Aptos Narrow" panose="020B000402020202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825075"/>
                  </a:ext>
                </a:extLst>
              </a:tr>
              <a:tr h="36000">
                <a:tc>
                  <a:txBody>
                    <a:bodyPr/>
                    <a:lstStyle/>
                    <a:p>
                      <a:pPr marL="360000" algn="l" fontAlgn="b"/>
                      <a:r>
                        <a:rPr lang="en-GB" sz="2800" b="0" u="none" strike="noStrike" noProof="0" dirty="0">
                          <a:effectLst/>
                        </a:rPr>
                        <a:t>Ile</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1.47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0.82</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6025715"/>
                  </a:ext>
                </a:extLst>
              </a:tr>
              <a:tr h="36000">
                <a:tc>
                  <a:txBody>
                    <a:bodyPr/>
                    <a:lstStyle/>
                    <a:p>
                      <a:pPr marL="360000" algn="l" fontAlgn="b"/>
                      <a:r>
                        <a:rPr lang="en-GB" sz="2800" b="0" u="none" strike="noStrike" noProof="0" dirty="0">
                          <a:effectLst/>
                        </a:rPr>
                        <a:t>Leu</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1.17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0.80</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1124953"/>
                  </a:ext>
                </a:extLst>
              </a:tr>
              <a:tr h="36000">
                <a:tc>
                  <a:txBody>
                    <a:bodyPr/>
                    <a:lstStyle/>
                    <a:p>
                      <a:pPr marL="360000" algn="l" fontAlgn="b"/>
                      <a:r>
                        <a:rPr lang="en-GB" sz="2800" b="0" u="none" strike="noStrike" noProof="0" dirty="0">
                          <a:effectLst/>
                        </a:rPr>
                        <a:t>Lys</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highlight>
                            <a:srgbClr val="7AB800"/>
                          </a:highlight>
                        </a:rPr>
                        <a:t>0.55</a:t>
                      </a:r>
                      <a:endParaRPr lang="en-GB" sz="2800" b="0" i="0" u="none" strike="noStrike" noProof="0" dirty="0">
                        <a:solidFill>
                          <a:srgbClr val="FF0000"/>
                        </a:solidFill>
                        <a:effectLst/>
                        <a:highlight>
                          <a:srgbClr val="7AB800"/>
                        </a:highligh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0.36</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973014"/>
                  </a:ext>
                </a:extLst>
              </a:tr>
              <a:tr h="36000">
                <a:tc>
                  <a:txBody>
                    <a:bodyPr/>
                    <a:lstStyle/>
                    <a:p>
                      <a:pPr marL="360000" algn="l" fontAlgn="b"/>
                      <a:r>
                        <a:rPr lang="en-GB" sz="2800" b="0" u="none" strike="noStrike" noProof="0" dirty="0">
                          <a:effectLst/>
                        </a:rPr>
                        <a:t>SAA</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1.73</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0.67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7911901"/>
                  </a:ext>
                </a:extLst>
              </a:tr>
              <a:tr h="36000">
                <a:tc>
                  <a:txBody>
                    <a:bodyPr/>
                    <a:lstStyle/>
                    <a:p>
                      <a:pPr marL="360000" algn="l" fontAlgn="b"/>
                      <a:r>
                        <a:rPr lang="en-GB" sz="2800" b="0" u="none" strike="noStrike" noProof="0" dirty="0">
                          <a:effectLst/>
                        </a:rPr>
                        <a:t>AAA</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2.27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0.93</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8308595"/>
                  </a:ext>
                </a:extLst>
              </a:tr>
              <a:tr h="36000">
                <a:tc>
                  <a:txBody>
                    <a:bodyPr/>
                    <a:lstStyle/>
                    <a:p>
                      <a:pPr marL="360000" algn="l" fontAlgn="b"/>
                      <a:r>
                        <a:rPr lang="en-GB" sz="2800" b="0" u="none" strike="noStrike" noProof="0" dirty="0" err="1">
                          <a:effectLst/>
                        </a:rPr>
                        <a:t>Thr</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1.67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0.82</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8620452"/>
                  </a:ext>
                </a:extLst>
              </a:tr>
              <a:tr h="36000">
                <a:tc>
                  <a:txBody>
                    <a:bodyPr/>
                    <a:lstStyle/>
                    <a:p>
                      <a:pPr marL="360000" algn="l" fontAlgn="b"/>
                      <a:r>
                        <a:rPr lang="en-GB" sz="2800" b="0" u="none" strike="noStrike" noProof="0" dirty="0" err="1">
                          <a:effectLst/>
                        </a:rPr>
                        <a:t>Trp</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rPr>
                        <a:t>1.00</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GB" sz="2800" u="none" strike="noStrike" noProof="0" dirty="0">
                          <a:effectLst/>
                          <a:highlight>
                            <a:srgbClr val="7AB800"/>
                          </a:highlight>
                        </a:rPr>
                        <a:t>0.35</a:t>
                      </a:r>
                      <a:endParaRPr lang="en-GB" sz="2800" b="0" i="0" u="none" strike="noStrike" noProof="0" dirty="0">
                        <a:solidFill>
                          <a:srgbClr val="FF0000"/>
                        </a:solidFill>
                        <a:effectLst/>
                        <a:highlight>
                          <a:srgbClr val="7AB800"/>
                        </a:highligh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838716"/>
                  </a:ext>
                </a:extLst>
              </a:tr>
              <a:tr h="36000">
                <a:tc>
                  <a:txBody>
                    <a:bodyPr/>
                    <a:lstStyle/>
                    <a:p>
                      <a:pPr marL="360000" algn="l" fontAlgn="b"/>
                      <a:r>
                        <a:rPr lang="en-GB" sz="2800" b="0" u="none" strike="noStrike" noProof="0" dirty="0">
                          <a:effectLst/>
                        </a:rPr>
                        <a:t>Val</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fontAlgn="b"/>
                      <a:r>
                        <a:rPr lang="en-GB" sz="2800" u="none" strike="noStrike" noProof="0" dirty="0">
                          <a:effectLst/>
                        </a:rPr>
                        <a:t>1.27</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fontAlgn="b"/>
                      <a:r>
                        <a:rPr lang="en-GB" sz="2800" u="none" strike="noStrike" noProof="0" dirty="0">
                          <a:effectLst/>
                        </a:rPr>
                        <a:t>0.75</a:t>
                      </a:r>
                      <a:endParaRPr lang="en-GB" sz="2800" b="0" i="0" u="none" strike="noStrike" noProof="0" dirty="0">
                        <a:solidFill>
                          <a:srgbClr val="000000"/>
                        </a:solidFill>
                        <a:effectLst/>
                        <a:latin typeface="Aptos Narrow" panose="020B0004020202020204" pitchFamily="3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324123"/>
                  </a:ext>
                </a:extLst>
              </a:tr>
            </a:tbl>
          </a:graphicData>
        </a:graphic>
      </p:graphicFrame>
      <p:sp>
        <p:nvSpPr>
          <p:cNvPr id="31" name="Textfeld 30"/>
          <p:cNvSpPr txBox="1"/>
          <p:nvPr/>
        </p:nvSpPr>
        <p:spPr>
          <a:xfrm>
            <a:off x="20267457" y="14002705"/>
            <a:ext cx="9160884" cy="20774918"/>
          </a:xfrm>
          <a:prstGeom prst="rect">
            <a:avLst/>
          </a:prstGeom>
          <a:noFill/>
        </p:spPr>
        <p:txBody>
          <a:bodyPr wrap="square" rtlCol="0">
            <a:spAutoFit/>
          </a:bodyPr>
          <a:lstStyle/>
          <a:p>
            <a:pPr algn="just"/>
            <a:r>
              <a:rPr lang="en-US" sz="3200" dirty="0"/>
              <a:t>The results of the protein analysis are shown in table 1.</a:t>
            </a:r>
          </a:p>
          <a:p>
            <a:pPr algn="just"/>
            <a:r>
              <a:rPr lang="en-US" sz="3200" dirty="0"/>
              <a:t>The sum of EAA of protein powder from tomato pomace is 379.2 ± 8.2 mg/g of protein. This value was observed to be lower than the sum of EAA estimated for the egg reference protein </a:t>
            </a:r>
            <a:br>
              <a:rPr lang="en-US" sz="3200" dirty="0"/>
            </a:br>
            <a:r>
              <a:rPr lang="en-US" sz="3200" dirty="0"/>
              <a:t>(512 mg/g of protein). Anyhow the value fulfilled the requirements set by FAO/WHO for both adults and children.² </a:t>
            </a:r>
          </a:p>
          <a:p>
            <a:pPr algn="just"/>
            <a:r>
              <a:rPr lang="en-US" sz="3200" dirty="0"/>
              <a:t>The tomato pomace showed low scores compared to the egg reference proteins, with most of the scores for essential amino acids below 0.80 and the limiting amino acid being tryptophan, which as the score of 0.35. This means that in the human body, when eaten, the protein (if it is 100% digestible) can be utilized at the 35%. Adults appear more representative for the novel food products since the products the developed in ProxIMed are not aimed to fulfill special needs of certain groups of population. All essential amino acids showed values of AAS ≥ 1, with the only exception of lysine. Consequently, Lysine is the limiting amino acid here, having a score of 0.55. This means that eating the tomato protein alone, if it is 100% digestible, 55% of protein can be utilized at max.</a:t>
            </a:r>
          </a:p>
          <a:p>
            <a:pPr algn="just"/>
            <a:r>
              <a:rPr lang="en-US" sz="3200" dirty="0"/>
              <a:t>The effects of using the results from the protein analysis as a factor for protein quality on LCA results are shown in figure 1. Here the preliminary results for the category of climate change is used.</a:t>
            </a:r>
          </a:p>
          <a:p>
            <a:pPr algn="just"/>
            <a:r>
              <a:rPr lang="en-US" sz="3200" dirty="0"/>
              <a:t>To include the overall EAA, the relation of EAA of tomato pomace protein and egg protein is used (0.74) Therefore it can be seen that using egg protein as a reference has, using the limiting protein AAS the intermediate and using the overall EAA in relation to egg the lowest the highest increase of the results.</a:t>
            </a:r>
          </a:p>
          <a:p>
            <a:pPr algn="just"/>
            <a:r>
              <a:rPr lang="en-US" sz="3200" dirty="0"/>
              <a:t>The adjusted impacts are calculated according to [1]. Formula 1 shows their calculation scheme. This is applied for all shown factors (EAA 0.74, </a:t>
            </a:r>
            <a:r>
              <a:rPr lang="en-US" sz="3200" dirty="0" err="1"/>
              <a:t>AAS</a:t>
            </a:r>
            <a:r>
              <a:rPr lang="en-US" sz="3200" baseline="-25000" dirty="0" err="1"/>
              <a:t>egg</a:t>
            </a:r>
            <a:r>
              <a:rPr lang="en-US" sz="3200" dirty="0"/>
              <a:t> 0.35 and </a:t>
            </a:r>
            <a:r>
              <a:rPr lang="en-US" sz="3200" dirty="0" err="1"/>
              <a:t>AAS</a:t>
            </a:r>
            <a:r>
              <a:rPr lang="en-US" sz="3200" baseline="-25000" dirty="0" err="1"/>
              <a:t>lim</a:t>
            </a:r>
            <a:r>
              <a:rPr lang="en-US" sz="3200" dirty="0"/>
              <a:t> 0.55).</a:t>
            </a:r>
            <a:endParaRPr lang="en-GB" sz="3200" dirty="0"/>
          </a:p>
        </p:txBody>
      </p:sp>
    </p:spTree>
    <p:extLst>
      <p:ext uri="{BB962C8B-B14F-4D97-AF65-F5344CB8AC3E}">
        <p14:creationId xmlns:p14="http://schemas.microsoft.com/office/powerpoint/2010/main" val="102572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a:extLst>
              <a:ext uri="{FF2B5EF4-FFF2-40B4-BE49-F238E27FC236}">
                <a16:creationId xmlns:a16="http://schemas.microsoft.com/office/drawing/2014/main" id="{26D746D7-B5E5-1822-07E9-69D86DB76826}"/>
              </a:ext>
            </a:extLst>
          </p:cNvPr>
          <p:cNvGrpSpPr/>
          <p:nvPr/>
        </p:nvGrpSpPr>
        <p:grpSpPr>
          <a:xfrm>
            <a:off x="2830451" y="14631711"/>
            <a:ext cx="11012204" cy="6242426"/>
            <a:chOff x="2119638" y="14192971"/>
            <a:chExt cx="6650240" cy="4402299"/>
          </a:xfrm>
        </p:grpSpPr>
        <p:pic>
          <p:nvPicPr>
            <p:cNvPr id="2" name="Picture 12" descr="A pile of red flakes&#10;&#10;Description automatically generated with low confidence">
              <a:extLst>
                <a:ext uri="{FF2B5EF4-FFF2-40B4-BE49-F238E27FC236}">
                  <a16:creationId xmlns:a16="http://schemas.microsoft.com/office/drawing/2014/main" id="{E4450B6F-0607-380F-38D3-6096C10D2941}"/>
                </a:ext>
              </a:extLst>
            </p:cNvPr>
            <p:cNvPicPr>
              <a:picLocks noChangeAspect="1"/>
            </p:cNvPicPr>
            <p:nvPr/>
          </p:nvPicPr>
          <p:blipFill>
            <a:blip r:embed="rId3"/>
            <a:stretch>
              <a:fillRect/>
            </a:stretch>
          </p:blipFill>
          <p:spPr>
            <a:xfrm>
              <a:off x="2119638" y="16154183"/>
              <a:ext cx="3851901" cy="2431342"/>
            </a:xfrm>
            <a:prstGeom prst="rect">
              <a:avLst/>
            </a:prstGeom>
          </p:spPr>
        </p:pic>
        <p:pic>
          <p:nvPicPr>
            <p:cNvPr id="3" name="Picture 3" descr="A pile of red flakes&#10;&#10;Description automatically generated with low confidence">
              <a:extLst>
                <a:ext uri="{FF2B5EF4-FFF2-40B4-BE49-F238E27FC236}">
                  <a16:creationId xmlns:a16="http://schemas.microsoft.com/office/drawing/2014/main" id="{3DB1BE61-983E-A3A0-4FF5-C82C7A5B01FC}"/>
                </a:ext>
              </a:extLst>
            </p:cNvPr>
            <p:cNvPicPr>
              <a:picLocks noChangeAspect="1"/>
            </p:cNvPicPr>
            <p:nvPr/>
          </p:nvPicPr>
          <p:blipFill>
            <a:blip r:embed="rId3"/>
            <a:stretch>
              <a:fillRect/>
            </a:stretch>
          </p:blipFill>
          <p:spPr>
            <a:xfrm>
              <a:off x="4917977" y="16163928"/>
              <a:ext cx="3851901" cy="2431342"/>
            </a:xfrm>
            <a:prstGeom prst="rect">
              <a:avLst/>
            </a:prstGeom>
          </p:spPr>
        </p:pic>
        <p:pic>
          <p:nvPicPr>
            <p:cNvPr id="5" name="Picture 4" descr="A pile of red flakes&#10;&#10;Description automatically generated with low confidence">
              <a:extLst>
                <a:ext uri="{FF2B5EF4-FFF2-40B4-BE49-F238E27FC236}">
                  <a16:creationId xmlns:a16="http://schemas.microsoft.com/office/drawing/2014/main" id="{12FFAEC4-D4FA-9249-84D7-82D11C208648}"/>
                </a:ext>
              </a:extLst>
            </p:cNvPr>
            <p:cNvPicPr>
              <a:picLocks noChangeAspect="1"/>
            </p:cNvPicPr>
            <p:nvPr/>
          </p:nvPicPr>
          <p:blipFill>
            <a:blip r:embed="rId3"/>
            <a:stretch>
              <a:fillRect/>
            </a:stretch>
          </p:blipFill>
          <p:spPr>
            <a:xfrm rot="2353341">
              <a:off x="4689319" y="15062416"/>
              <a:ext cx="3851901" cy="2431342"/>
            </a:xfrm>
            <a:prstGeom prst="rect">
              <a:avLst/>
            </a:prstGeom>
          </p:spPr>
        </p:pic>
        <p:pic>
          <p:nvPicPr>
            <p:cNvPr id="9" name="Picture 5" descr="A pile of red flakes&#10;&#10;Description automatically generated with low confidence">
              <a:extLst>
                <a:ext uri="{FF2B5EF4-FFF2-40B4-BE49-F238E27FC236}">
                  <a16:creationId xmlns:a16="http://schemas.microsoft.com/office/drawing/2014/main" id="{AE88FA9C-3DA2-4784-F8A5-12874CCB2CDA}"/>
                </a:ext>
              </a:extLst>
            </p:cNvPr>
            <p:cNvPicPr>
              <a:picLocks noChangeAspect="1"/>
            </p:cNvPicPr>
            <p:nvPr/>
          </p:nvPicPr>
          <p:blipFill>
            <a:blip r:embed="rId3"/>
            <a:stretch>
              <a:fillRect/>
            </a:stretch>
          </p:blipFill>
          <p:spPr>
            <a:xfrm>
              <a:off x="2348296" y="15073125"/>
              <a:ext cx="3851901" cy="2431342"/>
            </a:xfrm>
            <a:prstGeom prst="rect">
              <a:avLst/>
            </a:prstGeom>
          </p:spPr>
        </p:pic>
        <p:pic>
          <p:nvPicPr>
            <p:cNvPr id="14" name="Picture 6" descr="A pile of red flakes&#10;&#10;Description automatically generated with low confidence">
              <a:extLst>
                <a:ext uri="{FF2B5EF4-FFF2-40B4-BE49-F238E27FC236}">
                  <a16:creationId xmlns:a16="http://schemas.microsoft.com/office/drawing/2014/main" id="{3C46D307-C8F7-84D4-9F32-7EA11B32D9A8}"/>
                </a:ext>
              </a:extLst>
            </p:cNvPr>
            <p:cNvPicPr>
              <a:picLocks noChangeAspect="1"/>
            </p:cNvPicPr>
            <p:nvPr/>
          </p:nvPicPr>
          <p:blipFill>
            <a:blip r:embed="rId3"/>
            <a:stretch>
              <a:fillRect/>
            </a:stretch>
          </p:blipFill>
          <p:spPr>
            <a:xfrm>
              <a:off x="3404478" y="14192971"/>
              <a:ext cx="3851901" cy="2431342"/>
            </a:xfrm>
            <a:prstGeom prst="rect">
              <a:avLst/>
            </a:prstGeom>
          </p:spPr>
        </p:pic>
      </p:grpSp>
      <p:grpSp>
        <p:nvGrpSpPr>
          <p:cNvPr id="10" name="Gruppieren 9">
            <a:extLst>
              <a:ext uri="{FF2B5EF4-FFF2-40B4-BE49-F238E27FC236}">
                <a16:creationId xmlns:a16="http://schemas.microsoft.com/office/drawing/2014/main" id="{64DBF7AE-2877-0E17-83B2-25F0754B3AF2}"/>
              </a:ext>
            </a:extLst>
          </p:cNvPr>
          <p:cNvGrpSpPr/>
          <p:nvPr/>
        </p:nvGrpSpPr>
        <p:grpSpPr>
          <a:xfrm>
            <a:off x="1653350" y="9282806"/>
            <a:ext cx="26859371" cy="4638173"/>
            <a:chOff x="1786610" y="9852461"/>
            <a:chExt cx="26859371" cy="4638173"/>
          </a:xfrm>
        </p:grpSpPr>
        <p:sp>
          <p:nvSpPr>
            <p:cNvPr id="18" name="Textfeld 17"/>
            <p:cNvSpPr txBox="1"/>
            <p:nvPr/>
          </p:nvSpPr>
          <p:spPr>
            <a:xfrm>
              <a:off x="1945319" y="10458761"/>
              <a:ext cx="26367867" cy="4031873"/>
            </a:xfrm>
            <a:prstGeom prst="rect">
              <a:avLst/>
            </a:prstGeom>
            <a:noFill/>
          </p:spPr>
          <p:txBody>
            <a:bodyPr wrap="square" rtlCol="0">
              <a:spAutoFit/>
            </a:bodyPr>
            <a:lstStyle/>
            <a:p>
              <a:pPr algn="just"/>
              <a:r>
                <a:rPr lang="en-GB" sz="3200" dirty="0"/>
                <a:t>Tomato plays a pivotal role in the Mediterranean diet. The by-product of tomato processing, known as tomato pomace, has garnered attention for its nutritional and textural qualities, making it suitable for both feed and food applications. Despite its potential, there is currently a lack of defined technologies for scaling up the production of these products for widespread use. Due to its protein content, tomato pomace presents an opportunity to serve as a valuable protein source. Additionally, tomato leaves yield a relevant amount of protein to be processed into protein powder. While both raw materials show a high potential for converting a waste material in a valuable substance, studies are hardly found or still non-existent. Within the project ProxIMed, various technologies to extract proteins from tomato pomace and tomato leaves are tested on their technological feasibility but also on their ecological sensibility. For this purpose, a Life Cycle Assessment (LCA) of the process schemes is conducted.</a:t>
              </a:r>
            </a:p>
          </p:txBody>
        </p:sp>
        <p:sp>
          <p:nvSpPr>
            <p:cNvPr id="24" name="Rechteck 23"/>
            <p:cNvSpPr/>
            <p:nvPr/>
          </p:nvSpPr>
          <p:spPr>
            <a:xfrm>
              <a:off x="1786610" y="10199863"/>
              <a:ext cx="26859371" cy="4213221"/>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296" dirty="0"/>
            </a:p>
          </p:txBody>
        </p:sp>
        <p:sp>
          <p:nvSpPr>
            <p:cNvPr id="7" name="Textfeld 6"/>
            <p:cNvSpPr txBox="1"/>
            <p:nvPr/>
          </p:nvSpPr>
          <p:spPr>
            <a:xfrm flipH="1">
              <a:off x="12973953" y="9852461"/>
              <a:ext cx="3406335" cy="694806"/>
            </a:xfrm>
            <a:prstGeom prst="rect">
              <a:avLst/>
            </a:prstGeom>
            <a:solidFill>
              <a:schemeClr val="bg1"/>
            </a:solidFill>
          </p:spPr>
          <p:txBody>
            <a:bodyPr wrap="square" rtlCol="0">
              <a:spAutoFit/>
            </a:bodyPr>
            <a:lstStyle/>
            <a:p>
              <a:pPr algn="ctr"/>
              <a:r>
                <a:rPr lang="en-GB" sz="3559" b="1" dirty="0">
                  <a:solidFill>
                    <a:srgbClr val="7AB800"/>
                  </a:solidFill>
                </a:rPr>
                <a:t>Introduction</a:t>
              </a:r>
              <a:r>
                <a:rPr lang="en-GB" sz="3915" b="1" dirty="0">
                  <a:solidFill>
                    <a:srgbClr val="7AB800"/>
                  </a:solidFill>
                </a:rPr>
                <a:t>  </a:t>
              </a:r>
              <a:endParaRPr lang="en-GB" sz="3915" dirty="0">
                <a:solidFill>
                  <a:srgbClr val="7AB800"/>
                </a:solidFill>
              </a:endParaRPr>
            </a:p>
          </p:txBody>
        </p:sp>
      </p:grpSp>
      <p:grpSp>
        <p:nvGrpSpPr>
          <p:cNvPr id="32" name="Gruppieren 31">
            <a:extLst>
              <a:ext uri="{FF2B5EF4-FFF2-40B4-BE49-F238E27FC236}">
                <a16:creationId xmlns:a16="http://schemas.microsoft.com/office/drawing/2014/main" id="{AEA49331-B6BE-780C-549A-6B488C87DCED}"/>
              </a:ext>
            </a:extLst>
          </p:cNvPr>
          <p:cNvGrpSpPr/>
          <p:nvPr/>
        </p:nvGrpSpPr>
        <p:grpSpPr>
          <a:xfrm>
            <a:off x="1663666" y="13976540"/>
            <a:ext cx="13239600" cy="22153454"/>
            <a:chOff x="1663666" y="11233340"/>
            <a:chExt cx="13239600" cy="22153454"/>
          </a:xfrm>
        </p:grpSpPr>
        <p:sp>
          <p:nvSpPr>
            <p:cNvPr id="23" name="Rechteck 22"/>
            <p:cNvSpPr/>
            <p:nvPr/>
          </p:nvSpPr>
          <p:spPr>
            <a:xfrm>
              <a:off x="1663666" y="11544964"/>
              <a:ext cx="13239600" cy="2184183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296" dirty="0"/>
            </a:p>
          </p:txBody>
        </p:sp>
        <p:sp>
          <p:nvSpPr>
            <p:cNvPr id="27" name="Textfeld 26"/>
            <p:cNvSpPr txBox="1"/>
            <p:nvPr/>
          </p:nvSpPr>
          <p:spPr>
            <a:xfrm flipH="1">
              <a:off x="4242259" y="11233340"/>
              <a:ext cx="8082414" cy="640047"/>
            </a:xfrm>
            <a:prstGeom prst="rect">
              <a:avLst/>
            </a:prstGeom>
            <a:solidFill>
              <a:schemeClr val="bg1"/>
            </a:solidFill>
          </p:spPr>
          <p:txBody>
            <a:bodyPr wrap="square" rtlCol="0">
              <a:spAutoFit/>
            </a:bodyPr>
            <a:lstStyle/>
            <a:p>
              <a:pPr algn="ctr"/>
              <a:r>
                <a:rPr lang="en-GB" sz="3559" b="1" dirty="0">
                  <a:solidFill>
                    <a:srgbClr val="7AB800"/>
                  </a:solidFill>
                </a:rPr>
                <a:t>Tomato pomace</a:t>
              </a:r>
              <a:endParaRPr lang="en-GB" sz="3559" dirty="0">
                <a:solidFill>
                  <a:srgbClr val="7AB800"/>
                </a:solidFill>
              </a:endParaRPr>
            </a:p>
          </p:txBody>
        </p:sp>
      </p:grpSp>
      <p:grpSp>
        <p:nvGrpSpPr>
          <p:cNvPr id="16" name="Group 6">
            <a:extLst>
              <a:ext uri="{FF2B5EF4-FFF2-40B4-BE49-F238E27FC236}">
                <a16:creationId xmlns:a16="http://schemas.microsoft.com/office/drawing/2014/main" id="{56984E2E-1813-F37B-483F-AC7E612C46B5}"/>
              </a:ext>
            </a:extLst>
          </p:cNvPr>
          <p:cNvGrpSpPr>
            <a:grpSpLocks noChangeAspect="1"/>
          </p:cNvGrpSpPr>
          <p:nvPr/>
        </p:nvGrpSpPr>
        <p:grpSpPr>
          <a:xfrm rot="18691718">
            <a:off x="20671399" y="15182406"/>
            <a:ext cx="8119733" cy="4895557"/>
            <a:chOff x="0" y="0"/>
            <a:chExt cx="4989353" cy="3105617"/>
          </a:xfrm>
        </p:grpSpPr>
        <p:sp>
          <p:nvSpPr>
            <p:cNvPr id="20" name="Freeform 7">
              <a:extLst>
                <a:ext uri="{FF2B5EF4-FFF2-40B4-BE49-F238E27FC236}">
                  <a16:creationId xmlns:a16="http://schemas.microsoft.com/office/drawing/2014/main" id="{94D534A9-DDB9-1D3B-B663-8CAFA6B28F79}"/>
                </a:ext>
              </a:extLst>
            </p:cNvPr>
            <p:cNvSpPr/>
            <p:nvPr/>
          </p:nvSpPr>
          <p:spPr>
            <a:xfrm>
              <a:off x="0" y="0"/>
              <a:ext cx="4989322" cy="3105658"/>
            </a:xfrm>
            <a:custGeom>
              <a:avLst/>
              <a:gdLst/>
              <a:ahLst/>
              <a:cxnLst/>
              <a:rect l="l" t="t" r="r" b="b"/>
              <a:pathLst>
                <a:path w="4989322" h="3105658">
                  <a:moveTo>
                    <a:pt x="0" y="0"/>
                  </a:moveTo>
                  <a:lnTo>
                    <a:pt x="4989322" y="0"/>
                  </a:lnTo>
                  <a:lnTo>
                    <a:pt x="4989322" y="3105658"/>
                  </a:lnTo>
                  <a:lnTo>
                    <a:pt x="0" y="3105658"/>
                  </a:lnTo>
                  <a:lnTo>
                    <a:pt x="0" y="0"/>
                  </a:lnTo>
                  <a:close/>
                </a:path>
              </a:pathLst>
            </a:custGeom>
            <a:blipFill>
              <a:blip r:embed="rId4"/>
              <a:stretch>
                <a:fillRect b="1"/>
              </a:stretch>
            </a:blipFill>
          </p:spPr>
          <p:txBody>
            <a:bodyPr/>
            <a:lstStyle/>
            <a:p>
              <a:endParaRPr lang="en-GB" dirty="0"/>
            </a:p>
          </p:txBody>
        </p:sp>
      </p:grpSp>
      <p:grpSp>
        <p:nvGrpSpPr>
          <p:cNvPr id="22" name="Group 9">
            <a:extLst>
              <a:ext uri="{FF2B5EF4-FFF2-40B4-BE49-F238E27FC236}">
                <a16:creationId xmlns:a16="http://schemas.microsoft.com/office/drawing/2014/main" id="{BC41C1FC-0032-9123-2892-520D57CC9DCC}"/>
              </a:ext>
            </a:extLst>
          </p:cNvPr>
          <p:cNvGrpSpPr>
            <a:grpSpLocks noChangeAspect="1"/>
          </p:cNvGrpSpPr>
          <p:nvPr/>
        </p:nvGrpSpPr>
        <p:grpSpPr>
          <a:xfrm>
            <a:off x="16652584" y="14877315"/>
            <a:ext cx="3721281" cy="5726383"/>
            <a:chOff x="0" y="0"/>
            <a:chExt cx="2611798" cy="4149263"/>
          </a:xfrm>
        </p:grpSpPr>
        <p:sp>
          <p:nvSpPr>
            <p:cNvPr id="26" name="Freeform 10">
              <a:extLst>
                <a:ext uri="{FF2B5EF4-FFF2-40B4-BE49-F238E27FC236}">
                  <a16:creationId xmlns:a16="http://schemas.microsoft.com/office/drawing/2014/main" id="{4D63796F-FB15-5837-2FBE-0D76F3E4FFF9}"/>
                </a:ext>
              </a:extLst>
            </p:cNvPr>
            <p:cNvSpPr/>
            <p:nvPr/>
          </p:nvSpPr>
          <p:spPr>
            <a:xfrm>
              <a:off x="0" y="0"/>
              <a:ext cx="2611846" cy="4149217"/>
            </a:xfrm>
            <a:custGeom>
              <a:avLst/>
              <a:gdLst/>
              <a:ahLst/>
              <a:cxnLst/>
              <a:rect l="l" t="t" r="r" b="b"/>
              <a:pathLst>
                <a:path w="2611846" h="4149217">
                  <a:moveTo>
                    <a:pt x="0" y="0"/>
                  </a:moveTo>
                  <a:lnTo>
                    <a:pt x="2611846" y="0"/>
                  </a:lnTo>
                  <a:lnTo>
                    <a:pt x="2611846" y="4149217"/>
                  </a:lnTo>
                  <a:lnTo>
                    <a:pt x="0" y="4149217"/>
                  </a:lnTo>
                  <a:lnTo>
                    <a:pt x="0" y="0"/>
                  </a:lnTo>
                  <a:close/>
                </a:path>
              </a:pathLst>
            </a:custGeom>
            <a:blipFill>
              <a:blip r:embed="rId5"/>
              <a:stretch>
                <a:fillRect l="-69148" r="-69143"/>
              </a:stretch>
            </a:blipFill>
          </p:spPr>
          <p:txBody>
            <a:bodyPr/>
            <a:lstStyle/>
            <a:p>
              <a:endParaRPr lang="en-GB" dirty="0"/>
            </a:p>
          </p:txBody>
        </p:sp>
      </p:grpSp>
      <p:grpSp>
        <p:nvGrpSpPr>
          <p:cNvPr id="34" name="Gruppieren 33">
            <a:extLst>
              <a:ext uri="{FF2B5EF4-FFF2-40B4-BE49-F238E27FC236}">
                <a16:creationId xmlns:a16="http://schemas.microsoft.com/office/drawing/2014/main" id="{C8688752-3217-E628-4CC0-136E230B3C72}"/>
              </a:ext>
            </a:extLst>
          </p:cNvPr>
          <p:cNvGrpSpPr/>
          <p:nvPr/>
        </p:nvGrpSpPr>
        <p:grpSpPr>
          <a:xfrm>
            <a:off x="15268971" y="13976540"/>
            <a:ext cx="13239600" cy="22153454"/>
            <a:chOff x="1663666" y="11233340"/>
            <a:chExt cx="13239600" cy="22153454"/>
          </a:xfrm>
        </p:grpSpPr>
        <p:sp>
          <p:nvSpPr>
            <p:cNvPr id="36" name="Rechteck 35">
              <a:extLst>
                <a:ext uri="{FF2B5EF4-FFF2-40B4-BE49-F238E27FC236}">
                  <a16:creationId xmlns:a16="http://schemas.microsoft.com/office/drawing/2014/main" id="{38C4272B-D132-15E0-A32C-066DD2BF2796}"/>
                </a:ext>
              </a:extLst>
            </p:cNvPr>
            <p:cNvSpPr/>
            <p:nvPr/>
          </p:nvSpPr>
          <p:spPr>
            <a:xfrm>
              <a:off x="1663666" y="11544964"/>
              <a:ext cx="13239600" cy="2184183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296" dirty="0"/>
            </a:p>
          </p:txBody>
        </p:sp>
        <p:sp>
          <p:nvSpPr>
            <p:cNvPr id="37" name="Textfeld 36">
              <a:extLst>
                <a:ext uri="{FF2B5EF4-FFF2-40B4-BE49-F238E27FC236}">
                  <a16:creationId xmlns:a16="http://schemas.microsoft.com/office/drawing/2014/main" id="{8B22C047-326A-7A1A-1EB1-32A73AB55829}"/>
                </a:ext>
              </a:extLst>
            </p:cNvPr>
            <p:cNvSpPr txBox="1"/>
            <p:nvPr/>
          </p:nvSpPr>
          <p:spPr>
            <a:xfrm flipH="1">
              <a:off x="4242259" y="11233340"/>
              <a:ext cx="8082414" cy="640047"/>
            </a:xfrm>
            <a:prstGeom prst="rect">
              <a:avLst/>
            </a:prstGeom>
            <a:solidFill>
              <a:schemeClr val="bg1"/>
            </a:solidFill>
          </p:spPr>
          <p:txBody>
            <a:bodyPr wrap="square" rtlCol="0">
              <a:spAutoFit/>
            </a:bodyPr>
            <a:lstStyle/>
            <a:p>
              <a:pPr algn="ctr"/>
              <a:r>
                <a:rPr lang="en-GB" sz="3559" b="1" dirty="0">
                  <a:solidFill>
                    <a:srgbClr val="7AB800"/>
                  </a:solidFill>
                </a:rPr>
                <a:t>Tomato stems and leaves</a:t>
              </a:r>
              <a:endParaRPr lang="en-GB" sz="3559" dirty="0">
                <a:solidFill>
                  <a:srgbClr val="7AB800"/>
                </a:solidFill>
              </a:endParaRPr>
            </a:p>
          </p:txBody>
        </p:sp>
      </p:grpSp>
      <p:sp>
        <p:nvSpPr>
          <p:cNvPr id="41" name="Textfeld 40">
            <a:extLst>
              <a:ext uri="{FF2B5EF4-FFF2-40B4-BE49-F238E27FC236}">
                <a16:creationId xmlns:a16="http://schemas.microsoft.com/office/drawing/2014/main" id="{412D59BC-6BB6-0820-277A-74705A9A7D28}"/>
              </a:ext>
            </a:extLst>
          </p:cNvPr>
          <p:cNvSpPr txBox="1"/>
          <p:nvPr/>
        </p:nvSpPr>
        <p:spPr>
          <a:xfrm>
            <a:off x="1953823" y="21262231"/>
            <a:ext cx="12628353" cy="6494085"/>
          </a:xfrm>
          <a:prstGeom prst="rect">
            <a:avLst/>
          </a:prstGeom>
          <a:noFill/>
        </p:spPr>
        <p:txBody>
          <a:bodyPr wrap="square" rtlCol="0">
            <a:spAutoFit/>
          </a:bodyPr>
          <a:lstStyle/>
          <a:p>
            <a:pPr algn="just"/>
            <a:r>
              <a:rPr lang="en-GB" sz="3200" dirty="0"/>
              <a:t>On a food technical level, the transformation of tomato pomace into a fermentable substrate using various hydrolysis methods is explored. This involves examining the impact of the type of hydrolysis, solvent concentration, and pretreatment duration on process efficiency. By quantifying biomass conversion, the reduction in tomato pomace waste through effective valorisation can be assessed. The fermentable sugars derived from tomato pomace are then used in subsequent fermentation to produce single-cell protein and other valuable bioproducts, highlighting the potential for waste reduction and sustainable product generation in the tomato processing industry.</a:t>
            </a:r>
          </a:p>
          <a:p>
            <a:pPr algn="just"/>
            <a:endParaRPr lang="en-GB" sz="3200" dirty="0"/>
          </a:p>
          <a:p>
            <a:pPr algn="just"/>
            <a:r>
              <a:rPr lang="en-GB" sz="3200" b="1" dirty="0"/>
              <a:t>Current treatment process flow:</a:t>
            </a:r>
          </a:p>
        </p:txBody>
      </p:sp>
      <p:sp>
        <p:nvSpPr>
          <p:cNvPr id="42" name="Textfeld 41">
            <a:extLst>
              <a:ext uri="{FF2B5EF4-FFF2-40B4-BE49-F238E27FC236}">
                <a16:creationId xmlns:a16="http://schemas.microsoft.com/office/drawing/2014/main" id="{45D785F8-450A-78FA-15BE-C524AC94B9FF}"/>
              </a:ext>
            </a:extLst>
          </p:cNvPr>
          <p:cNvSpPr txBox="1"/>
          <p:nvPr/>
        </p:nvSpPr>
        <p:spPr>
          <a:xfrm>
            <a:off x="15377064" y="21268091"/>
            <a:ext cx="12628353" cy="6986528"/>
          </a:xfrm>
          <a:prstGeom prst="rect">
            <a:avLst/>
          </a:prstGeom>
          <a:noFill/>
        </p:spPr>
        <p:txBody>
          <a:bodyPr wrap="square" rtlCol="0">
            <a:spAutoFit/>
          </a:bodyPr>
          <a:lstStyle/>
          <a:p>
            <a:pPr algn="just"/>
            <a:r>
              <a:rPr lang="en-GB" sz="3200" dirty="0"/>
              <a:t>The by-products of tomato plantation, majorly tomatoes parts, stems, and leaves mostly left on the fields after the harvest, forms the largest quantity of any agricultural biomass residues. Up to now tomato stems and leaves are not used. The challenges are to create: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de-DE" sz="3200" b="1" i="0" u="none" strike="noStrike" cap="none" normalizeH="0" baseline="0" dirty="0">
                <a:ln>
                  <a:noFill/>
                </a:ln>
                <a:solidFill>
                  <a:schemeClr val="tx1"/>
                </a:solidFill>
                <a:effectLst/>
                <a:latin typeface="Arial" panose="020B0604020202020204" pitchFamily="34" charset="0"/>
              </a:rPr>
              <a:t>A clear fermentation medium</a:t>
            </a:r>
            <a:br>
              <a:rPr kumimoji="0" lang="en-GB" altLang="de-DE" sz="3200" b="0" i="0" u="none" strike="noStrike" cap="none" normalizeH="0" baseline="0" dirty="0">
                <a:ln>
                  <a:noFill/>
                </a:ln>
                <a:solidFill>
                  <a:schemeClr val="tx1"/>
                </a:solidFill>
                <a:effectLst/>
                <a:latin typeface="Arial" panose="020B0604020202020204" pitchFamily="34" charset="0"/>
              </a:rPr>
            </a:br>
            <a:r>
              <a:rPr kumimoji="0" lang="en-GB" altLang="de-DE" sz="3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 titration to clear impurities </a:t>
            </a:r>
            <a:r>
              <a:rPr kumimoji="0" lang="en-GB" altLang="de-DE" sz="3200" b="0" i="0" u="none" strike="noStrike" cap="none" normalizeH="0" baseline="0" dirty="0">
                <a:ln>
                  <a:noFill/>
                </a:ln>
                <a:solidFill>
                  <a:schemeClr val="tx1"/>
                </a:solidFill>
                <a:effectLst/>
                <a:latin typeface="Arial" panose="020B0604020202020204" pitchFamily="34" charset="0"/>
              </a:rPr>
              <a:t>along with pectinase enzyme to prevent turbidity.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de-DE" sz="3200" b="1" i="0" u="none" strike="noStrike" cap="none" normalizeH="0" baseline="0" dirty="0">
                <a:ln>
                  <a:noFill/>
                </a:ln>
                <a:solidFill>
                  <a:schemeClr val="tx1"/>
                </a:solidFill>
                <a:effectLst/>
                <a:latin typeface="Arial" panose="020B0604020202020204" pitchFamily="34" charset="0"/>
              </a:rPr>
              <a:t>A toxin-Free </a:t>
            </a:r>
            <a:r>
              <a:rPr lang="en-GB" altLang="de-DE" sz="3200" b="1" dirty="0">
                <a:latin typeface="Arial" panose="020B0604020202020204" pitchFamily="34" charset="0"/>
              </a:rPr>
              <a:t>m</a:t>
            </a:r>
            <a:r>
              <a:rPr kumimoji="0" lang="en-GB" altLang="de-DE" sz="3200" b="1" i="0" u="none" strike="noStrike" cap="none" normalizeH="0" baseline="0" dirty="0">
                <a:ln>
                  <a:noFill/>
                </a:ln>
                <a:solidFill>
                  <a:schemeClr val="tx1"/>
                </a:solidFill>
                <a:effectLst/>
                <a:latin typeface="Arial" panose="020B0604020202020204" pitchFamily="34" charset="0"/>
              </a:rPr>
              <a:t>edium</a:t>
            </a:r>
            <a:br>
              <a:rPr kumimoji="0" lang="en-GB" altLang="de-DE" sz="3200" b="0" i="0" u="none" strike="noStrike" cap="none" normalizeH="0" baseline="0" dirty="0">
                <a:ln>
                  <a:noFill/>
                </a:ln>
                <a:solidFill>
                  <a:schemeClr val="tx1"/>
                </a:solidFill>
                <a:effectLst/>
                <a:latin typeface="Arial" panose="020B0604020202020204" pitchFamily="34" charset="0"/>
              </a:rPr>
            </a:br>
            <a:r>
              <a:rPr kumimoji="0" lang="en-GB" altLang="de-DE" sz="3200" b="0" i="0" u="none" strike="noStrike" cap="none" normalizeH="0" baseline="0" dirty="0">
                <a:ln>
                  <a:noFill/>
                </a:ln>
                <a:solidFill>
                  <a:schemeClr val="tx1"/>
                </a:solidFill>
                <a:effectLst/>
                <a:latin typeface="Arial" panose="020B0604020202020204" pitchFamily="34" charset="0"/>
              </a:rPr>
              <a:t>Tomato leaves contain bioactive metabolites, such as steroidal alkaloids and phenolics </a:t>
            </a:r>
            <a:r>
              <a:rPr kumimoji="0" lang="en-GB" altLang="de-DE" sz="3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 </a:t>
            </a:r>
            <a:r>
              <a:rPr kumimoji="0" lang="en-GB" altLang="de-DE" sz="3200" b="0" i="0" u="none" strike="noStrike" cap="none" normalizeH="0" baseline="0" dirty="0">
                <a:ln>
                  <a:noFill/>
                </a:ln>
                <a:solidFill>
                  <a:schemeClr val="tx1"/>
                </a:solidFill>
                <a:effectLst/>
                <a:latin typeface="Arial" panose="020B0604020202020204" pitchFamily="34" charset="0"/>
              </a:rPr>
              <a:t>activated charcoal treatment</a:t>
            </a:r>
          </a:p>
          <a:p>
            <a:pPr marL="457200" lvl="0" indent="-457200" defTabSz="914400" eaLnBrk="0" fontAlgn="base" hangingPunct="0">
              <a:spcBef>
                <a:spcPct val="0"/>
              </a:spcBef>
              <a:spcAft>
                <a:spcPct val="0"/>
              </a:spcAft>
              <a:buFont typeface="Arial" panose="020B0604020202020204" pitchFamily="34" charset="0"/>
              <a:buChar char="•"/>
            </a:pPr>
            <a:r>
              <a:rPr lang="en-GB" altLang="de-DE" sz="3200" b="1" dirty="0">
                <a:latin typeface="Arial" panose="020B0604020202020204" pitchFamily="34" charset="0"/>
              </a:rPr>
              <a:t>Medium with r</a:t>
            </a:r>
            <a:r>
              <a:rPr kumimoji="0" lang="en-GB" altLang="de-DE" sz="3200" b="1" i="0" u="none" strike="noStrike" cap="none" normalizeH="0" baseline="0" dirty="0">
                <a:ln>
                  <a:noFill/>
                </a:ln>
                <a:solidFill>
                  <a:schemeClr val="tx1"/>
                </a:solidFill>
                <a:effectLst/>
                <a:latin typeface="Arial" panose="020B0604020202020204" pitchFamily="34" charset="0"/>
              </a:rPr>
              <a:t>educed sugar </a:t>
            </a:r>
            <a:r>
              <a:rPr lang="en-GB" altLang="de-DE" sz="3200" b="1" dirty="0">
                <a:latin typeface="Arial" panose="020B0604020202020204" pitchFamily="34" charset="0"/>
              </a:rPr>
              <a:t>c</a:t>
            </a:r>
            <a:r>
              <a:rPr kumimoji="0" lang="en-GB" altLang="de-DE" sz="3200" b="1" i="0" u="none" strike="noStrike" cap="none" normalizeH="0" baseline="0" dirty="0">
                <a:ln>
                  <a:noFill/>
                </a:ln>
                <a:solidFill>
                  <a:schemeClr val="tx1"/>
                </a:solidFill>
                <a:effectLst/>
                <a:latin typeface="Arial" panose="020B0604020202020204" pitchFamily="34" charset="0"/>
              </a:rPr>
              <a:t>ontent</a:t>
            </a:r>
            <a:br>
              <a:rPr kumimoji="0" lang="en-GB" altLang="de-DE" sz="3200" b="0" i="0" u="none" strike="noStrike" cap="none" normalizeH="0" baseline="0" dirty="0">
                <a:ln>
                  <a:noFill/>
                </a:ln>
                <a:solidFill>
                  <a:schemeClr val="tx1"/>
                </a:solidFill>
                <a:effectLst/>
                <a:latin typeface="Arial" panose="020B0604020202020204" pitchFamily="34" charset="0"/>
              </a:rPr>
            </a:br>
            <a:r>
              <a:rPr kumimoji="0" lang="en-GB" altLang="de-DE" sz="3200" b="0" i="0" u="none" strike="noStrike" cap="none" normalizeH="0" baseline="0" dirty="0">
                <a:ln>
                  <a:noFill/>
                </a:ln>
                <a:solidFill>
                  <a:schemeClr val="tx1"/>
                </a:solidFill>
                <a:effectLst/>
                <a:latin typeface="Arial" panose="020B0604020202020204" pitchFamily="34" charset="0"/>
              </a:rPr>
              <a:t>Determined </a:t>
            </a:r>
            <a:r>
              <a:rPr lang="en-GB" altLang="de-DE" sz="3200" dirty="0">
                <a:latin typeface="Arial" panose="020B0604020202020204" pitchFamily="34" charset="0"/>
              </a:rPr>
              <a:t>through </a:t>
            </a:r>
            <a:r>
              <a:rPr kumimoji="0" lang="en-GB" altLang="de-DE" sz="3200" b="0" i="0" u="none" strike="noStrike" cap="none" normalizeH="0" baseline="0" dirty="0">
                <a:ln>
                  <a:noFill/>
                </a:ln>
                <a:solidFill>
                  <a:schemeClr val="tx1"/>
                </a:solidFill>
                <a:effectLst/>
                <a:latin typeface="Arial" panose="020B0604020202020204" pitchFamily="34" charset="0"/>
              </a:rPr>
              <a:t>HPLC analysis.</a:t>
            </a:r>
          </a:p>
          <a:p>
            <a:pPr algn="just"/>
            <a:endParaRPr lang="en-GB" sz="3200" dirty="0"/>
          </a:p>
          <a:p>
            <a:pPr algn="just"/>
            <a:r>
              <a:rPr lang="en-GB" sz="3200" b="1" dirty="0"/>
              <a:t>Current treatment process flow:</a:t>
            </a:r>
          </a:p>
        </p:txBody>
      </p:sp>
      <p:grpSp>
        <p:nvGrpSpPr>
          <p:cNvPr id="38" name="Gruppieren 37">
            <a:extLst>
              <a:ext uri="{FF2B5EF4-FFF2-40B4-BE49-F238E27FC236}">
                <a16:creationId xmlns:a16="http://schemas.microsoft.com/office/drawing/2014/main" id="{10488D14-2EEB-B2EE-B054-E64682E994BF}"/>
              </a:ext>
            </a:extLst>
          </p:cNvPr>
          <p:cNvGrpSpPr/>
          <p:nvPr/>
        </p:nvGrpSpPr>
        <p:grpSpPr>
          <a:xfrm>
            <a:off x="1663667" y="36316050"/>
            <a:ext cx="22132634" cy="5854766"/>
            <a:chOff x="11035746" y="32629188"/>
            <a:chExt cx="18429632" cy="7714034"/>
          </a:xfrm>
        </p:grpSpPr>
        <p:sp>
          <p:nvSpPr>
            <p:cNvPr id="17" name="Rechteck 16"/>
            <p:cNvSpPr/>
            <p:nvPr/>
          </p:nvSpPr>
          <p:spPr>
            <a:xfrm>
              <a:off x="11035746" y="33128570"/>
              <a:ext cx="18347700" cy="7214652"/>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96"/>
            </a:p>
          </p:txBody>
        </p:sp>
        <p:sp>
          <p:nvSpPr>
            <p:cNvPr id="29" name="Textfeld 28"/>
            <p:cNvSpPr txBox="1"/>
            <p:nvPr/>
          </p:nvSpPr>
          <p:spPr>
            <a:xfrm flipH="1">
              <a:off x="15723286" y="32629188"/>
              <a:ext cx="9054551" cy="935278"/>
            </a:xfrm>
            <a:prstGeom prst="rect">
              <a:avLst/>
            </a:prstGeom>
            <a:solidFill>
              <a:schemeClr val="bg1"/>
            </a:solidFill>
          </p:spPr>
          <p:txBody>
            <a:bodyPr wrap="square" rtlCol="0">
              <a:spAutoFit/>
            </a:bodyPr>
            <a:lstStyle/>
            <a:p>
              <a:pPr algn="ctr"/>
              <a:r>
                <a:rPr lang="en-GB" sz="3559" b="1" dirty="0">
                  <a:solidFill>
                    <a:srgbClr val="7AB800"/>
                  </a:solidFill>
                </a:rPr>
                <a:t>Benefits and effects on the LCA impacts</a:t>
              </a:r>
              <a:endParaRPr lang="de-DE" sz="3559" dirty="0"/>
            </a:p>
          </p:txBody>
        </p:sp>
        <p:sp>
          <p:nvSpPr>
            <p:cNvPr id="39" name="Textfeld 38"/>
            <p:cNvSpPr txBox="1"/>
            <p:nvPr/>
          </p:nvSpPr>
          <p:spPr>
            <a:xfrm>
              <a:off x="11420726" y="33704043"/>
              <a:ext cx="18044652" cy="993537"/>
            </a:xfrm>
            <a:prstGeom prst="rect">
              <a:avLst/>
            </a:prstGeom>
            <a:noFill/>
          </p:spPr>
          <p:txBody>
            <a:bodyPr wrap="square" rtlCol="0">
              <a:spAutoFit/>
            </a:bodyPr>
            <a:lstStyle/>
            <a:p>
              <a:pPr algn="just"/>
              <a:endParaRPr lang="en-GB" sz="3200" dirty="0"/>
            </a:p>
          </p:txBody>
        </p:sp>
      </p:grpSp>
      <p:sp>
        <p:nvSpPr>
          <p:cNvPr id="45" name="Textfeld 44">
            <a:extLst>
              <a:ext uri="{FF2B5EF4-FFF2-40B4-BE49-F238E27FC236}">
                <a16:creationId xmlns:a16="http://schemas.microsoft.com/office/drawing/2014/main" id="{EAB52BA1-0A51-1766-FDBB-BB3048DCD008}"/>
              </a:ext>
            </a:extLst>
          </p:cNvPr>
          <p:cNvSpPr txBox="1"/>
          <p:nvPr/>
        </p:nvSpPr>
        <p:spPr>
          <a:xfrm>
            <a:off x="1783467" y="37082354"/>
            <a:ext cx="21760642" cy="5016758"/>
          </a:xfrm>
          <a:prstGeom prst="rect">
            <a:avLst/>
          </a:prstGeom>
          <a:noFill/>
        </p:spPr>
        <p:txBody>
          <a:bodyPr wrap="square" rtlCol="0">
            <a:spAutoFit/>
          </a:bodyPr>
          <a:lstStyle/>
          <a:p>
            <a:pPr algn="just"/>
            <a:r>
              <a:rPr lang="en-US" sz="3200" dirty="0"/>
              <a:t>LCA consists of the four phases goal &amp; scope, inventory collection, impact assessment and interpretation. All environmental impacts are calculated per amount of created product, i.e. the functional unit of a production system. If waste streams are used two effects can arise: </a:t>
            </a:r>
          </a:p>
          <a:p>
            <a:pPr marL="514350" indent="-514350" algn="just">
              <a:buAutoNum type="arabicPeriod"/>
            </a:pPr>
            <a:r>
              <a:rPr lang="en-US" sz="3200" dirty="0"/>
              <a:t>The waste doesn’t need to be treated, so the overall impacts are lowered. Further, the </a:t>
            </a:r>
            <a:r>
              <a:rPr lang="en-US" sz="3200" b="1" dirty="0"/>
              <a:t>waste </a:t>
            </a:r>
            <a:r>
              <a:rPr lang="en-US" sz="3200" dirty="0"/>
              <a:t>is viewed as </a:t>
            </a:r>
            <a:r>
              <a:rPr lang="en-US" sz="3200" b="1" dirty="0"/>
              <a:t>burden-free</a:t>
            </a:r>
            <a:r>
              <a:rPr lang="en-US" sz="3200" dirty="0"/>
              <a:t> and products made from often have low impacts.</a:t>
            </a:r>
          </a:p>
          <a:p>
            <a:pPr marL="514350" indent="-514350" algn="just">
              <a:buAutoNum type="arabicPeriod"/>
            </a:pPr>
            <a:r>
              <a:rPr lang="en-US" sz="3200" dirty="0"/>
              <a:t>The waste is transformed into a by-product and the impacts are then</a:t>
            </a:r>
            <a:r>
              <a:rPr lang="en-US" sz="3200" b="1" dirty="0"/>
              <a:t> allocated to both the main product and the by-product</a:t>
            </a:r>
            <a:r>
              <a:rPr lang="en-US" sz="3200" dirty="0"/>
              <a:t>, meaning lower impacts for both products.</a:t>
            </a:r>
          </a:p>
          <a:p>
            <a:pPr algn="just"/>
            <a:r>
              <a:rPr lang="en-US" sz="3200" dirty="0"/>
              <a:t>In general, </a:t>
            </a:r>
            <a:r>
              <a:rPr lang="en-US" sz="3200" b="1" dirty="0"/>
              <a:t>using waste closes production circles</a:t>
            </a:r>
            <a:r>
              <a:rPr lang="en-US" sz="3200" dirty="0"/>
              <a:t>, which is a central encouragement provided by the application of LCA and has effect on all four phases, especially on interpretation as system outline have to be re-thought when wastes become useable resources The use of tomato waste streams is further investigated in the ProxIMed project.</a:t>
            </a:r>
          </a:p>
        </p:txBody>
      </p:sp>
      <p:grpSp>
        <p:nvGrpSpPr>
          <p:cNvPr id="264" name="Gruppieren 263">
            <a:extLst>
              <a:ext uri="{FF2B5EF4-FFF2-40B4-BE49-F238E27FC236}">
                <a16:creationId xmlns:a16="http://schemas.microsoft.com/office/drawing/2014/main" id="{374F21FB-537F-2A55-BED2-80C75752AD0E}"/>
              </a:ext>
            </a:extLst>
          </p:cNvPr>
          <p:cNvGrpSpPr/>
          <p:nvPr/>
        </p:nvGrpSpPr>
        <p:grpSpPr>
          <a:xfrm>
            <a:off x="2319309" y="27756316"/>
            <a:ext cx="12018923" cy="8231092"/>
            <a:chOff x="2814609" y="27756316"/>
            <a:chExt cx="12018923" cy="8231092"/>
          </a:xfrm>
        </p:grpSpPr>
        <p:grpSp>
          <p:nvGrpSpPr>
            <p:cNvPr id="175" name="Group 8">
              <a:extLst>
                <a:ext uri="{FF2B5EF4-FFF2-40B4-BE49-F238E27FC236}">
                  <a16:creationId xmlns:a16="http://schemas.microsoft.com/office/drawing/2014/main" id="{BFADDE1D-6E20-A88D-C893-EAAD6744E6E6}"/>
                </a:ext>
              </a:extLst>
            </p:cNvPr>
            <p:cNvGrpSpPr/>
            <p:nvPr/>
          </p:nvGrpSpPr>
          <p:grpSpPr>
            <a:xfrm>
              <a:off x="7967847" y="27756316"/>
              <a:ext cx="1590904" cy="2023008"/>
              <a:chOff x="2961405" y="-69139"/>
              <a:chExt cx="2508123" cy="3189352"/>
            </a:xfrm>
          </p:grpSpPr>
          <p:sp>
            <p:nvSpPr>
              <p:cNvPr id="176" name="Freeform 9">
                <a:extLst>
                  <a:ext uri="{FF2B5EF4-FFF2-40B4-BE49-F238E27FC236}">
                    <a16:creationId xmlns:a16="http://schemas.microsoft.com/office/drawing/2014/main" id="{75006703-7ADF-A7E6-730F-5BCC7619C04B}"/>
                  </a:ext>
                </a:extLst>
              </p:cNvPr>
              <p:cNvSpPr/>
              <p:nvPr/>
            </p:nvSpPr>
            <p:spPr>
              <a:xfrm>
                <a:off x="2961405" y="-69139"/>
                <a:ext cx="2508123" cy="3189352"/>
              </a:xfrm>
              <a:custGeom>
                <a:avLst/>
                <a:gdLst/>
                <a:ahLst/>
                <a:cxnLst/>
                <a:rect l="l" t="t" r="r" b="b"/>
                <a:pathLst>
                  <a:path w="2508123" h="3189351">
                    <a:moveTo>
                      <a:pt x="0" y="0"/>
                    </a:moveTo>
                    <a:lnTo>
                      <a:pt x="2508123" y="0"/>
                    </a:lnTo>
                    <a:lnTo>
                      <a:pt x="2508123" y="3189351"/>
                    </a:lnTo>
                    <a:lnTo>
                      <a:pt x="0" y="3189351"/>
                    </a:lnTo>
                    <a:lnTo>
                      <a:pt x="0" y="0"/>
                    </a:lnTo>
                    <a:close/>
                  </a:path>
                </a:pathLst>
              </a:custGeom>
              <a:blipFill>
                <a:blip r:embed="rId6"/>
                <a:stretch>
                  <a:fillRect l="-515" r="-516"/>
                </a:stretch>
              </a:blipFill>
            </p:spPr>
            <p:txBody>
              <a:bodyPr/>
              <a:lstStyle/>
              <a:p>
                <a:endParaRPr lang="en-GB" sz="13800" dirty="0"/>
              </a:p>
            </p:txBody>
          </p:sp>
        </p:grpSp>
        <p:grpSp>
          <p:nvGrpSpPr>
            <p:cNvPr id="177" name="Group 10">
              <a:extLst>
                <a:ext uri="{FF2B5EF4-FFF2-40B4-BE49-F238E27FC236}">
                  <a16:creationId xmlns:a16="http://schemas.microsoft.com/office/drawing/2014/main" id="{C04D169F-8BDB-0967-ECCD-DF366D982D2A}"/>
                </a:ext>
              </a:extLst>
            </p:cNvPr>
            <p:cNvGrpSpPr/>
            <p:nvPr/>
          </p:nvGrpSpPr>
          <p:grpSpPr>
            <a:xfrm>
              <a:off x="12002869" y="28254619"/>
              <a:ext cx="2314701" cy="1736066"/>
              <a:chOff x="5696707" y="-11353"/>
              <a:chExt cx="3649218" cy="2736976"/>
            </a:xfrm>
          </p:grpSpPr>
          <p:sp>
            <p:nvSpPr>
              <p:cNvPr id="178" name="Freeform 11">
                <a:extLst>
                  <a:ext uri="{FF2B5EF4-FFF2-40B4-BE49-F238E27FC236}">
                    <a16:creationId xmlns:a16="http://schemas.microsoft.com/office/drawing/2014/main" id="{006B7917-7E59-E94B-3510-C96F0756900A}"/>
                  </a:ext>
                </a:extLst>
              </p:cNvPr>
              <p:cNvSpPr/>
              <p:nvPr/>
            </p:nvSpPr>
            <p:spPr>
              <a:xfrm>
                <a:off x="5696707" y="-11353"/>
                <a:ext cx="3649218" cy="2736976"/>
              </a:xfrm>
              <a:custGeom>
                <a:avLst/>
                <a:gdLst/>
                <a:ahLst/>
                <a:cxnLst/>
                <a:rect l="l" t="t" r="r" b="b"/>
                <a:pathLst>
                  <a:path w="3649218" h="2736977">
                    <a:moveTo>
                      <a:pt x="0" y="0"/>
                    </a:moveTo>
                    <a:lnTo>
                      <a:pt x="3649218" y="0"/>
                    </a:lnTo>
                    <a:lnTo>
                      <a:pt x="3649218" y="2736977"/>
                    </a:lnTo>
                    <a:lnTo>
                      <a:pt x="0" y="2736977"/>
                    </a:lnTo>
                    <a:lnTo>
                      <a:pt x="0" y="0"/>
                    </a:lnTo>
                    <a:close/>
                  </a:path>
                </a:pathLst>
              </a:custGeom>
              <a:blipFill>
                <a:blip r:embed="rId7"/>
                <a:stretch>
                  <a:fillRect r="-1"/>
                </a:stretch>
              </a:blipFill>
            </p:spPr>
            <p:txBody>
              <a:bodyPr/>
              <a:lstStyle/>
              <a:p>
                <a:endParaRPr lang="en-GB" sz="13800" dirty="0"/>
              </a:p>
            </p:txBody>
          </p:sp>
        </p:grpSp>
        <p:grpSp>
          <p:nvGrpSpPr>
            <p:cNvPr id="179" name="Group 12">
              <a:extLst>
                <a:ext uri="{FF2B5EF4-FFF2-40B4-BE49-F238E27FC236}">
                  <a16:creationId xmlns:a16="http://schemas.microsoft.com/office/drawing/2014/main" id="{4D85E640-3333-674C-C322-501E8F238045}"/>
                </a:ext>
              </a:extLst>
            </p:cNvPr>
            <p:cNvGrpSpPr/>
            <p:nvPr/>
          </p:nvGrpSpPr>
          <p:grpSpPr>
            <a:xfrm>
              <a:off x="4070068" y="27985678"/>
              <a:ext cx="1222441" cy="1642540"/>
              <a:chOff x="211999" y="-348738"/>
              <a:chExt cx="1927225" cy="2589529"/>
            </a:xfrm>
          </p:grpSpPr>
          <p:sp>
            <p:nvSpPr>
              <p:cNvPr id="180" name="Freeform 13">
                <a:extLst>
                  <a:ext uri="{FF2B5EF4-FFF2-40B4-BE49-F238E27FC236}">
                    <a16:creationId xmlns:a16="http://schemas.microsoft.com/office/drawing/2014/main" id="{FDDA811B-7062-05CC-CF43-C68A0B4091BC}"/>
                  </a:ext>
                </a:extLst>
              </p:cNvPr>
              <p:cNvSpPr/>
              <p:nvPr/>
            </p:nvSpPr>
            <p:spPr>
              <a:xfrm>
                <a:off x="211999" y="-348738"/>
                <a:ext cx="1927225" cy="2589529"/>
              </a:xfrm>
              <a:custGeom>
                <a:avLst/>
                <a:gdLst/>
                <a:ahLst/>
                <a:cxnLst/>
                <a:rect l="l" t="t" r="r" b="b"/>
                <a:pathLst>
                  <a:path w="1927225" h="2589530">
                    <a:moveTo>
                      <a:pt x="0" y="0"/>
                    </a:moveTo>
                    <a:lnTo>
                      <a:pt x="1927225" y="0"/>
                    </a:lnTo>
                    <a:lnTo>
                      <a:pt x="1927225" y="2589530"/>
                    </a:lnTo>
                    <a:lnTo>
                      <a:pt x="0" y="2589530"/>
                    </a:lnTo>
                    <a:lnTo>
                      <a:pt x="0" y="0"/>
                    </a:lnTo>
                    <a:close/>
                  </a:path>
                </a:pathLst>
              </a:custGeom>
              <a:blipFill>
                <a:blip r:embed="rId8"/>
                <a:stretch>
                  <a:fillRect t="-139" r="-1" b="-141"/>
                </a:stretch>
              </a:blipFill>
            </p:spPr>
            <p:txBody>
              <a:bodyPr/>
              <a:lstStyle/>
              <a:p>
                <a:endParaRPr lang="en-GB" sz="13800" dirty="0"/>
              </a:p>
            </p:txBody>
          </p:sp>
        </p:grpSp>
        <p:sp>
          <p:nvSpPr>
            <p:cNvPr id="184" name="TextBox 20">
              <a:extLst>
                <a:ext uri="{FF2B5EF4-FFF2-40B4-BE49-F238E27FC236}">
                  <a16:creationId xmlns:a16="http://schemas.microsoft.com/office/drawing/2014/main" id="{FA4656F9-B16B-D7E3-23D7-A9A5C4881EC1}"/>
                </a:ext>
              </a:extLst>
            </p:cNvPr>
            <p:cNvSpPr txBox="1"/>
            <p:nvPr/>
          </p:nvSpPr>
          <p:spPr>
            <a:xfrm>
              <a:off x="4086637" y="29662862"/>
              <a:ext cx="1299561" cy="369332"/>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Grinding</a:t>
              </a:r>
            </a:p>
          </p:txBody>
        </p:sp>
        <p:sp>
          <p:nvSpPr>
            <p:cNvPr id="185" name="TextBox 22">
              <a:extLst>
                <a:ext uri="{FF2B5EF4-FFF2-40B4-BE49-F238E27FC236}">
                  <a16:creationId xmlns:a16="http://schemas.microsoft.com/office/drawing/2014/main" id="{F825A318-0E8D-7445-2BCE-5033F9FFC1BC}"/>
                </a:ext>
              </a:extLst>
            </p:cNvPr>
            <p:cNvSpPr txBox="1"/>
            <p:nvPr/>
          </p:nvSpPr>
          <p:spPr>
            <a:xfrm>
              <a:off x="11558687" y="29694194"/>
              <a:ext cx="3274845"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Bold"/>
                  <a:cs typeface="Roca One Bold"/>
                  <a:sym typeface="Roca One Bold"/>
                </a:rPr>
                <a:t>Enzymatic Hydrolysis (cellulase and pectinase)</a:t>
              </a:r>
              <a:endParaRPr lang="en-GB" sz="2400" dirty="0">
                <a:latin typeface="Roca One" panose="020B0604020202020204" charset="0"/>
                <a:ea typeface="Roca One"/>
                <a:cs typeface="Roca One"/>
                <a:sym typeface="Roca One"/>
              </a:endParaRPr>
            </a:p>
          </p:txBody>
        </p:sp>
        <p:sp>
          <p:nvSpPr>
            <p:cNvPr id="186" name="TextBox 23">
              <a:extLst>
                <a:ext uri="{FF2B5EF4-FFF2-40B4-BE49-F238E27FC236}">
                  <a16:creationId xmlns:a16="http://schemas.microsoft.com/office/drawing/2014/main" id="{DEF8427D-E8CB-62C6-31A1-6727E76BC8DC}"/>
                </a:ext>
              </a:extLst>
            </p:cNvPr>
            <p:cNvSpPr txBox="1"/>
            <p:nvPr/>
          </p:nvSpPr>
          <p:spPr>
            <a:xfrm>
              <a:off x="12132914" y="34301686"/>
              <a:ext cx="1830857" cy="369332"/>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Filtration</a:t>
              </a:r>
            </a:p>
          </p:txBody>
        </p:sp>
        <p:sp>
          <p:nvSpPr>
            <p:cNvPr id="187" name="TextBox 24">
              <a:extLst>
                <a:ext uri="{FF2B5EF4-FFF2-40B4-BE49-F238E27FC236}">
                  <a16:creationId xmlns:a16="http://schemas.microsoft.com/office/drawing/2014/main" id="{3F023537-CB12-DE2E-C24B-26301EA27DA2}"/>
                </a:ext>
              </a:extLst>
            </p:cNvPr>
            <p:cNvSpPr txBox="1"/>
            <p:nvPr/>
          </p:nvSpPr>
          <p:spPr>
            <a:xfrm>
              <a:off x="7673350" y="30396818"/>
              <a:ext cx="2179898" cy="553998"/>
            </a:xfrm>
            <a:prstGeom prst="rect">
              <a:avLst/>
            </a:prstGeom>
          </p:spPr>
          <p:txBody>
            <a:bodyPr wrap="square" lIns="0" tIns="0" rIns="0" bIns="0" rtlCol="0" anchor="t">
              <a:spAutoFit/>
            </a:bodyPr>
            <a:lstStyle/>
            <a:p>
              <a:pPr algn="ctr"/>
              <a:r>
                <a:rPr lang="en-GB" sz="1800" dirty="0">
                  <a:latin typeface="Roca One Bold"/>
                  <a:ea typeface="Roca One Bold"/>
                  <a:cs typeface="Roca One Bold"/>
                  <a:sym typeface="Roca One Bold"/>
                </a:rPr>
                <a:t>Without chemicals at 121°C for 15 min</a:t>
              </a:r>
            </a:p>
          </p:txBody>
        </p:sp>
        <p:sp>
          <p:nvSpPr>
            <p:cNvPr id="194" name="AutoShape 32">
              <a:extLst>
                <a:ext uri="{FF2B5EF4-FFF2-40B4-BE49-F238E27FC236}">
                  <a16:creationId xmlns:a16="http://schemas.microsoft.com/office/drawing/2014/main" id="{635CF38F-C592-C324-386A-5C76C4858F49}"/>
                </a:ext>
              </a:extLst>
            </p:cNvPr>
            <p:cNvSpPr/>
            <p:nvPr/>
          </p:nvSpPr>
          <p:spPr>
            <a:xfrm>
              <a:off x="10501229" y="29185866"/>
              <a:ext cx="628752"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196" name="AutoShape 34">
              <a:extLst>
                <a:ext uri="{FF2B5EF4-FFF2-40B4-BE49-F238E27FC236}">
                  <a16:creationId xmlns:a16="http://schemas.microsoft.com/office/drawing/2014/main" id="{B6635F71-D58E-3E4B-5857-7DD3E291C943}"/>
                </a:ext>
              </a:extLst>
            </p:cNvPr>
            <p:cNvSpPr/>
            <p:nvPr/>
          </p:nvSpPr>
          <p:spPr>
            <a:xfrm>
              <a:off x="13244052" y="31108818"/>
              <a:ext cx="0" cy="641822"/>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209" name="TextBox 20">
              <a:extLst>
                <a:ext uri="{FF2B5EF4-FFF2-40B4-BE49-F238E27FC236}">
                  <a16:creationId xmlns:a16="http://schemas.microsoft.com/office/drawing/2014/main" id="{8F24301E-B0A7-B131-8BC1-51388B699701}"/>
                </a:ext>
              </a:extLst>
            </p:cNvPr>
            <p:cNvSpPr txBox="1"/>
            <p:nvPr/>
          </p:nvSpPr>
          <p:spPr>
            <a:xfrm>
              <a:off x="7649264" y="29697559"/>
              <a:ext cx="2228069"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Bold"/>
                  <a:cs typeface="Roca One Bold"/>
                  <a:sym typeface="Roca One Bold"/>
                </a:rPr>
                <a:t>Hydrothermal Pretreatment</a:t>
              </a:r>
              <a:endParaRPr lang="en-GB" sz="2400" dirty="0">
                <a:latin typeface="Roca One" panose="020B0604020202020204" charset="0"/>
                <a:ea typeface="Roca One"/>
                <a:cs typeface="Roca One"/>
                <a:sym typeface="Roca One"/>
              </a:endParaRPr>
            </a:p>
          </p:txBody>
        </p:sp>
        <p:sp>
          <p:nvSpPr>
            <p:cNvPr id="233" name="Freeform 12">
              <a:extLst>
                <a:ext uri="{FF2B5EF4-FFF2-40B4-BE49-F238E27FC236}">
                  <a16:creationId xmlns:a16="http://schemas.microsoft.com/office/drawing/2014/main" id="{57C1548F-C5EA-4DF2-876D-9DCA6DE50B3E}"/>
                </a:ext>
              </a:extLst>
            </p:cNvPr>
            <p:cNvSpPr/>
            <p:nvPr/>
          </p:nvSpPr>
          <p:spPr>
            <a:xfrm>
              <a:off x="4036641" y="31284590"/>
              <a:ext cx="1789459" cy="1448815"/>
            </a:xfrm>
            <a:custGeom>
              <a:avLst/>
              <a:gdLst/>
              <a:ahLst/>
              <a:cxnLst/>
              <a:rect l="l" t="t" r="r" b="b"/>
              <a:pathLst>
                <a:path w="1552893" h="1036556">
                  <a:moveTo>
                    <a:pt x="0" y="0"/>
                  </a:moveTo>
                  <a:lnTo>
                    <a:pt x="1552893" y="0"/>
                  </a:lnTo>
                  <a:lnTo>
                    <a:pt x="1552893" y="1036557"/>
                  </a:lnTo>
                  <a:lnTo>
                    <a:pt x="0" y="10365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131C0D"/>
                </a:solidFill>
                <a:effectLst/>
                <a:uLnTx/>
                <a:uFillTx/>
              </a:endParaRPr>
            </a:p>
          </p:txBody>
        </p:sp>
        <p:sp>
          <p:nvSpPr>
            <p:cNvPr id="237" name="Freeform 37">
              <a:extLst>
                <a:ext uri="{FF2B5EF4-FFF2-40B4-BE49-F238E27FC236}">
                  <a16:creationId xmlns:a16="http://schemas.microsoft.com/office/drawing/2014/main" id="{5620D674-89EF-6173-57BC-471B10464A82}"/>
                </a:ext>
              </a:extLst>
            </p:cNvPr>
            <p:cNvSpPr/>
            <p:nvPr/>
          </p:nvSpPr>
          <p:spPr>
            <a:xfrm>
              <a:off x="8397158" y="31666235"/>
              <a:ext cx="1459773" cy="1067170"/>
            </a:xfrm>
            <a:custGeom>
              <a:avLst/>
              <a:gdLst/>
              <a:ahLst/>
              <a:cxnLst/>
              <a:rect l="l" t="t" r="r" b="b"/>
              <a:pathLst>
                <a:path w="1036411" h="865403">
                  <a:moveTo>
                    <a:pt x="0" y="0"/>
                  </a:moveTo>
                  <a:lnTo>
                    <a:pt x="1036411" y="0"/>
                  </a:lnTo>
                  <a:lnTo>
                    <a:pt x="1036411" y="865403"/>
                  </a:lnTo>
                  <a:lnTo>
                    <a:pt x="0" y="865403"/>
                  </a:lnTo>
                  <a:lnTo>
                    <a:pt x="0" y="0"/>
                  </a:lnTo>
                  <a:close/>
                </a:path>
              </a:pathLst>
            </a:custGeom>
            <a:blipFill>
              <a:blip r:embed="rId11"/>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131C0D"/>
                </a:solidFill>
                <a:effectLst/>
                <a:uLnTx/>
                <a:uFillTx/>
              </a:endParaRPr>
            </a:p>
          </p:txBody>
        </p:sp>
        <p:sp>
          <p:nvSpPr>
            <p:cNvPr id="238" name="Freeform 39">
              <a:extLst>
                <a:ext uri="{FF2B5EF4-FFF2-40B4-BE49-F238E27FC236}">
                  <a16:creationId xmlns:a16="http://schemas.microsoft.com/office/drawing/2014/main" id="{DB71C3BC-F40C-24CF-DC2C-8012443E902E}"/>
                </a:ext>
              </a:extLst>
            </p:cNvPr>
            <p:cNvSpPr/>
            <p:nvPr/>
          </p:nvSpPr>
          <p:spPr>
            <a:xfrm>
              <a:off x="5061934" y="34213336"/>
              <a:ext cx="974337" cy="738663"/>
            </a:xfrm>
            <a:custGeom>
              <a:avLst/>
              <a:gdLst/>
              <a:ahLst/>
              <a:cxnLst/>
              <a:rect l="l" t="t" r="r" b="b"/>
              <a:pathLst>
                <a:path w="575280" h="575280">
                  <a:moveTo>
                    <a:pt x="0" y="0"/>
                  </a:moveTo>
                  <a:lnTo>
                    <a:pt x="575279" y="0"/>
                  </a:lnTo>
                  <a:lnTo>
                    <a:pt x="575279" y="575280"/>
                  </a:lnTo>
                  <a:lnTo>
                    <a:pt x="0" y="5752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131C0D"/>
                </a:solidFill>
                <a:effectLst/>
                <a:uLnTx/>
                <a:uFillTx/>
              </a:endParaRPr>
            </a:p>
          </p:txBody>
        </p:sp>
        <p:sp>
          <p:nvSpPr>
            <p:cNvPr id="239" name="TextBox 83">
              <a:extLst>
                <a:ext uri="{FF2B5EF4-FFF2-40B4-BE49-F238E27FC236}">
                  <a16:creationId xmlns:a16="http://schemas.microsoft.com/office/drawing/2014/main" id="{C6D05742-39EB-7AF5-EED2-0B5946BCE9C7}"/>
                </a:ext>
              </a:extLst>
            </p:cNvPr>
            <p:cNvSpPr txBox="1"/>
            <p:nvPr/>
          </p:nvSpPr>
          <p:spPr>
            <a:xfrm>
              <a:off x="7815540" y="33445034"/>
              <a:ext cx="2783741" cy="369332"/>
            </a:xfrm>
            <a:prstGeom prst="rect">
              <a:avLst/>
            </a:prstGeom>
            <a:noFill/>
          </p:spPr>
          <p:txBody>
            <a:bodyPr wrap="square" rtlCol="0">
              <a:spAutoFit/>
            </a:bodyPr>
            <a:lstStyle/>
            <a:p>
              <a:pPr algn="ctr" defTabSz="457200"/>
              <a:r>
                <a:rPr lang="en-GB" sz="1800" dirty="0">
                  <a:latin typeface="Roca One Bold"/>
                </a:rPr>
                <a:t>At pH=5.0 for hydrolysate</a:t>
              </a:r>
            </a:p>
          </p:txBody>
        </p:sp>
        <p:sp>
          <p:nvSpPr>
            <p:cNvPr id="241" name="TextBox 85">
              <a:extLst>
                <a:ext uri="{FF2B5EF4-FFF2-40B4-BE49-F238E27FC236}">
                  <a16:creationId xmlns:a16="http://schemas.microsoft.com/office/drawing/2014/main" id="{2486882E-D9DB-F6E6-0D13-BB06C06B39AC}"/>
                </a:ext>
              </a:extLst>
            </p:cNvPr>
            <p:cNvSpPr txBox="1"/>
            <p:nvPr/>
          </p:nvSpPr>
          <p:spPr>
            <a:xfrm>
              <a:off x="7548026" y="32694540"/>
              <a:ext cx="3193932" cy="830997"/>
            </a:xfrm>
            <a:prstGeom prst="rect">
              <a:avLst/>
            </a:prstGeom>
            <a:noFill/>
          </p:spPr>
          <p:txBody>
            <a:bodyPr wrap="square" rtlCol="0">
              <a:spAutoFit/>
            </a:bodyPr>
            <a:lstStyle/>
            <a:p>
              <a:pPr algn="ctr" defTabSz="457200"/>
              <a:r>
                <a:rPr lang="en-GB" sz="2400" dirty="0">
                  <a:latin typeface="Roca One" panose="020B0604020202020204" charset="0"/>
                </a:rPr>
                <a:t>DNS to measure reducing sugar</a:t>
              </a:r>
            </a:p>
          </p:txBody>
        </p:sp>
        <p:sp>
          <p:nvSpPr>
            <p:cNvPr id="242" name="TextBox 87">
              <a:extLst>
                <a:ext uri="{FF2B5EF4-FFF2-40B4-BE49-F238E27FC236}">
                  <a16:creationId xmlns:a16="http://schemas.microsoft.com/office/drawing/2014/main" id="{D10817F7-1114-857A-CDC9-45EA34DE6DF2}"/>
                </a:ext>
              </a:extLst>
            </p:cNvPr>
            <p:cNvSpPr txBox="1"/>
            <p:nvPr/>
          </p:nvSpPr>
          <p:spPr>
            <a:xfrm>
              <a:off x="3301221" y="32795796"/>
              <a:ext cx="3267832" cy="738664"/>
            </a:xfrm>
            <a:prstGeom prst="rect">
              <a:avLst/>
            </a:prstGeom>
            <a:noFill/>
          </p:spPr>
          <p:txBody>
            <a:bodyPr wrap="square" rtlCol="0">
              <a:spAutoFit/>
            </a:bodyPr>
            <a:lstStyle/>
            <a:p>
              <a:pPr algn="ctr" defTabSz="457200"/>
              <a:r>
                <a:rPr lang="en-GB" sz="2400" dirty="0">
                  <a:latin typeface="Roca One" panose="020B0604020202020204" charset="0"/>
                </a:rPr>
                <a:t>Measuring absorbance </a:t>
              </a:r>
              <a:br>
                <a:rPr lang="en-GB" sz="2400" dirty="0">
                  <a:latin typeface="Roca One" panose="020B0604020202020204" charset="0"/>
                </a:rPr>
              </a:br>
              <a:r>
                <a:rPr lang="en-GB" sz="1800" dirty="0">
                  <a:latin typeface="Roca One" panose="020B0604020202020204" charset="0"/>
                </a:rPr>
                <a:t>at 575 nm</a:t>
              </a:r>
              <a:endParaRPr lang="en-GB" sz="2400" dirty="0">
                <a:latin typeface="Roca One" panose="020B0604020202020204" charset="0"/>
              </a:endParaRPr>
            </a:p>
          </p:txBody>
        </p:sp>
        <p:sp>
          <p:nvSpPr>
            <p:cNvPr id="243" name="TextBox 88">
              <a:extLst>
                <a:ext uri="{FF2B5EF4-FFF2-40B4-BE49-F238E27FC236}">
                  <a16:creationId xmlns:a16="http://schemas.microsoft.com/office/drawing/2014/main" id="{FB103BD0-7583-CF20-8845-D58BB46AC389}"/>
                </a:ext>
              </a:extLst>
            </p:cNvPr>
            <p:cNvSpPr txBox="1"/>
            <p:nvPr/>
          </p:nvSpPr>
          <p:spPr>
            <a:xfrm>
              <a:off x="2814609" y="35152046"/>
              <a:ext cx="4233522" cy="830997"/>
            </a:xfrm>
            <a:prstGeom prst="rect">
              <a:avLst/>
            </a:prstGeom>
            <a:noFill/>
          </p:spPr>
          <p:txBody>
            <a:bodyPr wrap="square" rtlCol="0">
              <a:spAutoFit/>
            </a:bodyPr>
            <a:lstStyle/>
            <a:p>
              <a:pPr algn="ctr" defTabSz="457200"/>
              <a:r>
                <a:rPr lang="en-GB" sz="2400" dirty="0">
                  <a:latin typeface="Roca One" panose="020B0604020202020204" charset="0"/>
                </a:rPr>
                <a:t>Weight &amp; moisture content measurement</a:t>
              </a:r>
            </a:p>
          </p:txBody>
        </p:sp>
        <p:sp>
          <p:nvSpPr>
            <p:cNvPr id="249" name="Freeform 3">
              <a:extLst>
                <a:ext uri="{FF2B5EF4-FFF2-40B4-BE49-F238E27FC236}">
                  <a16:creationId xmlns:a16="http://schemas.microsoft.com/office/drawing/2014/main" id="{DB6CDCE3-032D-1D40-7F78-C492DC1BAF64}"/>
                </a:ext>
              </a:extLst>
            </p:cNvPr>
            <p:cNvSpPr/>
            <p:nvPr/>
          </p:nvSpPr>
          <p:spPr>
            <a:xfrm>
              <a:off x="8483974" y="33947855"/>
              <a:ext cx="1302070" cy="1200328"/>
            </a:xfrm>
            <a:custGeom>
              <a:avLst/>
              <a:gdLst/>
              <a:ahLst/>
              <a:cxnLst/>
              <a:rect l="l" t="t" r="r" b="b"/>
              <a:pathLst>
                <a:path w="1316667" h="1423424">
                  <a:moveTo>
                    <a:pt x="0" y="0"/>
                  </a:moveTo>
                  <a:lnTo>
                    <a:pt x="1316667" y="0"/>
                  </a:lnTo>
                  <a:lnTo>
                    <a:pt x="1316667" y="1423424"/>
                  </a:lnTo>
                  <a:lnTo>
                    <a:pt x="0" y="14234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131C0D"/>
                </a:solidFill>
                <a:effectLst/>
                <a:uLnTx/>
                <a:uFillTx/>
              </a:endParaRPr>
            </a:p>
          </p:txBody>
        </p:sp>
        <p:sp>
          <p:nvSpPr>
            <p:cNvPr id="250" name="TextBox 97">
              <a:extLst>
                <a:ext uri="{FF2B5EF4-FFF2-40B4-BE49-F238E27FC236}">
                  <a16:creationId xmlns:a16="http://schemas.microsoft.com/office/drawing/2014/main" id="{B0DF5FC0-A68C-F9CA-E105-7CEA1D00A715}"/>
                </a:ext>
              </a:extLst>
            </p:cNvPr>
            <p:cNvSpPr txBox="1"/>
            <p:nvPr/>
          </p:nvSpPr>
          <p:spPr>
            <a:xfrm>
              <a:off x="7902894" y="35156411"/>
              <a:ext cx="2233148" cy="830997"/>
            </a:xfrm>
            <a:prstGeom prst="rect">
              <a:avLst/>
            </a:prstGeom>
            <a:noFill/>
          </p:spPr>
          <p:txBody>
            <a:bodyPr wrap="square" rtlCol="0">
              <a:spAutoFit/>
            </a:bodyPr>
            <a:lstStyle/>
            <a:p>
              <a:pPr algn="ctr" defTabSz="457200"/>
              <a:r>
                <a:rPr lang="en-GB" sz="2400" dirty="0">
                  <a:latin typeface="Roca One" panose="020B0604020202020204" charset="0"/>
                </a:rPr>
                <a:t>Drying left over biomass</a:t>
              </a:r>
            </a:p>
          </p:txBody>
        </p:sp>
        <p:sp>
          <p:nvSpPr>
            <p:cNvPr id="252" name="Freeform 8">
              <a:extLst>
                <a:ext uri="{FF2B5EF4-FFF2-40B4-BE49-F238E27FC236}">
                  <a16:creationId xmlns:a16="http://schemas.microsoft.com/office/drawing/2014/main" id="{8D4E34D8-DB14-5353-767F-465369787F86}"/>
                </a:ext>
              </a:extLst>
            </p:cNvPr>
            <p:cNvSpPr/>
            <p:nvPr/>
          </p:nvSpPr>
          <p:spPr>
            <a:xfrm>
              <a:off x="3533949" y="33655271"/>
              <a:ext cx="1370240" cy="1349825"/>
            </a:xfrm>
            <a:custGeom>
              <a:avLst/>
              <a:gdLst/>
              <a:ahLst/>
              <a:cxnLst/>
              <a:rect l="l" t="t" r="r" b="b"/>
              <a:pathLst>
                <a:path w="981731" h="1275665">
                  <a:moveTo>
                    <a:pt x="0" y="0"/>
                  </a:moveTo>
                  <a:lnTo>
                    <a:pt x="981731" y="0"/>
                  </a:lnTo>
                  <a:lnTo>
                    <a:pt x="981731" y="1275666"/>
                  </a:lnTo>
                  <a:lnTo>
                    <a:pt x="0" y="12756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131C0D"/>
                </a:solidFill>
                <a:effectLst/>
                <a:uLnTx/>
                <a:uFillTx/>
              </a:endParaRPr>
            </a:p>
          </p:txBody>
        </p:sp>
        <p:sp>
          <p:nvSpPr>
            <p:cNvPr id="253" name="AutoShape 38">
              <a:extLst>
                <a:ext uri="{FF2B5EF4-FFF2-40B4-BE49-F238E27FC236}">
                  <a16:creationId xmlns:a16="http://schemas.microsoft.com/office/drawing/2014/main" id="{6BDB82FC-9207-E0EC-988E-B232562A4E58}"/>
                </a:ext>
              </a:extLst>
            </p:cNvPr>
            <p:cNvSpPr/>
            <p:nvPr/>
          </p:nvSpPr>
          <p:spPr>
            <a:xfrm flipH="1" flipV="1">
              <a:off x="10821853" y="32759856"/>
              <a:ext cx="1095618" cy="461667"/>
            </a:xfrm>
            <a:prstGeom prst="line">
              <a:avLst/>
            </a:prstGeom>
            <a:ln w="38100" cap="flat">
              <a:solidFill>
                <a:schemeClr val="tx1"/>
              </a:solidFill>
              <a:prstDash val="solid"/>
              <a:headEnd type="none" w="sm" len="sm"/>
              <a:tailEnd type="arrow" w="med" len="sm"/>
            </a:ln>
          </p:spPr>
          <p:txBody>
            <a:bodyPr/>
            <a:lstStyle/>
            <a:p>
              <a:endParaRPr lang="en-GB" sz="13800" dirty="0"/>
            </a:p>
          </p:txBody>
        </p:sp>
        <p:sp>
          <p:nvSpPr>
            <p:cNvPr id="254" name="AutoShape 37">
              <a:extLst>
                <a:ext uri="{FF2B5EF4-FFF2-40B4-BE49-F238E27FC236}">
                  <a16:creationId xmlns:a16="http://schemas.microsoft.com/office/drawing/2014/main" id="{973352AC-5F00-3786-F934-D472F39C6D1A}"/>
                </a:ext>
              </a:extLst>
            </p:cNvPr>
            <p:cNvSpPr/>
            <p:nvPr/>
          </p:nvSpPr>
          <p:spPr>
            <a:xfrm flipH="1">
              <a:off x="10794700" y="34062946"/>
              <a:ext cx="1064267" cy="369333"/>
            </a:xfrm>
            <a:prstGeom prst="line">
              <a:avLst/>
            </a:prstGeom>
            <a:ln w="38100" cap="flat">
              <a:solidFill>
                <a:schemeClr val="tx1"/>
              </a:solidFill>
              <a:prstDash val="solid"/>
              <a:headEnd type="none" w="sm" len="sm"/>
              <a:tailEnd type="arrow" w="med" len="sm"/>
            </a:ln>
          </p:spPr>
          <p:txBody>
            <a:bodyPr/>
            <a:lstStyle/>
            <a:p>
              <a:endParaRPr lang="en-GB" sz="13800" dirty="0"/>
            </a:p>
          </p:txBody>
        </p:sp>
        <p:sp>
          <p:nvSpPr>
            <p:cNvPr id="258" name="AutoShape 49">
              <a:extLst>
                <a:ext uri="{FF2B5EF4-FFF2-40B4-BE49-F238E27FC236}">
                  <a16:creationId xmlns:a16="http://schemas.microsoft.com/office/drawing/2014/main" id="{C9517DB2-67CF-5720-890B-4D5CDE9B4BC0}"/>
                </a:ext>
              </a:extLst>
            </p:cNvPr>
            <p:cNvSpPr/>
            <p:nvPr/>
          </p:nvSpPr>
          <p:spPr>
            <a:xfrm flipH="1">
              <a:off x="6801314" y="34600562"/>
              <a:ext cx="758974"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259" name="AutoShape 49">
              <a:extLst>
                <a:ext uri="{FF2B5EF4-FFF2-40B4-BE49-F238E27FC236}">
                  <a16:creationId xmlns:a16="http://schemas.microsoft.com/office/drawing/2014/main" id="{408059D8-D9D6-AC64-D03E-6735127F9079}"/>
                </a:ext>
              </a:extLst>
            </p:cNvPr>
            <p:cNvSpPr/>
            <p:nvPr/>
          </p:nvSpPr>
          <p:spPr>
            <a:xfrm flipH="1">
              <a:off x="6832380" y="32546144"/>
              <a:ext cx="758974"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261" name="TextBox 38">
              <a:extLst>
                <a:ext uri="{FF2B5EF4-FFF2-40B4-BE49-F238E27FC236}">
                  <a16:creationId xmlns:a16="http://schemas.microsoft.com/office/drawing/2014/main" id="{E1D8B130-65F4-A612-8220-97E2B7CA26F7}"/>
                </a:ext>
              </a:extLst>
            </p:cNvPr>
            <p:cNvSpPr txBox="1"/>
            <p:nvPr/>
          </p:nvSpPr>
          <p:spPr>
            <a:xfrm>
              <a:off x="12107787" y="30363414"/>
              <a:ext cx="2354115" cy="646331"/>
            </a:xfrm>
            <a:prstGeom prst="rect">
              <a:avLst/>
            </a:prstGeom>
            <a:noFill/>
          </p:spPr>
          <p:txBody>
            <a:bodyPr wrap="square" rtlCol="0">
              <a:spAutoFit/>
            </a:bodyPr>
            <a:lstStyle/>
            <a:p>
              <a:pPr algn="ctr" defTabSz="457200"/>
              <a:r>
                <a:rPr lang="en-US" sz="1800" dirty="0">
                  <a:latin typeface="Roca One Bold"/>
                </a:rPr>
                <a:t>at 200 rpm and 50 °C for 18 hours</a:t>
              </a:r>
            </a:p>
          </p:txBody>
        </p:sp>
        <p:sp>
          <p:nvSpPr>
            <p:cNvPr id="262" name="Freeform 29">
              <a:extLst>
                <a:ext uri="{FF2B5EF4-FFF2-40B4-BE49-F238E27FC236}">
                  <a16:creationId xmlns:a16="http://schemas.microsoft.com/office/drawing/2014/main" id="{F27BF8E2-5F24-64F7-013A-EEF0E7DE8D03}"/>
                </a:ext>
              </a:extLst>
            </p:cNvPr>
            <p:cNvSpPr/>
            <p:nvPr/>
          </p:nvSpPr>
          <p:spPr>
            <a:xfrm>
              <a:off x="12397605" y="32147035"/>
              <a:ext cx="2032315" cy="2188647"/>
            </a:xfrm>
            <a:custGeom>
              <a:avLst/>
              <a:gdLst/>
              <a:ahLst/>
              <a:cxnLst/>
              <a:rect l="l" t="t" r="r" b="b"/>
              <a:pathLst>
                <a:path w="2032315" h="2188647">
                  <a:moveTo>
                    <a:pt x="0" y="0"/>
                  </a:moveTo>
                  <a:lnTo>
                    <a:pt x="2032316" y="0"/>
                  </a:lnTo>
                  <a:lnTo>
                    <a:pt x="2032316" y="2188647"/>
                  </a:lnTo>
                  <a:lnTo>
                    <a:pt x="0" y="2188647"/>
                  </a:lnTo>
                  <a:lnTo>
                    <a:pt x="0" y="0"/>
                  </a:lnTo>
                  <a:close/>
                </a:path>
              </a:pathLst>
            </a:custGeom>
            <a:blipFill>
              <a:blip r:embed="rId18"/>
              <a:stretch>
                <a:fillRect/>
              </a:stretch>
            </a:blipFill>
          </p:spPr>
          <p:txBody>
            <a:bodyPr/>
            <a:lstStyle/>
            <a:p>
              <a:endParaRPr lang="en-GB" sz="13800" dirty="0"/>
            </a:p>
          </p:txBody>
        </p:sp>
      </p:grpSp>
      <p:grpSp>
        <p:nvGrpSpPr>
          <p:cNvPr id="266" name="Gruppieren 265">
            <a:extLst>
              <a:ext uri="{FF2B5EF4-FFF2-40B4-BE49-F238E27FC236}">
                <a16:creationId xmlns:a16="http://schemas.microsoft.com/office/drawing/2014/main" id="{1BCD1912-F30E-9460-3784-37066A361199}"/>
              </a:ext>
            </a:extLst>
          </p:cNvPr>
          <p:cNvGrpSpPr/>
          <p:nvPr/>
        </p:nvGrpSpPr>
        <p:grpSpPr>
          <a:xfrm>
            <a:off x="15542237" y="28530213"/>
            <a:ext cx="12655748" cy="7225208"/>
            <a:chOff x="15751787" y="28530213"/>
            <a:chExt cx="12655748" cy="7225208"/>
          </a:xfrm>
        </p:grpSpPr>
        <p:grpSp>
          <p:nvGrpSpPr>
            <p:cNvPr id="35" name="Group 8">
              <a:extLst>
                <a:ext uri="{FF2B5EF4-FFF2-40B4-BE49-F238E27FC236}">
                  <a16:creationId xmlns:a16="http://schemas.microsoft.com/office/drawing/2014/main" id="{26F81954-A497-F87B-9015-DB156022B286}"/>
                </a:ext>
              </a:extLst>
            </p:cNvPr>
            <p:cNvGrpSpPr/>
            <p:nvPr/>
          </p:nvGrpSpPr>
          <p:grpSpPr>
            <a:xfrm>
              <a:off x="18533175" y="28670059"/>
              <a:ext cx="1590922" cy="2022993"/>
              <a:chOff x="0" y="0"/>
              <a:chExt cx="2508151" cy="3189328"/>
            </a:xfrm>
          </p:grpSpPr>
          <p:sp>
            <p:nvSpPr>
              <p:cNvPr id="43" name="Freeform 9">
                <a:extLst>
                  <a:ext uri="{FF2B5EF4-FFF2-40B4-BE49-F238E27FC236}">
                    <a16:creationId xmlns:a16="http://schemas.microsoft.com/office/drawing/2014/main" id="{20D6C96C-02DE-AC01-4144-00DE5237B192}"/>
                  </a:ext>
                </a:extLst>
              </p:cNvPr>
              <p:cNvSpPr/>
              <p:nvPr/>
            </p:nvSpPr>
            <p:spPr>
              <a:xfrm>
                <a:off x="0" y="0"/>
                <a:ext cx="2508123" cy="3189351"/>
              </a:xfrm>
              <a:custGeom>
                <a:avLst/>
                <a:gdLst/>
                <a:ahLst/>
                <a:cxnLst/>
                <a:rect l="l" t="t" r="r" b="b"/>
                <a:pathLst>
                  <a:path w="2508123" h="3189351">
                    <a:moveTo>
                      <a:pt x="0" y="0"/>
                    </a:moveTo>
                    <a:lnTo>
                      <a:pt x="2508123" y="0"/>
                    </a:lnTo>
                    <a:lnTo>
                      <a:pt x="2508123" y="3189351"/>
                    </a:lnTo>
                    <a:lnTo>
                      <a:pt x="0" y="3189351"/>
                    </a:lnTo>
                    <a:lnTo>
                      <a:pt x="0" y="0"/>
                    </a:lnTo>
                    <a:close/>
                  </a:path>
                </a:pathLst>
              </a:custGeom>
              <a:blipFill>
                <a:blip r:embed="rId6"/>
                <a:stretch>
                  <a:fillRect l="-515" r="-516"/>
                </a:stretch>
              </a:blipFill>
            </p:spPr>
            <p:txBody>
              <a:bodyPr/>
              <a:lstStyle/>
              <a:p>
                <a:endParaRPr lang="en-GB" sz="13800" dirty="0"/>
              </a:p>
            </p:txBody>
          </p:sp>
        </p:grpSp>
        <p:grpSp>
          <p:nvGrpSpPr>
            <p:cNvPr id="44" name="Group 10">
              <a:extLst>
                <a:ext uri="{FF2B5EF4-FFF2-40B4-BE49-F238E27FC236}">
                  <a16:creationId xmlns:a16="http://schemas.microsoft.com/office/drawing/2014/main" id="{1D1E1EB2-9624-6EDE-D007-0C585410AF4C}"/>
                </a:ext>
              </a:extLst>
            </p:cNvPr>
            <p:cNvGrpSpPr/>
            <p:nvPr/>
          </p:nvGrpSpPr>
          <p:grpSpPr>
            <a:xfrm>
              <a:off x="20833194" y="29131708"/>
              <a:ext cx="2314740" cy="1736055"/>
              <a:chOff x="0" y="0"/>
              <a:chExt cx="3649279" cy="2736959"/>
            </a:xfrm>
          </p:grpSpPr>
          <p:sp>
            <p:nvSpPr>
              <p:cNvPr id="46" name="Freeform 11">
                <a:extLst>
                  <a:ext uri="{FF2B5EF4-FFF2-40B4-BE49-F238E27FC236}">
                    <a16:creationId xmlns:a16="http://schemas.microsoft.com/office/drawing/2014/main" id="{4EE32D60-3851-1551-B562-B1016C46B963}"/>
                  </a:ext>
                </a:extLst>
              </p:cNvPr>
              <p:cNvSpPr/>
              <p:nvPr/>
            </p:nvSpPr>
            <p:spPr>
              <a:xfrm>
                <a:off x="0" y="0"/>
                <a:ext cx="3649218" cy="2736977"/>
              </a:xfrm>
              <a:custGeom>
                <a:avLst/>
                <a:gdLst/>
                <a:ahLst/>
                <a:cxnLst/>
                <a:rect l="l" t="t" r="r" b="b"/>
                <a:pathLst>
                  <a:path w="3649218" h="2736977">
                    <a:moveTo>
                      <a:pt x="0" y="0"/>
                    </a:moveTo>
                    <a:lnTo>
                      <a:pt x="3649218" y="0"/>
                    </a:lnTo>
                    <a:lnTo>
                      <a:pt x="3649218" y="2736977"/>
                    </a:lnTo>
                    <a:lnTo>
                      <a:pt x="0" y="2736977"/>
                    </a:lnTo>
                    <a:lnTo>
                      <a:pt x="0" y="0"/>
                    </a:lnTo>
                    <a:close/>
                  </a:path>
                </a:pathLst>
              </a:custGeom>
              <a:blipFill>
                <a:blip r:embed="rId7"/>
                <a:stretch>
                  <a:fillRect r="-1"/>
                </a:stretch>
              </a:blipFill>
            </p:spPr>
            <p:txBody>
              <a:bodyPr/>
              <a:lstStyle/>
              <a:p>
                <a:endParaRPr lang="en-GB" sz="13800" dirty="0"/>
              </a:p>
            </p:txBody>
          </p:sp>
        </p:grpSp>
        <p:grpSp>
          <p:nvGrpSpPr>
            <p:cNvPr id="49" name="Group 12">
              <a:extLst>
                <a:ext uri="{FF2B5EF4-FFF2-40B4-BE49-F238E27FC236}">
                  <a16:creationId xmlns:a16="http://schemas.microsoft.com/office/drawing/2014/main" id="{F8925285-75A8-145E-9DFA-0F97C106F44C}"/>
                </a:ext>
              </a:extLst>
            </p:cNvPr>
            <p:cNvGrpSpPr/>
            <p:nvPr/>
          </p:nvGrpSpPr>
          <p:grpSpPr>
            <a:xfrm>
              <a:off x="16379346" y="29076771"/>
              <a:ext cx="1222458" cy="1642569"/>
              <a:chOff x="0" y="0"/>
              <a:chExt cx="1927252" cy="2589575"/>
            </a:xfrm>
          </p:grpSpPr>
          <p:sp>
            <p:nvSpPr>
              <p:cNvPr id="50" name="Freeform 13">
                <a:extLst>
                  <a:ext uri="{FF2B5EF4-FFF2-40B4-BE49-F238E27FC236}">
                    <a16:creationId xmlns:a16="http://schemas.microsoft.com/office/drawing/2014/main" id="{E6A691AB-D25C-108B-2AE5-E68B3E0595C2}"/>
                  </a:ext>
                </a:extLst>
              </p:cNvPr>
              <p:cNvSpPr/>
              <p:nvPr/>
            </p:nvSpPr>
            <p:spPr>
              <a:xfrm>
                <a:off x="0" y="0"/>
                <a:ext cx="1927225" cy="2589530"/>
              </a:xfrm>
              <a:custGeom>
                <a:avLst/>
                <a:gdLst/>
                <a:ahLst/>
                <a:cxnLst/>
                <a:rect l="l" t="t" r="r" b="b"/>
                <a:pathLst>
                  <a:path w="1927225" h="2589530">
                    <a:moveTo>
                      <a:pt x="0" y="0"/>
                    </a:moveTo>
                    <a:lnTo>
                      <a:pt x="1927225" y="0"/>
                    </a:lnTo>
                    <a:lnTo>
                      <a:pt x="1927225" y="2589530"/>
                    </a:lnTo>
                    <a:lnTo>
                      <a:pt x="0" y="2589530"/>
                    </a:lnTo>
                    <a:lnTo>
                      <a:pt x="0" y="0"/>
                    </a:lnTo>
                    <a:close/>
                  </a:path>
                </a:pathLst>
              </a:custGeom>
              <a:blipFill>
                <a:blip r:embed="rId8"/>
                <a:stretch>
                  <a:fillRect t="-139" r="-1" b="-141"/>
                </a:stretch>
              </a:blipFill>
            </p:spPr>
            <p:txBody>
              <a:bodyPr/>
              <a:lstStyle/>
              <a:p>
                <a:endParaRPr lang="en-GB" sz="13800" dirty="0"/>
              </a:p>
            </p:txBody>
          </p:sp>
        </p:grpSp>
        <p:sp>
          <p:nvSpPr>
            <p:cNvPr id="53" name="TextBox 16">
              <a:extLst>
                <a:ext uri="{FF2B5EF4-FFF2-40B4-BE49-F238E27FC236}">
                  <a16:creationId xmlns:a16="http://schemas.microsoft.com/office/drawing/2014/main" id="{F819B77E-7320-43E3-B6B2-4A7123382C43}"/>
                </a:ext>
              </a:extLst>
            </p:cNvPr>
            <p:cNvSpPr txBox="1"/>
            <p:nvPr/>
          </p:nvSpPr>
          <p:spPr>
            <a:xfrm>
              <a:off x="26427318" y="31992146"/>
              <a:ext cx="1604655" cy="553998"/>
            </a:xfrm>
            <a:prstGeom prst="rect">
              <a:avLst/>
            </a:prstGeom>
          </p:spPr>
          <p:txBody>
            <a:bodyPr wrap="square" lIns="0" tIns="0" rIns="0" bIns="0" rtlCol="0" anchor="t">
              <a:spAutoFit/>
            </a:bodyPr>
            <a:lstStyle/>
            <a:p>
              <a:pPr algn="ctr"/>
              <a:r>
                <a:rPr lang="en-GB" sz="1800" dirty="0">
                  <a:latin typeface="Roca One Bold"/>
                  <a:ea typeface="Roca One Bold"/>
                  <a:cs typeface="Roca One Bold"/>
                  <a:sym typeface="Roca One Bold"/>
                </a:rPr>
                <a:t>Arrangement of pH 8.8 &amp; 6.5 </a:t>
              </a:r>
            </a:p>
          </p:txBody>
        </p:sp>
        <p:grpSp>
          <p:nvGrpSpPr>
            <p:cNvPr id="54" name="Group 17">
              <a:extLst>
                <a:ext uri="{FF2B5EF4-FFF2-40B4-BE49-F238E27FC236}">
                  <a16:creationId xmlns:a16="http://schemas.microsoft.com/office/drawing/2014/main" id="{1FBF0F04-3F13-00FA-34B0-92EB1FE6A610}"/>
                </a:ext>
              </a:extLst>
            </p:cNvPr>
            <p:cNvGrpSpPr/>
            <p:nvPr/>
          </p:nvGrpSpPr>
          <p:grpSpPr>
            <a:xfrm>
              <a:off x="22589482" y="32717525"/>
              <a:ext cx="2370090" cy="1478027"/>
              <a:chOff x="0" y="0"/>
              <a:chExt cx="3965139" cy="2472725"/>
            </a:xfrm>
          </p:grpSpPr>
          <p:sp>
            <p:nvSpPr>
              <p:cNvPr id="55" name="Freeform 18">
                <a:extLst>
                  <a:ext uri="{FF2B5EF4-FFF2-40B4-BE49-F238E27FC236}">
                    <a16:creationId xmlns:a16="http://schemas.microsoft.com/office/drawing/2014/main" id="{8678D5A4-69D5-7E98-2809-E31FA2FC8535}"/>
                  </a:ext>
                </a:extLst>
              </p:cNvPr>
              <p:cNvSpPr/>
              <p:nvPr/>
            </p:nvSpPr>
            <p:spPr>
              <a:xfrm>
                <a:off x="0" y="0"/>
                <a:ext cx="3965194" cy="2472690"/>
              </a:xfrm>
              <a:custGeom>
                <a:avLst/>
                <a:gdLst/>
                <a:ahLst/>
                <a:cxnLst/>
                <a:rect l="l" t="t" r="r" b="b"/>
                <a:pathLst>
                  <a:path w="3965194" h="2472690">
                    <a:moveTo>
                      <a:pt x="0" y="0"/>
                    </a:moveTo>
                    <a:lnTo>
                      <a:pt x="3965194" y="0"/>
                    </a:lnTo>
                    <a:lnTo>
                      <a:pt x="3965194" y="2472690"/>
                    </a:lnTo>
                    <a:lnTo>
                      <a:pt x="0" y="2472690"/>
                    </a:lnTo>
                    <a:lnTo>
                      <a:pt x="0" y="0"/>
                    </a:lnTo>
                    <a:close/>
                  </a:path>
                </a:pathLst>
              </a:custGeom>
              <a:blipFill>
                <a:blip r:embed="rId19"/>
                <a:stretch>
                  <a:fillRect t="-294" r="1" b="-295"/>
                </a:stretch>
              </a:blipFill>
            </p:spPr>
            <p:txBody>
              <a:bodyPr/>
              <a:lstStyle/>
              <a:p>
                <a:endParaRPr lang="en-GB" sz="13800" dirty="0"/>
              </a:p>
            </p:txBody>
          </p:sp>
        </p:grpSp>
        <p:sp>
          <p:nvSpPr>
            <p:cNvPr id="57" name="TextBox 20">
              <a:extLst>
                <a:ext uri="{FF2B5EF4-FFF2-40B4-BE49-F238E27FC236}">
                  <a16:creationId xmlns:a16="http://schemas.microsoft.com/office/drawing/2014/main" id="{C0C112FD-F417-2103-3F7E-B6CF81616E24}"/>
                </a:ext>
              </a:extLst>
            </p:cNvPr>
            <p:cNvSpPr txBox="1"/>
            <p:nvPr/>
          </p:nvSpPr>
          <p:spPr>
            <a:xfrm>
              <a:off x="16342128" y="30828586"/>
              <a:ext cx="1299561" cy="369332"/>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Grinding</a:t>
              </a:r>
            </a:p>
          </p:txBody>
        </p:sp>
        <p:sp>
          <p:nvSpPr>
            <p:cNvPr id="58" name="TextBox 22">
              <a:extLst>
                <a:ext uri="{FF2B5EF4-FFF2-40B4-BE49-F238E27FC236}">
                  <a16:creationId xmlns:a16="http://schemas.microsoft.com/office/drawing/2014/main" id="{547FF87F-3163-D9F7-F199-D5FC3FA6442D}"/>
                </a:ext>
              </a:extLst>
            </p:cNvPr>
            <p:cNvSpPr txBox="1"/>
            <p:nvPr/>
          </p:nvSpPr>
          <p:spPr>
            <a:xfrm>
              <a:off x="21067310" y="30644765"/>
              <a:ext cx="1804959"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Bold"/>
                  <a:cs typeface="Roca One Bold"/>
                  <a:sym typeface="Roca One Bold"/>
                </a:rPr>
                <a:t>Enzymatic Hydrolysis</a:t>
              </a:r>
              <a:endParaRPr lang="en-GB" sz="2400" dirty="0">
                <a:latin typeface="Roca One" panose="020B0604020202020204" charset="0"/>
                <a:ea typeface="Roca One"/>
                <a:cs typeface="Roca One"/>
                <a:sym typeface="Roca One"/>
              </a:endParaRPr>
            </a:p>
          </p:txBody>
        </p:sp>
        <p:sp>
          <p:nvSpPr>
            <p:cNvPr id="59" name="TextBox 23">
              <a:extLst>
                <a:ext uri="{FF2B5EF4-FFF2-40B4-BE49-F238E27FC236}">
                  <a16:creationId xmlns:a16="http://schemas.microsoft.com/office/drawing/2014/main" id="{32D9A0C4-82DE-94F4-60DA-C1C572A67B6D}"/>
                </a:ext>
              </a:extLst>
            </p:cNvPr>
            <p:cNvSpPr txBox="1"/>
            <p:nvPr/>
          </p:nvSpPr>
          <p:spPr>
            <a:xfrm>
              <a:off x="24061902" y="30708385"/>
              <a:ext cx="1299576" cy="369332"/>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Filtration</a:t>
              </a:r>
            </a:p>
          </p:txBody>
        </p:sp>
        <p:sp>
          <p:nvSpPr>
            <p:cNvPr id="60" name="TextBox 24">
              <a:extLst>
                <a:ext uri="{FF2B5EF4-FFF2-40B4-BE49-F238E27FC236}">
                  <a16:creationId xmlns:a16="http://schemas.microsoft.com/office/drawing/2014/main" id="{13846B2D-E879-E3A1-643A-DE7A393AAF6B}"/>
                </a:ext>
              </a:extLst>
            </p:cNvPr>
            <p:cNvSpPr txBox="1"/>
            <p:nvPr/>
          </p:nvSpPr>
          <p:spPr>
            <a:xfrm>
              <a:off x="18514129" y="31424708"/>
              <a:ext cx="1793723" cy="553998"/>
            </a:xfrm>
            <a:prstGeom prst="rect">
              <a:avLst/>
            </a:prstGeom>
          </p:spPr>
          <p:txBody>
            <a:bodyPr lIns="0" tIns="0" rIns="0" bIns="0" rtlCol="0" anchor="t">
              <a:spAutoFit/>
            </a:bodyPr>
            <a:lstStyle/>
            <a:p>
              <a:pPr algn="ctr"/>
              <a:r>
                <a:rPr lang="en-GB" sz="1800" dirty="0">
                  <a:latin typeface="Roca One Bold"/>
                  <a:ea typeface="Roca One Bold"/>
                  <a:cs typeface="Roca One Bold"/>
                  <a:sym typeface="Roca One Bold"/>
                </a:rPr>
                <a:t>with 1%NaOH at 121°C for 15 min</a:t>
              </a:r>
            </a:p>
          </p:txBody>
        </p:sp>
        <p:sp>
          <p:nvSpPr>
            <p:cNvPr id="61" name="TextBox 25">
              <a:extLst>
                <a:ext uri="{FF2B5EF4-FFF2-40B4-BE49-F238E27FC236}">
                  <a16:creationId xmlns:a16="http://schemas.microsoft.com/office/drawing/2014/main" id="{47A52F67-D6A4-782B-3F4F-6FB21A910479}"/>
                </a:ext>
              </a:extLst>
            </p:cNvPr>
            <p:cNvSpPr txBox="1"/>
            <p:nvPr/>
          </p:nvSpPr>
          <p:spPr>
            <a:xfrm>
              <a:off x="21067310" y="31424708"/>
              <a:ext cx="1831224" cy="553998"/>
            </a:xfrm>
            <a:prstGeom prst="rect">
              <a:avLst/>
            </a:prstGeom>
          </p:spPr>
          <p:txBody>
            <a:bodyPr wrap="square" lIns="0" tIns="0" rIns="0" bIns="0" rtlCol="0" anchor="t">
              <a:spAutoFit/>
            </a:bodyPr>
            <a:lstStyle/>
            <a:p>
              <a:pPr algn="ctr"/>
              <a:r>
                <a:rPr lang="en-GB" sz="1800" dirty="0">
                  <a:latin typeface="Roca One Bold"/>
                  <a:ea typeface="Roca One Bold"/>
                  <a:cs typeface="Roca One Bold"/>
                  <a:sym typeface="Roca One Bold"/>
                </a:rPr>
                <a:t>with cellulase and pectinase</a:t>
              </a:r>
            </a:p>
          </p:txBody>
        </p:sp>
        <p:sp>
          <p:nvSpPr>
            <p:cNvPr id="62" name="TextBox 26">
              <a:extLst>
                <a:ext uri="{FF2B5EF4-FFF2-40B4-BE49-F238E27FC236}">
                  <a16:creationId xmlns:a16="http://schemas.microsoft.com/office/drawing/2014/main" id="{94BE0AB3-0481-EC1D-0F12-E53281472E45}"/>
                </a:ext>
              </a:extLst>
            </p:cNvPr>
            <p:cNvSpPr txBox="1"/>
            <p:nvPr/>
          </p:nvSpPr>
          <p:spPr>
            <a:xfrm>
              <a:off x="26548231" y="31572226"/>
              <a:ext cx="1362830" cy="369332"/>
            </a:xfrm>
            <a:prstGeom prst="rect">
              <a:avLst/>
            </a:prstGeom>
          </p:spPr>
          <p:txBody>
            <a:bodyPr lIns="0" tIns="0" rIns="0" bIns="0" rtlCol="0" anchor="t">
              <a:spAutoFit/>
            </a:bodyPr>
            <a:lstStyle/>
            <a:p>
              <a:pPr algn="ctr"/>
              <a:r>
                <a:rPr lang="en-GB" sz="2400" dirty="0">
                  <a:latin typeface="Roca One" panose="020B0604020202020204" charset="0"/>
                  <a:ea typeface="Roca One"/>
                  <a:cs typeface="Roca One"/>
                  <a:sym typeface="Roca One"/>
                </a:rPr>
                <a:t>Titration</a:t>
              </a:r>
            </a:p>
          </p:txBody>
        </p:sp>
        <p:sp>
          <p:nvSpPr>
            <p:cNvPr id="63" name="TextBox 27">
              <a:extLst>
                <a:ext uri="{FF2B5EF4-FFF2-40B4-BE49-F238E27FC236}">
                  <a16:creationId xmlns:a16="http://schemas.microsoft.com/office/drawing/2014/main" id="{168B8D34-8D3E-2C9F-255B-2DEBCEF0C013}"/>
                </a:ext>
              </a:extLst>
            </p:cNvPr>
            <p:cNvSpPr txBox="1"/>
            <p:nvPr/>
          </p:nvSpPr>
          <p:spPr>
            <a:xfrm>
              <a:off x="25929978" y="34462759"/>
              <a:ext cx="2477557" cy="738664"/>
            </a:xfrm>
            <a:prstGeom prst="rect">
              <a:avLst/>
            </a:prstGeom>
            <a:ln>
              <a:solidFill>
                <a:srgbClr val="FF0000"/>
              </a:solidFill>
            </a:ln>
          </p:spPr>
          <p:txBody>
            <a:bodyPr wrap="square" lIns="0" tIns="0" rIns="0" bIns="0" rtlCol="0" anchor="t">
              <a:spAutoFit/>
            </a:bodyPr>
            <a:lstStyle/>
            <a:p>
              <a:pPr algn="ctr"/>
              <a:r>
                <a:rPr lang="en-GB" sz="2400" dirty="0">
                  <a:solidFill>
                    <a:srgbClr val="FF0000"/>
                  </a:solidFill>
                  <a:latin typeface="DejaVu Serif Bold Italics"/>
                  <a:ea typeface="DejaVu Serif Bold Italics"/>
                  <a:cs typeface="DejaVu Serif Bold Italics"/>
                  <a:sym typeface="DejaVu Serif Bold Italics"/>
                </a:rPr>
                <a:t>Removal of precipitate</a:t>
              </a:r>
            </a:p>
          </p:txBody>
        </p:sp>
        <p:sp>
          <p:nvSpPr>
            <p:cNvPr id="64" name="TextBox 28">
              <a:extLst>
                <a:ext uri="{FF2B5EF4-FFF2-40B4-BE49-F238E27FC236}">
                  <a16:creationId xmlns:a16="http://schemas.microsoft.com/office/drawing/2014/main" id="{624F4E85-63BA-DA42-2D46-3C39116CD135}"/>
                </a:ext>
              </a:extLst>
            </p:cNvPr>
            <p:cNvSpPr txBox="1"/>
            <p:nvPr/>
          </p:nvSpPr>
          <p:spPr>
            <a:xfrm>
              <a:off x="22294699" y="34358515"/>
              <a:ext cx="3392829"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Activated Charcoal Treatment</a:t>
              </a:r>
            </a:p>
          </p:txBody>
        </p:sp>
        <p:sp>
          <p:nvSpPr>
            <p:cNvPr id="65" name="Freeform 29">
              <a:extLst>
                <a:ext uri="{FF2B5EF4-FFF2-40B4-BE49-F238E27FC236}">
                  <a16:creationId xmlns:a16="http://schemas.microsoft.com/office/drawing/2014/main" id="{E9DDC2AF-C2A0-A697-3DA0-BA0209BE357A}"/>
                </a:ext>
              </a:extLst>
            </p:cNvPr>
            <p:cNvSpPr/>
            <p:nvPr/>
          </p:nvSpPr>
          <p:spPr>
            <a:xfrm>
              <a:off x="24114651" y="28530213"/>
              <a:ext cx="2032315" cy="2188647"/>
            </a:xfrm>
            <a:custGeom>
              <a:avLst/>
              <a:gdLst/>
              <a:ahLst/>
              <a:cxnLst/>
              <a:rect l="l" t="t" r="r" b="b"/>
              <a:pathLst>
                <a:path w="2032315" h="2188647">
                  <a:moveTo>
                    <a:pt x="0" y="0"/>
                  </a:moveTo>
                  <a:lnTo>
                    <a:pt x="2032316" y="0"/>
                  </a:lnTo>
                  <a:lnTo>
                    <a:pt x="2032316" y="2188647"/>
                  </a:lnTo>
                  <a:lnTo>
                    <a:pt x="0" y="2188647"/>
                  </a:lnTo>
                  <a:lnTo>
                    <a:pt x="0" y="0"/>
                  </a:lnTo>
                  <a:close/>
                </a:path>
              </a:pathLst>
            </a:custGeom>
            <a:blipFill>
              <a:blip r:embed="rId18"/>
              <a:stretch>
                <a:fillRect/>
              </a:stretch>
            </a:blipFill>
          </p:spPr>
          <p:txBody>
            <a:bodyPr/>
            <a:lstStyle/>
            <a:p>
              <a:endParaRPr lang="en-GB" sz="13800" dirty="0"/>
            </a:p>
          </p:txBody>
        </p:sp>
        <p:sp>
          <p:nvSpPr>
            <p:cNvPr id="67" name="AutoShape 31">
              <a:extLst>
                <a:ext uri="{FF2B5EF4-FFF2-40B4-BE49-F238E27FC236}">
                  <a16:creationId xmlns:a16="http://schemas.microsoft.com/office/drawing/2014/main" id="{43D59907-6492-5EFF-8126-5C4065075892}"/>
                </a:ext>
              </a:extLst>
            </p:cNvPr>
            <p:cNvSpPr/>
            <p:nvPr/>
          </p:nvSpPr>
          <p:spPr>
            <a:xfrm>
              <a:off x="18023049" y="30044971"/>
              <a:ext cx="491080"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68" name="AutoShape 32">
              <a:extLst>
                <a:ext uri="{FF2B5EF4-FFF2-40B4-BE49-F238E27FC236}">
                  <a16:creationId xmlns:a16="http://schemas.microsoft.com/office/drawing/2014/main" id="{9DE2F3AD-3962-9EAA-DC3D-2A0C533A6979}"/>
                </a:ext>
              </a:extLst>
            </p:cNvPr>
            <p:cNvSpPr/>
            <p:nvPr/>
          </p:nvSpPr>
          <p:spPr>
            <a:xfrm>
              <a:off x="20307852" y="30028860"/>
              <a:ext cx="628752"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69" name="AutoShape 33">
              <a:extLst>
                <a:ext uri="{FF2B5EF4-FFF2-40B4-BE49-F238E27FC236}">
                  <a16:creationId xmlns:a16="http://schemas.microsoft.com/office/drawing/2014/main" id="{5A100A2D-3B34-9473-E320-4A4F7155B79D}"/>
                </a:ext>
              </a:extLst>
            </p:cNvPr>
            <p:cNvSpPr/>
            <p:nvPr/>
          </p:nvSpPr>
          <p:spPr>
            <a:xfrm flipV="1">
              <a:off x="23238188" y="30021947"/>
              <a:ext cx="618822" cy="6913"/>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70" name="AutoShape 34">
              <a:extLst>
                <a:ext uri="{FF2B5EF4-FFF2-40B4-BE49-F238E27FC236}">
                  <a16:creationId xmlns:a16="http://schemas.microsoft.com/office/drawing/2014/main" id="{DDEB2294-3A70-777C-958E-D3388E14FE1C}"/>
                </a:ext>
              </a:extLst>
            </p:cNvPr>
            <p:cNvSpPr/>
            <p:nvPr/>
          </p:nvSpPr>
          <p:spPr>
            <a:xfrm>
              <a:off x="25442917" y="30180362"/>
              <a:ext cx="984402" cy="768410"/>
            </a:xfrm>
            <a:prstGeom prst="line">
              <a:avLst/>
            </a:prstGeom>
            <a:ln w="38100" cap="flat">
              <a:solidFill>
                <a:srgbClr val="000000"/>
              </a:solidFill>
              <a:prstDash val="solid"/>
              <a:headEnd type="none" w="sm" len="sm"/>
              <a:tailEnd type="arrow" w="med" len="sm"/>
            </a:ln>
          </p:spPr>
          <p:txBody>
            <a:bodyPr/>
            <a:lstStyle/>
            <a:p>
              <a:endParaRPr lang="en-GB" sz="13800" dirty="0"/>
            </a:p>
          </p:txBody>
        </p:sp>
        <p:grpSp>
          <p:nvGrpSpPr>
            <p:cNvPr id="71" name="Group 35">
              <a:extLst>
                <a:ext uri="{FF2B5EF4-FFF2-40B4-BE49-F238E27FC236}">
                  <a16:creationId xmlns:a16="http://schemas.microsoft.com/office/drawing/2014/main" id="{4490175A-6D5A-332B-85FE-4C473B47432A}"/>
                </a:ext>
              </a:extLst>
            </p:cNvPr>
            <p:cNvGrpSpPr/>
            <p:nvPr/>
          </p:nvGrpSpPr>
          <p:grpSpPr>
            <a:xfrm rot="180717">
              <a:off x="25488717" y="31135648"/>
              <a:ext cx="1222054" cy="1506983"/>
              <a:chOff x="0" y="0"/>
              <a:chExt cx="1690717" cy="2084917"/>
            </a:xfrm>
          </p:grpSpPr>
          <p:sp>
            <p:nvSpPr>
              <p:cNvPr id="72" name="Freeform 36">
                <a:extLst>
                  <a:ext uri="{FF2B5EF4-FFF2-40B4-BE49-F238E27FC236}">
                    <a16:creationId xmlns:a16="http://schemas.microsoft.com/office/drawing/2014/main" id="{B5D55BFE-BE10-3788-2F0D-BC89C204E3E6}"/>
                  </a:ext>
                </a:extLst>
              </p:cNvPr>
              <p:cNvSpPr/>
              <p:nvPr/>
            </p:nvSpPr>
            <p:spPr>
              <a:xfrm>
                <a:off x="0" y="0"/>
                <a:ext cx="1690751" cy="2084959"/>
              </a:xfrm>
              <a:custGeom>
                <a:avLst/>
                <a:gdLst/>
                <a:ahLst/>
                <a:cxnLst/>
                <a:rect l="l" t="t" r="r" b="b"/>
                <a:pathLst>
                  <a:path w="1690751" h="2084959">
                    <a:moveTo>
                      <a:pt x="0" y="0"/>
                    </a:moveTo>
                    <a:lnTo>
                      <a:pt x="1690751" y="0"/>
                    </a:lnTo>
                    <a:lnTo>
                      <a:pt x="1690751" y="2084959"/>
                    </a:lnTo>
                    <a:lnTo>
                      <a:pt x="0" y="2084959"/>
                    </a:lnTo>
                    <a:lnTo>
                      <a:pt x="0" y="0"/>
                    </a:lnTo>
                    <a:close/>
                  </a:path>
                </a:pathLst>
              </a:custGeom>
              <a:blipFill>
                <a:blip r:embed="rId20"/>
                <a:stretch>
                  <a:fillRect l="-11657" r="-11655" b="1"/>
                </a:stretch>
              </a:blipFill>
            </p:spPr>
            <p:txBody>
              <a:bodyPr/>
              <a:lstStyle/>
              <a:p>
                <a:endParaRPr lang="en-GB" sz="13800" dirty="0"/>
              </a:p>
            </p:txBody>
          </p:sp>
        </p:grpSp>
        <p:sp>
          <p:nvSpPr>
            <p:cNvPr id="73" name="AutoShape 37">
              <a:extLst>
                <a:ext uri="{FF2B5EF4-FFF2-40B4-BE49-F238E27FC236}">
                  <a16:creationId xmlns:a16="http://schemas.microsoft.com/office/drawing/2014/main" id="{4D68882B-1DCB-5858-CB01-6E671F5DCEBF}"/>
                </a:ext>
              </a:extLst>
            </p:cNvPr>
            <p:cNvSpPr/>
            <p:nvPr/>
          </p:nvSpPr>
          <p:spPr>
            <a:xfrm flipH="1">
              <a:off x="25442916" y="32794002"/>
              <a:ext cx="905778" cy="761627"/>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74" name="AutoShape 38">
              <a:extLst>
                <a:ext uri="{FF2B5EF4-FFF2-40B4-BE49-F238E27FC236}">
                  <a16:creationId xmlns:a16="http://schemas.microsoft.com/office/drawing/2014/main" id="{6D045996-0B02-C5EC-73CE-82BFB6B8AAF9}"/>
                </a:ext>
              </a:extLst>
            </p:cNvPr>
            <p:cNvSpPr/>
            <p:nvPr/>
          </p:nvSpPr>
          <p:spPr>
            <a:xfrm flipH="1" flipV="1">
              <a:off x="18271772" y="33001629"/>
              <a:ext cx="732433" cy="450717"/>
            </a:xfrm>
            <a:prstGeom prst="line">
              <a:avLst/>
            </a:prstGeom>
            <a:ln w="38100" cap="flat">
              <a:solidFill>
                <a:srgbClr val="000000"/>
              </a:solidFill>
              <a:prstDash val="solid"/>
              <a:headEnd type="none" w="sm" len="sm"/>
              <a:tailEnd type="arrow" w="med" len="sm"/>
            </a:ln>
          </p:spPr>
          <p:txBody>
            <a:bodyPr/>
            <a:lstStyle/>
            <a:p>
              <a:endParaRPr lang="en-GB" sz="13800" dirty="0"/>
            </a:p>
          </p:txBody>
        </p:sp>
        <p:grpSp>
          <p:nvGrpSpPr>
            <p:cNvPr id="75" name="Group 39">
              <a:extLst>
                <a:ext uri="{FF2B5EF4-FFF2-40B4-BE49-F238E27FC236}">
                  <a16:creationId xmlns:a16="http://schemas.microsoft.com/office/drawing/2014/main" id="{551B146F-27EA-6BF7-288C-1793A6397F5E}"/>
                </a:ext>
              </a:extLst>
            </p:cNvPr>
            <p:cNvGrpSpPr/>
            <p:nvPr/>
          </p:nvGrpSpPr>
          <p:grpSpPr>
            <a:xfrm>
              <a:off x="19538523" y="32214048"/>
              <a:ext cx="1590922" cy="2022993"/>
              <a:chOff x="0" y="0"/>
              <a:chExt cx="2508151" cy="3189328"/>
            </a:xfrm>
          </p:grpSpPr>
          <p:sp>
            <p:nvSpPr>
              <p:cNvPr id="76" name="Freeform 40">
                <a:extLst>
                  <a:ext uri="{FF2B5EF4-FFF2-40B4-BE49-F238E27FC236}">
                    <a16:creationId xmlns:a16="http://schemas.microsoft.com/office/drawing/2014/main" id="{F23FF0FE-E257-2764-4EC1-E0C9BEC30E2E}"/>
                  </a:ext>
                </a:extLst>
              </p:cNvPr>
              <p:cNvSpPr/>
              <p:nvPr/>
            </p:nvSpPr>
            <p:spPr>
              <a:xfrm>
                <a:off x="0" y="0"/>
                <a:ext cx="2508123" cy="3189351"/>
              </a:xfrm>
              <a:custGeom>
                <a:avLst/>
                <a:gdLst/>
                <a:ahLst/>
                <a:cxnLst/>
                <a:rect l="l" t="t" r="r" b="b"/>
                <a:pathLst>
                  <a:path w="2508123" h="3189351">
                    <a:moveTo>
                      <a:pt x="0" y="0"/>
                    </a:moveTo>
                    <a:lnTo>
                      <a:pt x="2508123" y="0"/>
                    </a:lnTo>
                    <a:lnTo>
                      <a:pt x="2508123" y="3189351"/>
                    </a:lnTo>
                    <a:lnTo>
                      <a:pt x="0" y="3189351"/>
                    </a:lnTo>
                    <a:lnTo>
                      <a:pt x="0" y="0"/>
                    </a:lnTo>
                    <a:close/>
                  </a:path>
                </a:pathLst>
              </a:custGeom>
              <a:blipFill>
                <a:blip r:embed="rId6"/>
                <a:stretch>
                  <a:fillRect l="-515" r="-516"/>
                </a:stretch>
              </a:blipFill>
            </p:spPr>
            <p:txBody>
              <a:bodyPr/>
              <a:lstStyle/>
              <a:p>
                <a:endParaRPr lang="en-GB" sz="13800" dirty="0"/>
              </a:p>
            </p:txBody>
          </p:sp>
        </p:grpSp>
        <p:sp>
          <p:nvSpPr>
            <p:cNvPr id="77" name="TextBox 41">
              <a:extLst>
                <a:ext uri="{FF2B5EF4-FFF2-40B4-BE49-F238E27FC236}">
                  <a16:creationId xmlns:a16="http://schemas.microsoft.com/office/drawing/2014/main" id="{74310A1B-26C9-0578-76E7-390B533C285C}"/>
                </a:ext>
              </a:extLst>
            </p:cNvPr>
            <p:cNvSpPr txBox="1"/>
            <p:nvPr/>
          </p:nvSpPr>
          <p:spPr>
            <a:xfrm>
              <a:off x="19442257" y="34358515"/>
              <a:ext cx="2001589"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a:cs typeface="Roca One"/>
                  <a:sym typeface="Roca One"/>
                </a:rPr>
                <a:t>Autoclave Pretreatment</a:t>
              </a:r>
            </a:p>
          </p:txBody>
        </p:sp>
        <p:sp>
          <p:nvSpPr>
            <p:cNvPr id="78" name="TextBox 42">
              <a:extLst>
                <a:ext uri="{FF2B5EF4-FFF2-40B4-BE49-F238E27FC236}">
                  <a16:creationId xmlns:a16="http://schemas.microsoft.com/office/drawing/2014/main" id="{87B0E96F-4963-C1EA-A0E1-06BC86FC0E89}"/>
                </a:ext>
              </a:extLst>
            </p:cNvPr>
            <p:cNvSpPr txBox="1"/>
            <p:nvPr/>
          </p:nvSpPr>
          <p:spPr>
            <a:xfrm>
              <a:off x="19574632" y="35241123"/>
              <a:ext cx="2012077" cy="276999"/>
            </a:xfrm>
            <a:prstGeom prst="rect">
              <a:avLst/>
            </a:prstGeom>
          </p:spPr>
          <p:txBody>
            <a:bodyPr wrap="square" lIns="0" tIns="0" rIns="0" bIns="0" rtlCol="0" anchor="t">
              <a:spAutoFit/>
            </a:bodyPr>
            <a:lstStyle/>
            <a:p>
              <a:pPr algn="ctr"/>
              <a:r>
                <a:rPr lang="en-GB" sz="1800" dirty="0">
                  <a:latin typeface="Roca One Bold"/>
                  <a:ea typeface="Roca One Bold"/>
                  <a:cs typeface="Roca One Bold"/>
                  <a:sym typeface="Roca One Bold"/>
                </a:rPr>
                <a:t>at 121°C for 15 min</a:t>
              </a:r>
            </a:p>
          </p:txBody>
        </p:sp>
        <p:sp>
          <p:nvSpPr>
            <p:cNvPr id="79" name="TextBox 46">
              <a:extLst>
                <a:ext uri="{FF2B5EF4-FFF2-40B4-BE49-F238E27FC236}">
                  <a16:creationId xmlns:a16="http://schemas.microsoft.com/office/drawing/2014/main" id="{620C652D-CD8D-2F34-2E8E-8CAAEEFFFD88}"/>
                </a:ext>
              </a:extLst>
            </p:cNvPr>
            <p:cNvSpPr txBox="1"/>
            <p:nvPr/>
          </p:nvSpPr>
          <p:spPr>
            <a:xfrm>
              <a:off x="22594972" y="35201423"/>
              <a:ext cx="3087536" cy="553998"/>
            </a:xfrm>
            <a:prstGeom prst="rect">
              <a:avLst/>
            </a:prstGeom>
          </p:spPr>
          <p:txBody>
            <a:bodyPr wrap="square" lIns="0" tIns="0" rIns="0" bIns="0" rtlCol="0" anchor="t">
              <a:spAutoFit/>
            </a:bodyPr>
            <a:lstStyle/>
            <a:p>
              <a:pPr algn="ctr"/>
              <a:r>
                <a:rPr lang="en-GB" sz="1800" dirty="0">
                  <a:latin typeface="Roca One Bold"/>
                  <a:ea typeface="Roca One Bold"/>
                  <a:cs typeface="Roca One Bold"/>
                  <a:sym typeface="Roca One Bold"/>
                </a:rPr>
                <a:t>1% activated charcoal treatment at pH 6.5 for 1 hour</a:t>
              </a:r>
            </a:p>
          </p:txBody>
        </p:sp>
        <p:sp>
          <p:nvSpPr>
            <p:cNvPr id="80" name="TextBox 47">
              <a:extLst>
                <a:ext uri="{FF2B5EF4-FFF2-40B4-BE49-F238E27FC236}">
                  <a16:creationId xmlns:a16="http://schemas.microsoft.com/office/drawing/2014/main" id="{E4C3AF57-C0B7-EE3A-61F1-D2885CFA4516}"/>
                </a:ext>
              </a:extLst>
            </p:cNvPr>
            <p:cNvSpPr txBox="1"/>
            <p:nvPr/>
          </p:nvSpPr>
          <p:spPr>
            <a:xfrm>
              <a:off x="16020939" y="33387652"/>
              <a:ext cx="1952281"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Bold Italics"/>
                  <a:cs typeface="Roca One Bold Italics"/>
                  <a:sym typeface="Roca One Bold Italics"/>
                </a:rPr>
                <a:t>Fermentation Medium</a:t>
              </a:r>
            </a:p>
          </p:txBody>
        </p:sp>
        <p:sp>
          <p:nvSpPr>
            <p:cNvPr id="81" name="Freeform 48">
              <a:extLst>
                <a:ext uri="{FF2B5EF4-FFF2-40B4-BE49-F238E27FC236}">
                  <a16:creationId xmlns:a16="http://schemas.microsoft.com/office/drawing/2014/main" id="{27E74B26-81F5-45E5-B27B-A3C9B4833604}"/>
                </a:ext>
              </a:extLst>
            </p:cNvPr>
            <p:cNvSpPr/>
            <p:nvPr/>
          </p:nvSpPr>
          <p:spPr>
            <a:xfrm>
              <a:off x="16496541" y="31548203"/>
              <a:ext cx="1087250" cy="1932888"/>
            </a:xfrm>
            <a:custGeom>
              <a:avLst/>
              <a:gdLst/>
              <a:ahLst/>
              <a:cxnLst/>
              <a:rect l="l" t="t" r="r" b="b"/>
              <a:pathLst>
                <a:path w="1087250" h="1932888">
                  <a:moveTo>
                    <a:pt x="0" y="0"/>
                  </a:moveTo>
                  <a:lnTo>
                    <a:pt x="1087249" y="0"/>
                  </a:lnTo>
                  <a:lnTo>
                    <a:pt x="1087249" y="1932888"/>
                  </a:lnTo>
                  <a:lnTo>
                    <a:pt x="0" y="1932888"/>
                  </a:lnTo>
                  <a:lnTo>
                    <a:pt x="0" y="0"/>
                  </a:lnTo>
                  <a:close/>
                </a:path>
              </a:pathLst>
            </a:custGeom>
            <a:blipFill>
              <a:blip r:embed="rId21"/>
              <a:stretch>
                <a:fillRect/>
              </a:stretch>
            </a:blipFill>
          </p:spPr>
          <p:txBody>
            <a:bodyPr/>
            <a:lstStyle/>
            <a:p>
              <a:endParaRPr lang="en-GB" sz="13800" dirty="0"/>
            </a:p>
          </p:txBody>
        </p:sp>
        <p:sp>
          <p:nvSpPr>
            <p:cNvPr id="82" name="AutoShape 49">
              <a:extLst>
                <a:ext uri="{FF2B5EF4-FFF2-40B4-BE49-F238E27FC236}">
                  <a16:creationId xmlns:a16="http://schemas.microsoft.com/office/drawing/2014/main" id="{81148269-6D06-4A7B-CAE4-01B982A4C146}"/>
                </a:ext>
              </a:extLst>
            </p:cNvPr>
            <p:cNvSpPr/>
            <p:nvPr/>
          </p:nvSpPr>
          <p:spPr>
            <a:xfrm flipH="1">
              <a:off x="21535725" y="33603600"/>
              <a:ext cx="758974" cy="0"/>
            </a:xfrm>
            <a:prstGeom prst="line">
              <a:avLst/>
            </a:prstGeom>
            <a:ln w="38100" cap="flat">
              <a:solidFill>
                <a:srgbClr val="000000"/>
              </a:solidFill>
              <a:prstDash val="solid"/>
              <a:headEnd type="none" w="sm" len="sm"/>
              <a:tailEnd type="arrow" w="med" len="sm"/>
            </a:ln>
          </p:spPr>
          <p:txBody>
            <a:bodyPr/>
            <a:lstStyle/>
            <a:p>
              <a:endParaRPr lang="en-GB" sz="13800" dirty="0"/>
            </a:p>
          </p:txBody>
        </p:sp>
        <p:sp>
          <p:nvSpPr>
            <p:cNvPr id="83" name="TextBox 20">
              <a:extLst>
                <a:ext uri="{FF2B5EF4-FFF2-40B4-BE49-F238E27FC236}">
                  <a16:creationId xmlns:a16="http://schemas.microsoft.com/office/drawing/2014/main" id="{522E2798-38A4-71C3-015D-45C9A47F8C0F}"/>
                </a:ext>
              </a:extLst>
            </p:cNvPr>
            <p:cNvSpPr txBox="1"/>
            <p:nvPr/>
          </p:nvSpPr>
          <p:spPr>
            <a:xfrm>
              <a:off x="18294513" y="30644765"/>
              <a:ext cx="2228069" cy="738664"/>
            </a:xfrm>
            <a:prstGeom prst="rect">
              <a:avLst/>
            </a:prstGeom>
          </p:spPr>
          <p:txBody>
            <a:bodyPr wrap="square" lIns="0" tIns="0" rIns="0" bIns="0" rtlCol="0" anchor="t">
              <a:spAutoFit/>
            </a:bodyPr>
            <a:lstStyle/>
            <a:p>
              <a:pPr algn="ctr"/>
              <a:r>
                <a:rPr lang="en-GB" sz="2400" dirty="0">
                  <a:latin typeface="Roca One" panose="020B0604020202020204" charset="0"/>
                  <a:ea typeface="Roca One Bold"/>
                  <a:cs typeface="Roca One Bold"/>
                  <a:sym typeface="Roca One Bold"/>
                </a:rPr>
                <a:t>Alkaline Pretreatment</a:t>
              </a:r>
              <a:endParaRPr lang="en-GB" sz="2400" dirty="0">
                <a:latin typeface="Roca One" panose="020B0604020202020204" charset="0"/>
                <a:ea typeface="Roca One"/>
                <a:cs typeface="Roca One"/>
                <a:sym typeface="Roca One"/>
              </a:endParaRPr>
            </a:p>
          </p:txBody>
        </p:sp>
        <p:sp>
          <p:nvSpPr>
            <p:cNvPr id="135" name="AutoShape 37">
              <a:extLst>
                <a:ext uri="{FF2B5EF4-FFF2-40B4-BE49-F238E27FC236}">
                  <a16:creationId xmlns:a16="http://schemas.microsoft.com/office/drawing/2014/main" id="{1CD27756-BC80-C99C-CE85-12654BDDA72F}"/>
                </a:ext>
              </a:extLst>
            </p:cNvPr>
            <p:cNvSpPr/>
            <p:nvPr/>
          </p:nvSpPr>
          <p:spPr>
            <a:xfrm flipH="1">
              <a:off x="27151185" y="33019627"/>
              <a:ext cx="0" cy="1027997"/>
            </a:xfrm>
            <a:prstGeom prst="line">
              <a:avLst/>
            </a:prstGeom>
            <a:ln w="38100" cap="flat">
              <a:solidFill>
                <a:srgbClr val="FF0000"/>
              </a:solidFill>
              <a:prstDash val="solid"/>
              <a:headEnd type="none" w="sm" len="sm"/>
              <a:tailEnd type="arrow" w="med" len="sm"/>
            </a:ln>
          </p:spPr>
          <p:txBody>
            <a:bodyPr/>
            <a:lstStyle/>
            <a:p>
              <a:endParaRPr lang="en-GB" sz="13800" dirty="0"/>
            </a:p>
          </p:txBody>
        </p:sp>
        <p:sp>
          <p:nvSpPr>
            <p:cNvPr id="136" name="AutoShape 37">
              <a:extLst>
                <a:ext uri="{FF2B5EF4-FFF2-40B4-BE49-F238E27FC236}">
                  <a16:creationId xmlns:a16="http://schemas.microsoft.com/office/drawing/2014/main" id="{D3D48B8B-D081-7667-0B31-ECE27ECB31F4}"/>
                </a:ext>
              </a:extLst>
            </p:cNvPr>
            <p:cNvSpPr/>
            <p:nvPr/>
          </p:nvSpPr>
          <p:spPr>
            <a:xfrm flipH="1">
              <a:off x="18374466" y="34047624"/>
              <a:ext cx="666049" cy="475120"/>
            </a:xfrm>
            <a:prstGeom prst="line">
              <a:avLst/>
            </a:prstGeom>
            <a:ln w="38100" cap="flat">
              <a:solidFill>
                <a:srgbClr val="FF0000"/>
              </a:solidFill>
              <a:prstDash val="solid"/>
              <a:headEnd type="none" w="sm" len="sm"/>
              <a:tailEnd type="arrow" w="med" len="sm"/>
            </a:ln>
          </p:spPr>
          <p:txBody>
            <a:bodyPr/>
            <a:lstStyle/>
            <a:p>
              <a:endParaRPr lang="en-GB" sz="13800" dirty="0"/>
            </a:p>
          </p:txBody>
        </p:sp>
        <p:sp>
          <p:nvSpPr>
            <p:cNvPr id="265" name="TextBox 27">
              <a:extLst>
                <a:ext uri="{FF2B5EF4-FFF2-40B4-BE49-F238E27FC236}">
                  <a16:creationId xmlns:a16="http://schemas.microsoft.com/office/drawing/2014/main" id="{77BFFC07-9EC2-C670-2245-2CAF39ECF966}"/>
                </a:ext>
              </a:extLst>
            </p:cNvPr>
            <p:cNvSpPr txBox="1"/>
            <p:nvPr/>
          </p:nvSpPr>
          <p:spPr>
            <a:xfrm>
              <a:off x="15751787" y="34502459"/>
              <a:ext cx="2477557" cy="738664"/>
            </a:xfrm>
            <a:prstGeom prst="rect">
              <a:avLst/>
            </a:prstGeom>
            <a:ln>
              <a:solidFill>
                <a:srgbClr val="FF0000"/>
              </a:solidFill>
            </a:ln>
          </p:spPr>
          <p:txBody>
            <a:bodyPr wrap="square" lIns="0" tIns="0" rIns="0" bIns="0" rtlCol="0" anchor="t">
              <a:spAutoFit/>
            </a:bodyPr>
            <a:lstStyle/>
            <a:p>
              <a:pPr algn="ctr"/>
              <a:r>
                <a:rPr lang="en-GB" sz="2400" dirty="0">
                  <a:solidFill>
                    <a:srgbClr val="FF0000"/>
                  </a:solidFill>
                  <a:latin typeface="DejaVu Serif Bold Italics"/>
                  <a:ea typeface="DejaVu Serif Bold Italics"/>
                  <a:cs typeface="DejaVu Serif Bold Italics"/>
                  <a:sym typeface="DejaVu Serif Bold Italics"/>
                </a:rPr>
                <a:t>Removal of precipitate</a:t>
              </a:r>
            </a:p>
          </p:txBody>
        </p:sp>
      </p:grpSp>
      <p:grpSp>
        <p:nvGrpSpPr>
          <p:cNvPr id="88" name="Gruppieren 87">
            <a:extLst>
              <a:ext uri="{FF2B5EF4-FFF2-40B4-BE49-F238E27FC236}">
                <a16:creationId xmlns:a16="http://schemas.microsoft.com/office/drawing/2014/main" id="{BEAF54EE-3F57-9FD2-E0F7-EBC637399A2F}"/>
              </a:ext>
            </a:extLst>
          </p:cNvPr>
          <p:cNvGrpSpPr/>
          <p:nvPr/>
        </p:nvGrpSpPr>
        <p:grpSpPr>
          <a:xfrm>
            <a:off x="23852351" y="36264165"/>
            <a:ext cx="4639395" cy="5906651"/>
            <a:chOff x="23510805" y="36264165"/>
            <a:chExt cx="4980942" cy="5330895"/>
          </a:xfrm>
        </p:grpSpPr>
        <p:sp>
          <p:nvSpPr>
            <p:cNvPr id="11" name="Rechteck 10">
              <a:extLst>
                <a:ext uri="{FF2B5EF4-FFF2-40B4-BE49-F238E27FC236}">
                  <a16:creationId xmlns:a16="http://schemas.microsoft.com/office/drawing/2014/main" id="{EFB728FB-8838-BF90-A438-24FD0EAF552A}"/>
                </a:ext>
              </a:extLst>
            </p:cNvPr>
            <p:cNvSpPr/>
            <p:nvPr/>
          </p:nvSpPr>
          <p:spPr>
            <a:xfrm>
              <a:off x="23510805" y="36657795"/>
              <a:ext cx="4980942" cy="493726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251"/>
            </a:p>
          </p:txBody>
        </p:sp>
        <p:sp>
          <p:nvSpPr>
            <p:cNvPr id="12" name="Textfeld 11">
              <a:extLst>
                <a:ext uri="{FF2B5EF4-FFF2-40B4-BE49-F238E27FC236}">
                  <a16:creationId xmlns:a16="http://schemas.microsoft.com/office/drawing/2014/main" id="{77DA22AD-CD73-82C2-F721-1657402B949E}"/>
                </a:ext>
              </a:extLst>
            </p:cNvPr>
            <p:cNvSpPr txBox="1"/>
            <p:nvPr/>
          </p:nvSpPr>
          <p:spPr>
            <a:xfrm>
              <a:off x="23781563" y="37285857"/>
              <a:ext cx="4379250" cy="3539430"/>
            </a:xfrm>
            <a:prstGeom prst="rect">
              <a:avLst/>
            </a:prstGeom>
            <a:noFill/>
          </p:spPr>
          <p:txBody>
            <a:bodyPr wrap="square" rtlCol="0">
              <a:spAutoFit/>
            </a:bodyPr>
            <a:lstStyle/>
            <a:p>
              <a:pPr algn="ctr"/>
              <a:r>
                <a:rPr lang="en-US" sz="3200" dirty="0"/>
                <a:t>This study has received funding from the European Union's Horizon 2022-PRIMA Section I Program under grant agreement #2232 (ProxIMed)</a:t>
              </a:r>
              <a:endParaRPr lang="de-DE" sz="3200" dirty="0"/>
            </a:p>
          </p:txBody>
        </p:sp>
        <p:sp>
          <p:nvSpPr>
            <p:cNvPr id="13" name="Textfeld 12">
              <a:extLst>
                <a:ext uri="{FF2B5EF4-FFF2-40B4-BE49-F238E27FC236}">
                  <a16:creationId xmlns:a16="http://schemas.microsoft.com/office/drawing/2014/main" id="{D40EF89B-3119-F0A5-C290-05C9D5B6B2D2}"/>
                </a:ext>
              </a:extLst>
            </p:cNvPr>
            <p:cNvSpPr txBox="1"/>
            <p:nvPr/>
          </p:nvSpPr>
          <p:spPr>
            <a:xfrm flipH="1">
              <a:off x="24541321" y="36264165"/>
              <a:ext cx="2919910" cy="636649"/>
            </a:xfrm>
            <a:prstGeom prst="rect">
              <a:avLst/>
            </a:prstGeom>
            <a:solidFill>
              <a:schemeClr val="bg1"/>
            </a:solidFill>
          </p:spPr>
          <p:txBody>
            <a:bodyPr wrap="square" rtlCol="0">
              <a:spAutoFit/>
            </a:bodyPr>
            <a:lstStyle/>
            <a:p>
              <a:pPr algn="ctr"/>
              <a:r>
                <a:rPr lang="en-GB" sz="2500" b="1" dirty="0">
                  <a:solidFill>
                    <a:srgbClr val="7AB800"/>
                  </a:solidFill>
                </a:rPr>
                <a:t>Funding</a:t>
              </a:r>
              <a:r>
                <a:rPr lang="en-GB" sz="3537" b="1" dirty="0"/>
                <a:t>  </a:t>
              </a:r>
              <a:endParaRPr lang="de-DE" sz="3537" dirty="0"/>
            </a:p>
          </p:txBody>
        </p:sp>
      </p:grpSp>
      <p:sp>
        <p:nvSpPr>
          <p:cNvPr id="21" name="Titelplatzhalter 1">
            <a:extLst>
              <a:ext uri="{FF2B5EF4-FFF2-40B4-BE49-F238E27FC236}">
                <a16:creationId xmlns:a16="http://schemas.microsoft.com/office/drawing/2014/main" id="{8C12BB8F-937C-5F75-4F9B-B23F0534B7CF}"/>
              </a:ext>
            </a:extLst>
          </p:cNvPr>
          <p:cNvSpPr txBox="1">
            <a:spLocks/>
          </p:cNvSpPr>
          <p:nvPr/>
        </p:nvSpPr>
        <p:spPr>
          <a:xfrm>
            <a:off x="6371125" y="3006269"/>
            <a:ext cx="19134332" cy="5176715"/>
          </a:xfrm>
          <a:prstGeom prst="rect">
            <a:avLst/>
          </a:prstGeom>
        </p:spPr>
        <p:txBody>
          <a:bodyPr vert="horz" lIns="0" tIns="0" rIns="0" bIns="0" rtlCol="0" anchor="ctr" anchorCtr="0">
            <a:noAutofit/>
          </a:bodyPr>
          <a:lstStyle>
            <a:lvl1pPr algn="l" defTabSz="2088197" rtl="0" eaLnBrk="1" latinLnBrk="0" hangingPunct="1">
              <a:lnSpc>
                <a:spcPts val="14000"/>
              </a:lnSpc>
              <a:spcBef>
                <a:spcPct val="0"/>
              </a:spcBef>
              <a:buNone/>
              <a:defRPr sz="15000" b="1" i="0" kern="1200" baseline="0">
                <a:solidFill>
                  <a:schemeClr val="bg1"/>
                </a:solidFill>
                <a:latin typeface="Arial" panose="020B0604020202020204" pitchFamily="34" charset="0"/>
                <a:ea typeface="+mj-ea"/>
                <a:cs typeface="Arial" panose="020B0604020202020204" pitchFamily="34" charset="0"/>
              </a:defRPr>
            </a:lvl1pPr>
          </a:lstStyle>
          <a:p>
            <a:pPr algn="ctr" fontAlgn="base">
              <a:lnSpc>
                <a:spcPct val="150000"/>
              </a:lnSpc>
            </a:pPr>
            <a:r>
              <a:rPr lang="en-US" sz="4800" dirty="0"/>
              <a:t>Waste streams from tomato cultivation and production</a:t>
            </a:r>
          </a:p>
        </p:txBody>
      </p:sp>
      <p:sp>
        <p:nvSpPr>
          <p:cNvPr id="31" name="Textfeld 30">
            <a:extLst>
              <a:ext uri="{FF2B5EF4-FFF2-40B4-BE49-F238E27FC236}">
                <a16:creationId xmlns:a16="http://schemas.microsoft.com/office/drawing/2014/main" id="{A29551AC-1A74-9917-6A2B-B89F3E8176CD}"/>
              </a:ext>
            </a:extLst>
          </p:cNvPr>
          <p:cNvSpPr txBox="1"/>
          <p:nvPr/>
        </p:nvSpPr>
        <p:spPr>
          <a:xfrm>
            <a:off x="126285" y="6978124"/>
            <a:ext cx="5356032" cy="1569660"/>
          </a:xfrm>
          <a:prstGeom prst="rect">
            <a:avLst/>
          </a:prstGeom>
          <a:noFill/>
        </p:spPr>
        <p:txBody>
          <a:bodyPr wrap="square" rtlCol="0">
            <a:spAutoFit/>
          </a:bodyPr>
          <a:lstStyle>
            <a:defPPr>
              <a:defRPr lang="de-DE"/>
            </a:defPPr>
            <a:lvl1pPr>
              <a:defRPr sz="2400">
                <a:solidFill>
                  <a:schemeClr val="bg1"/>
                </a:solidFill>
              </a:defRPr>
            </a:lvl1pPr>
          </a:lstStyle>
          <a:p>
            <a:pPr indent="-576000"/>
            <a:r>
              <a:rPr lang="en-US" dirty="0"/>
              <a:t>GreenSurvey GmbH, Germany 1</a:t>
            </a:r>
            <a:endParaRPr lang="de-DE" dirty="0"/>
          </a:p>
          <a:p>
            <a:pPr indent="-576000"/>
            <a:r>
              <a:rPr lang="de-DE" dirty="0"/>
              <a:t>Middle East Technical University²</a:t>
            </a:r>
            <a:endParaRPr lang="en-US" dirty="0"/>
          </a:p>
          <a:p>
            <a:pPr indent="-576000"/>
            <a:r>
              <a:rPr lang="en-US" dirty="0"/>
              <a:t>University of </a:t>
            </a:r>
            <a:r>
              <a:rPr lang="en-US"/>
              <a:t>Applied Sciences Weihenstephan-Triesdorf</a:t>
            </a:r>
            <a:r>
              <a:rPr lang="en-US" dirty="0"/>
              <a:t>, Germany³</a:t>
            </a:r>
            <a:endParaRPr lang="de-DE" dirty="0"/>
          </a:p>
        </p:txBody>
      </p:sp>
      <p:sp>
        <p:nvSpPr>
          <p:cNvPr id="51" name="Textfeld 50">
            <a:extLst>
              <a:ext uri="{FF2B5EF4-FFF2-40B4-BE49-F238E27FC236}">
                <a16:creationId xmlns:a16="http://schemas.microsoft.com/office/drawing/2014/main" id="{931FD726-081E-E3FE-2503-E6F00D38336B}"/>
              </a:ext>
            </a:extLst>
          </p:cNvPr>
          <p:cNvSpPr txBox="1"/>
          <p:nvPr/>
        </p:nvSpPr>
        <p:spPr>
          <a:xfrm>
            <a:off x="14910871" y="7378804"/>
            <a:ext cx="15124985" cy="1569660"/>
          </a:xfrm>
          <a:prstGeom prst="rect">
            <a:avLst/>
          </a:prstGeom>
          <a:noFill/>
        </p:spPr>
        <p:txBody>
          <a:bodyPr wrap="square" rtlCol="0">
            <a:spAutoFit/>
          </a:bodyPr>
          <a:lstStyle/>
          <a:p>
            <a:pPr algn="r"/>
            <a:r>
              <a:rPr lang="de-DE" sz="2400" dirty="0">
                <a:solidFill>
                  <a:schemeClr val="bg1"/>
                </a:solidFill>
              </a:rPr>
              <a:t>M.Sc. Andreas Geß</a:t>
            </a:r>
            <a:r>
              <a:rPr lang="en-US" sz="2400" baseline="30000" dirty="0">
                <a:solidFill>
                  <a:schemeClr val="bg1"/>
                </a:solidFill>
              </a:rPr>
              <a:t> 1</a:t>
            </a:r>
            <a:r>
              <a:rPr lang="de-DE" sz="2400" dirty="0">
                <a:solidFill>
                  <a:schemeClr val="bg1"/>
                </a:solidFill>
              </a:rPr>
              <a:t>,</a:t>
            </a:r>
          </a:p>
          <a:p>
            <a:pPr algn="r"/>
            <a:r>
              <a:rPr lang="de-DE" sz="2400" dirty="0">
                <a:solidFill>
                  <a:schemeClr val="bg1"/>
                </a:solidFill>
              </a:rPr>
              <a:t> Prof. Dr. Mecit Öztop² </a:t>
            </a:r>
            <a:r>
              <a:rPr lang="de-DE" sz="2400" dirty="0" err="1">
                <a:solidFill>
                  <a:schemeClr val="bg1"/>
                </a:solidFill>
              </a:rPr>
              <a:t>Ayşe</a:t>
            </a:r>
            <a:r>
              <a:rPr lang="de-DE" sz="2400" dirty="0">
                <a:solidFill>
                  <a:schemeClr val="bg1"/>
                </a:solidFill>
              </a:rPr>
              <a:t> Sultan Akgun², Duygu Menteş², </a:t>
            </a:r>
          </a:p>
          <a:p>
            <a:pPr algn="r"/>
            <a:r>
              <a:rPr lang="de-DE" sz="2400" dirty="0">
                <a:solidFill>
                  <a:schemeClr val="bg1"/>
                </a:solidFill>
              </a:rPr>
              <a:t>Prof. Dr. Özlem Özmutlu Karslioglu³,</a:t>
            </a:r>
            <a:br>
              <a:rPr lang="de-DE" sz="2400" dirty="0">
                <a:solidFill>
                  <a:schemeClr val="bg1"/>
                </a:solidFill>
              </a:rPr>
            </a:br>
            <a:endParaRPr lang="de-DE" sz="2400" dirty="0">
              <a:solidFill>
                <a:schemeClr val="bg1"/>
              </a:solidFill>
            </a:endParaRPr>
          </a:p>
        </p:txBody>
      </p:sp>
      <p:pic>
        <p:nvPicPr>
          <p:cNvPr id="56" name="Grafik 55">
            <a:extLst>
              <a:ext uri="{FF2B5EF4-FFF2-40B4-BE49-F238E27FC236}">
                <a16:creationId xmlns:a16="http://schemas.microsoft.com/office/drawing/2014/main" id="{B40ECBEE-EA9F-A2BA-AD1C-FBD9C80DE7F8}"/>
              </a:ext>
            </a:extLst>
          </p:cNvPr>
          <p:cNvPicPr>
            <a:picLocks noChangeAspect="1"/>
          </p:cNvPicPr>
          <p:nvPr/>
        </p:nvPicPr>
        <p:blipFill>
          <a:blip r:embed="rId22"/>
          <a:stretch>
            <a:fillRect/>
          </a:stretch>
        </p:blipFill>
        <p:spPr>
          <a:xfrm>
            <a:off x="1288697" y="1011964"/>
            <a:ext cx="5235497" cy="1785657"/>
          </a:xfrm>
          <a:prstGeom prst="rect">
            <a:avLst/>
          </a:prstGeom>
        </p:spPr>
      </p:pic>
      <p:pic>
        <p:nvPicPr>
          <p:cNvPr id="66" name="Grafik 65">
            <a:extLst>
              <a:ext uri="{FF2B5EF4-FFF2-40B4-BE49-F238E27FC236}">
                <a16:creationId xmlns:a16="http://schemas.microsoft.com/office/drawing/2014/main" id="{5626EDBE-A96C-FB2E-CCDC-58A908BDD425}"/>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7735426" y="1007291"/>
            <a:ext cx="6602806" cy="1700309"/>
          </a:xfrm>
          <a:prstGeom prst="rect">
            <a:avLst/>
          </a:prstGeom>
        </p:spPr>
      </p:pic>
      <p:grpSp>
        <p:nvGrpSpPr>
          <p:cNvPr id="84" name="Gruppieren 83">
            <a:extLst>
              <a:ext uri="{FF2B5EF4-FFF2-40B4-BE49-F238E27FC236}">
                <a16:creationId xmlns:a16="http://schemas.microsoft.com/office/drawing/2014/main" id="{BC1B7B65-FB9F-AD27-9CEA-EB315945D8AE}"/>
              </a:ext>
            </a:extLst>
          </p:cNvPr>
          <p:cNvGrpSpPr/>
          <p:nvPr/>
        </p:nvGrpSpPr>
        <p:grpSpPr>
          <a:xfrm>
            <a:off x="14952784" y="632947"/>
            <a:ext cx="14645867" cy="2143942"/>
            <a:chOff x="9355124" y="775115"/>
            <a:chExt cx="14645867" cy="2143942"/>
          </a:xfrm>
        </p:grpSpPr>
        <p:pic>
          <p:nvPicPr>
            <p:cNvPr id="85" name="Picture 17" descr="Logo&#10;&#10;Description automatically generated">
              <a:extLst>
                <a:ext uri="{FF2B5EF4-FFF2-40B4-BE49-F238E27FC236}">
                  <a16:creationId xmlns:a16="http://schemas.microsoft.com/office/drawing/2014/main" id="{3C03D00A-B08E-007D-5AA0-E5E22D6EE215}"/>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9355124" y="840429"/>
              <a:ext cx="6298867" cy="2078628"/>
            </a:xfrm>
            <a:prstGeom prst="rect">
              <a:avLst/>
            </a:prstGeom>
          </p:spPr>
        </p:pic>
        <p:pic>
          <p:nvPicPr>
            <p:cNvPr id="86" name="Grafik 85">
              <a:extLst>
                <a:ext uri="{FF2B5EF4-FFF2-40B4-BE49-F238E27FC236}">
                  <a16:creationId xmlns:a16="http://schemas.microsoft.com/office/drawing/2014/main" id="{C85E61F5-581C-D85A-B9C8-E4F238034910}"/>
                </a:ext>
              </a:extLst>
            </p:cNvPr>
            <p:cNvPicPr>
              <a:picLocks noChangeAspect="1"/>
            </p:cNvPicPr>
            <p:nvPr/>
          </p:nvPicPr>
          <p:blipFill>
            <a:blip r:embed="rId25"/>
            <a:stretch>
              <a:fillRect/>
            </a:stretch>
          </p:blipFill>
          <p:spPr>
            <a:xfrm>
              <a:off x="16458327" y="775115"/>
              <a:ext cx="7542664" cy="2137841"/>
            </a:xfrm>
            <a:prstGeom prst="rect">
              <a:avLst/>
            </a:prstGeom>
          </p:spPr>
        </p:pic>
      </p:grpSp>
      <p:pic>
        <p:nvPicPr>
          <p:cNvPr id="90" name="Grafik 89" descr="Ein Bild, das Muster, Grafiken, Pixel, Design enthält.&#10;&#10;Automatisch generierte Beschreibung">
            <a:extLst>
              <a:ext uri="{FF2B5EF4-FFF2-40B4-BE49-F238E27FC236}">
                <a16:creationId xmlns:a16="http://schemas.microsoft.com/office/drawing/2014/main" id="{07C3E8F5-934D-EF26-3AEA-F5D02398F03A}"/>
              </a:ext>
            </a:extLst>
          </p:cNvPr>
          <p:cNvPicPr>
            <a:picLocks noChangeAspect="1"/>
          </p:cNvPicPr>
          <p:nvPr/>
        </p:nvPicPr>
        <p:blipFill>
          <a:blip r:embed="rId26"/>
          <a:stretch>
            <a:fillRect/>
          </a:stretch>
        </p:blipFill>
        <p:spPr>
          <a:xfrm>
            <a:off x="27701511" y="3460786"/>
            <a:ext cx="2525713" cy="2525713"/>
          </a:xfrm>
          <a:prstGeom prst="rect">
            <a:avLst/>
          </a:prstGeom>
        </p:spPr>
      </p:pic>
      <p:sp>
        <p:nvSpPr>
          <p:cNvPr id="8" name="AutoShape 32">
            <a:extLst>
              <a:ext uri="{FF2B5EF4-FFF2-40B4-BE49-F238E27FC236}">
                <a16:creationId xmlns:a16="http://schemas.microsoft.com/office/drawing/2014/main" id="{89B9743A-8D01-0190-EBC5-B3C9EC98C6FB}"/>
              </a:ext>
            </a:extLst>
          </p:cNvPr>
          <p:cNvSpPr/>
          <p:nvPr/>
        </p:nvSpPr>
        <p:spPr>
          <a:xfrm>
            <a:off x="6056749" y="29150008"/>
            <a:ext cx="628752" cy="0"/>
          </a:xfrm>
          <a:prstGeom prst="line">
            <a:avLst/>
          </a:prstGeom>
          <a:ln w="38100" cap="flat">
            <a:solidFill>
              <a:srgbClr val="000000"/>
            </a:solidFill>
            <a:prstDash val="solid"/>
            <a:headEnd type="none" w="sm" len="sm"/>
            <a:tailEnd type="arrow" w="med" len="sm"/>
          </a:ln>
        </p:spPr>
        <p:txBody>
          <a:bodyPr/>
          <a:lstStyle/>
          <a:p>
            <a:endParaRPr lang="en-GB" sz="13800" dirty="0"/>
          </a:p>
        </p:txBody>
      </p:sp>
    </p:spTree>
    <p:extLst>
      <p:ext uri="{BB962C8B-B14F-4D97-AF65-F5344CB8AC3E}">
        <p14:creationId xmlns:p14="http://schemas.microsoft.com/office/powerpoint/2010/main" val="2565613691"/>
      </p:ext>
    </p:extLst>
  </p:cSld>
  <p:clrMapOvr>
    <a:masterClrMapping/>
  </p:clrMapOvr>
</p:sld>
</file>

<file path=ppt/theme/theme1.xml><?xml version="1.0" encoding="utf-8"?>
<a:theme xmlns:a="http://schemas.openxmlformats.org/drawingml/2006/main" name="Office-Design">
  <a:themeElements>
    <a:clrScheme name="Custom 1">
      <a:dk1>
        <a:srgbClr val="000000"/>
      </a:dk1>
      <a:lt1>
        <a:srgbClr val="FFFFFF"/>
      </a:lt1>
      <a:dk2>
        <a:srgbClr val="000000"/>
      </a:dk2>
      <a:lt2>
        <a:srgbClr val="FFFBF1"/>
      </a:lt2>
      <a:accent1>
        <a:srgbClr val="78B800"/>
      </a:accent1>
      <a:accent2>
        <a:srgbClr val="A05766"/>
      </a:accent2>
      <a:accent3>
        <a:srgbClr val="418FA9"/>
      </a:accent3>
      <a:accent4>
        <a:srgbClr val="77B6CF"/>
      </a:accent4>
      <a:accent5>
        <a:srgbClr val="BD8691"/>
      </a:accent5>
      <a:accent6>
        <a:srgbClr val="B5D694"/>
      </a:accent6>
      <a:hlink>
        <a:srgbClr val="78B800"/>
      </a:hlink>
      <a:folHlink>
        <a:srgbClr val="78B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2247</Words>
  <Application>Microsoft Macintosh PowerPoint</Application>
  <PresentationFormat>Custom</PresentationFormat>
  <Paragraphs>133</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 Narrow</vt:lpstr>
      <vt:lpstr>Arial</vt:lpstr>
      <vt:lpstr>Calibri</vt:lpstr>
      <vt:lpstr>Cambria Math</vt:lpstr>
      <vt:lpstr>DejaVu Serif Bold Italics</vt:lpstr>
      <vt:lpstr>Roca One</vt:lpstr>
      <vt:lpstr>Roca One Bold</vt:lpstr>
      <vt:lpstr>TimesNewRomanPSMT</vt:lpstr>
      <vt:lpstr>Wingdings</vt:lpstr>
      <vt:lpstr>Office-Design</vt:lpstr>
      <vt:lpstr>PowerPoint Presentation</vt:lpstr>
      <vt:lpstr>PowerPoint Presentation</vt:lpstr>
    </vt:vector>
  </TitlesOfParts>
  <Company>HSWT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Josef Gangkofer</dc:creator>
  <cp:lastModifiedBy>Nice Erkan</cp:lastModifiedBy>
  <cp:revision>496</cp:revision>
  <cp:lastPrinted>2023-04-21T09:57:43Z</cp:lastPrinted>
  <dcterms:created xsi:type="dcterms:W3CDTF">2013-07-02T09:18:38Z</dcterms:created>
  <dcterms:modified xsi:type="dcterms:W3CDTF">2025-10-31T12:10:41Z</dcterms:modified>
</cp:coreProperties>
</file>