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71" r:id="rId14"/>
    <p:sldId id="272" r:id="rId15"/>
    <p:sldId id="273" r:id="rId16"/>
    <p:sldId id="274" r:id="rId17"/>
    <p:sldId id="276" r:id="rId18"/>
    <p:sldId id="277" r:id="rId19"/>
    <p:sldId id="278" r:id="rId20"/>
    <p:sldId id="279" r:id="rId21"/>
    <p:sldId id="280" r:id="rId22"/>
    <p:sldId id="281" r:id="rId23"/>
    <p:sldId id="284" r:id="rId24"/>
    <p:sldId id="283" r:id="rId25"/>
    <p:sldId id="285" r:id="rId26"/>
    <p:sldId id="282" r:id="rId27"/>
    <p:sldId id="269" r:id="rId28"/>
    <p:sldId id="270" r:id="rId29"/>
    <p:sldId id="260" r:id="rId30"/>
  </p:sldIdLst>
  <p:sldSz cx="18288000" cy="10287000"/>
  <p:notesSz cx="6858000" cy="9144000"/>
  <p:embeddedFontLst>
    <p:embeddedFont>
      <p:font typeface="Klein Condensed" panose="020B0604020202020204" charset="0"/>
      <p:regular r:id="rId32"/>
    </p:embeddedFont>
    <p:embeddedFont>
      <p:font typeface="Merriweather" panose="00000500000000000000" pitchFamily="2" charset="-94"/>
      <p:regular r:id="rId33"/>
      <p:bold r:id="rId34"/>
      <p:italic r:id="rId35"/>
      <p:boldItalic r:id="rId36"/>
    </p:embeddedFont>
    <p:embeddedFont>
      <p:font typeface="Merriweather Bold" panose="00000800000000000000" charset="-94"/>
      <p:regular r:id="rId37"/>
      <p:bold r:id="rId38"/>
    </p:embeddedFont>
    <p:embeddedFont>
      <p:font typeface="Merriweather Bold Italics" panose="020B0604020202020204" charset="-94"/>
      <p:regular r:id="rId39"/>
    </p:embeddedFont>
    <p:embeddedFont>
      <p:font typeface="Open Sans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18184-8605-41C2-960B-1FF9A1466F54}"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21107-001A-4ACE-8965-F215CBC2CAB9}" type="slidenum">
              <a:rPr lang="en-GB" smtClean="0"/>
              <a:t>‹#›</a:t>
            </a:fld>
            <a:endParaRPr lang="en-GB"/>
          </a:p>
        </p:txBody>
      </p:sp>
    </p:spTree>
    <p:extLst>
      <p:ext uri="{BB962C8B-B14F-4D97-AF65-F5344CB8AC3E}">
        <p14:creationId xmlns:p14="http://schemas.microsoft.com/office/powerpoint/2010/main" val="355930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21107-001A-4ACE-8965-F215CBC2CAB9}" type="slidenum">
              <a:rPr lang="en-GB" smtClean="0"/>
              <a:t>4</a:t>
            </a:fld>
            <a:endParaRPr lang="en-GB"/>
          </a:p>
        </p:txBody>
      </p:sp>
    </p:spTree>
    <p:extLst>
      <p:ext uri="{BB962C8B-B14F-4D97-AF65-F5344CB8AC3E}">
        <p14:creationId xmlns:p14="http://schemas.microsoft.com/office/powerpoint/2010/main" val="215640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increase in soluble protein content in the pressure-cooked product could be due to the pressure treatment causing protein denaturation and unfolding. This process exposes hydrophilic groups and enhances the solubility of proteins, making more protein available in the soluble fraction. Additionally, the heat and pressure may break down protein aggregates, further increasing solubility.</a:t>
            </a:r>
          </a:p>
          <a:p>
            <a:endParaRPr lang="en-GB" dirty="0"/>
          </a:p>
        </p:txBody>
      </p:sp>
      <p:sp>
        <p:nvSpPr>
          <p:cNvPr id="4" name="Slide Number Placeholder 3"/>
          <p:cNvSpPr>
            <a:spLocks noGrp="1"/>
          </p:cNvSpPr>
          <p:nvPr>
            <p:ph type="sldNum" sz="quarter" idx="5"/>
          </p:nvPr>
        </p:nvSpPr>
        <p:spPr/>
        <p:txBody>
          <a:bodyPr/>
          <a:lstStyle/>
          <a:p>
            <a:fld id="{8EF21107-001A-4ACE-8965-F215CBC2CAB9}" type="slidenum">
              <a:rPr lang="en-GB" smtClean="0"/>
              <a:t>19</a:t>
            </a:fld>
            <a:endParaRPr lang="en-GB"/>
          </a:p>
        </p:txBody>
      </p:sp>
    </p:spTree>
    <p:extLst>
      <p:ext uri="{BB962C8B-B14F-4D97-AF65-F5344CB8AC3E}">
        <p14:creationId xmlns:p14="http://schemas.microsoft.com/office/powerpoint/2010/main" val="237215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5.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video" Target="NULL" TargetMode="External"/><Relationship Id="rId7" Type="http://schemas.openxmlformats.org/officeDocument/2006/relationships/image" Target="../media/image5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7.xml"/><Relationship Id="rId4" Type="http://schemas.microsoft.com/office/2007/relationships/media" Target="../media/media2.mp4"/><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jpe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image" Target="../media/image68.png"/><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59.svg"/><Relationship Id="rId5" Type="http://schemas.openxmlformats.org/officeDocument/2006/relationships/image" Target="../media/image70.png"/><Relationship Id="rId15" Type="http://schemas.openxmlformats.org/officeDocument/2006/relationships/image" Target="../media/image78.svg"/><Relationship Id="rId10" Type="http://schemas.openxmlformats.org/officeDocument/2006/relationships/image" Target="../media/image58.png"/><Relationship Id="rId4" Type="http://schemas.openxmlformats.org/officeDocument/2006/relationships/image" Target="../media/image18.png"/><Relationship Id="rId9" Type="http://schemas.openxmlformats.org/officeDocument/2006/relationships/image" Target="../media/image74.png"/><Relationship Id="rId1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71.svg"/><Relationship Id="rId12"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83.png"/><Relationship Id="rId5" Type="http://schemas.openxmlformats.org/officeDocument/2006/relationships/image" Target="../media/image81.png"/><Relationship Id="rId15" Type="http://schemas.openxmlformats.org/officeDocument/2006/relationships/image" Target="../media/image45.jpeg"/><Relationship Id="rId10" Type="http://schemas.openxmlformats.org/officeDocument/2006/relationships/image" Target="../media/image82.png"/><Relationship Id="rId4" Type="http://schemas.openxmlformats.org/officeDocument/2006/relationships/image" Target="../media/image49.png"/><Relationship Id="rId9" Type="http://schemas.openxmlformats.org/officeDocument/2006/relationships/image" Target="../media/image73.svg"/><Relationship Id="rId1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image" Target="../media/image18.png"/><Relationship Id="rId16" Type="http://schemas.openxmlformats.org/officeDocument/2006/relationships/image" Target="../media/image41.svg"/><Relationship Id="rId20"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29.svg"/><Relationship Id="rId19"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28.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19641" y="5486630"/>
            <a:ext cx="19658191" cy="2686313"/>
            <a:chOff x="0" y="0"/>
            <a:chExt cx="5177466" cy="513607"/>
          </a:xfrm>
        </p:grpSpPr>
        <p:sp>
          <p:nvSpPr>
            <p:cNvPr id="3" name="Freeform 3"/>
            <p:cNvSpPr/>
            <p:nvPr/>
          </p:nvSpPr>
          <p:spPr>
            <a:xfrm>
              <a:off x="0" y="0"/>
              <a:ext cx="5177466" cy="513607"/>
            </a:xfrm>
            <a:custGeom>
              <a:avLst/>
              <a:gdLst/>
              <a:ahLst/>
              <a:cxnLst/>
              <a:rect l="l" t="t" r="r" b="b"/>
              <a:pathLst>
                <a:path w="5177466" h="513607">
                  <a:moveTo>
                    <a:pt x="0" y="0"/>
                  </a:moveTo>
                  <a:lnTo>
                    <a:pt x="5177466" y="0"/>
                  </a:lnTo>
                  <a:lnTo>
                    <a:pt x="5177466" y="513607"/>
                  </a:lnTo>
                  <a:lnTo>
                    <a:pt x="0" y="513607"/>
                  </a:lnTo>
                  <a:close/>
                </a:path>
              </a:pathLst>
            </a:custGeom>
            <a:solidFill>
              <a:srgbClr val="789662"/>
            </a:solidFill>
          </p:spPr>
          <p:txBody>
            <a:bodyPr/>
            <a:lstStyle/>
            <a:p>
              <a:endParaRPr lang="en-GB" dirty="0"/>
            </a:p>
          </p:txBody>
        </p:sp>
        <p:sp>
          <p:nvSpPr>
            <p:cNvPr id="4" name="TextBox 4"/>
            <p:cNvSpPr txBox="1"/>
            <p:nvPr/>
          </p:nvSpPr>
          <p:spPr>
            <a:xfrm>
              <a:off x="0" y="-28575"/>
              <a:ext cx="5177466" cy="542182"/>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13311689" y="4891269"/>
            <a:ext cx="6331777" cy="6345364"/>
          </a:xfrm>
          <a:custGeom>
            <a:avLst/>
            <a:gdLst/>
            <a:ahLst/>
            <a:cxnLst/>
            <a:rect l="l" t="t" r="r" b="b"/>
            <a:pathLst>
              <a:path w="6331777" h="6345364">
                <a:moveTo>
                  <a:pt x="0" y="0"/>
                </a:moveTo>
                <a:lnTo>
                  <a:pt x="6331777" y="0"/>
                </a:lnTo>
                <a:lnTo>
                  <a:pt x="6331777" y="6345364"/>
                </a:lnTo>
                <a:lnTo>
                  <a:pt x="0" y="6345364"/>
                </a:lnTo>
                <a:lnTo>
                  <a:pt x="0" y="0"/>
                </a:lnTo>
                <a:close/>
              </a:path>
            </a:pathLst>
          </a:custGeom>
          <a:blipFill>
            <a:blip r:embed="rId2"/>
            <a:stretch>
              <a:fillRect/>
            </a:stretch>
          </a:blipFill>
        </p:spPr>
        <p:txBody>
          <a:bodyPr/>
          <a:lstStyle/>
          <a:p>
            <a:endParaRPr lang="en-GB" dirty="0"/>
          </a:p>
        </p:txBody>
      </p:sp>
      <p:sp>
        <p:nvSpPr>
          <p:cNvPr id="6" name="TextBox 6"/>
          <p:cNvSpPr txBox="1"/>
          <p:nvPr/>
        </p:nvSpPr>
        <p:spPr>
          <a:xfrm>
            <a:off x="1028700" y="2630321"/>
            <a:ext cx="16230600" cy="1837042"/>
          </a:xfrm>
          <a:prstGeom prst="rect">
            <a:avLst/>
          </a:prstGeom>
        </p:spPr>
        <p:txBody>
          <a:bodyPr lIns="0" tIns="0" rIns="0" bIns="0" rtlCol="0" anchor="t">
            <a:spAutoFit/>
          </a:bodyPr>
          <a:lstStyle/>
          <a:p>
            <a:pPr algn="just">
              <a:lnSpc>
                <a:spcPts val="7420"/>
              </a:lnSpc>
            </a:pPr>
            <a:r>
              <a:rPr lang="en-US" sz="5300" b="1" dirty="0">
                <a:solidFill>
                  <a:srgbClr val="789662"/>
                </a:solidFill>
                <a:latin typeface="Merriweather Bold"/>
                <a:ea typeface="Merriweather Bold"/>
                <a:cs typeface="Merriweather Bold"/>
                <a:sym typeface="Merriweather Bold"/>
              </a:rPr>
              <a:t>Enhancing Protein Extraction from Faba Beans: </a:t>
            </a:r>
          </a:p>
          <a:p>
            <a:pPr algn="just">
              <a:lnSpc>
                <a:spcPts val="7420"/>
              </a:lnSpc>
            </a:pPr>
            <a:r>
              <a:rPr lang="en-US" sz="5300" b="1" dirty="0">
                <a:solidFill>
                  <a:srgbClr val="789662"/>
                </a:solidFill>
                <a:latin typeface="Merriweather Bold"/>
                <a:ea typeface="Merriweather Bold"/>
                <a:cs typeface="Merriweather Bold"/>
                <a:sym typeface="Merriweather Bold"/>
              </a:rPr>
              <a:t>The Role of Pressure-Cooking Pretreatment</a:t>
            </a:r>
          </a:p>
        </p:txBody>
      </p:sp>
      <p:sp>
        <p:nvSpPr>
          <p:cNvPr id="7" name="TextBox 7"/>
          <p:cNvSpPr txBox="1"/>
          <p:nvPr/>
        </p:nvSpPr>
        <p:spPr>
          <a:xfrm>
            <a:off x="960801" y="5354610"/>
            <a:ext cx="12915900" cy="2695225"/>
          </a:xfrm>
          <a:prstGeom prst="rect">
            <a:avLst/>
          </a:prstGeom>
        </p:spPr>
        <p:txBody>
          <a:bodyPr wrap="square" lIns="0" tIns="0" rIns="0" bIns="0" rtlCol="0" anchor="t">
            <a:spAutoFit/>
          </a:bodyPr>
          <a:lstStyle/>
          <a:p>
            <a:pPr algn="l">
              <a:lnSpc>
                <a:spcPts val="7420"/>
              </a:lnSpc>
            </a:pPr>
            <a:r>
              <a:rPr lang="en-US" sz="4000" b="1" dirty="0">
                <a:solidFill>
                  <a:srgbClr val="EFFFCD"/>
                </a:solidFill>
                <a:latin typeface="Merriweather Bold"/>
                <a:ea typeface="Merriweather Bold"/>
                <a:cs typeface="Merriweather Bold"/>
                <a:sym typeface="Merriweather Bold"/>
              </a:rPr>
              <a:t>Dilara Özcan</a:t>
            </a:r>
            <a:r>
              <a:rPr lang="tr-TR" sz="4000" b="1" baseline="30000" dirty="0">
                <a:solidFill>
                  <a:srgbClr val="EFFFCD"/>
                </a:solidFill>
                <a:latin typeface="Merriweather Bold"/>
                <a:ea typeface="Merriweather Bold"/>
                <a:cs typeface="Merriweather Bold"/>
                <a:sym typeface="Merriweather Bold"/>
              </a:rPr>
              <a:t>1</a:t>
            </a:r>
            <a:endParaRPr lang="en-US" sz="4000" b="1" dirty="0">
              <a:solidFill>
                <a:srgbClr val="EFFFCD"/>
              </a:solidFill>
              <a:latin typeface="Merriweather Bold"/>
              <a:ea typeface="Merriweather Bold"/>
              <a:cs typeface="Merriweather Bold"/>
              <a:sym typeface="Merriweather Bold"/>
            </a:endParaRPr>
          </a:p>
          <a:p>
            <a:pPr>
              <a:lnSpc>
                <a:spcPts val="4760"/>
              </a:lnSpc>
              <a:spcBef>
                <a:spcPct val="0"/>
              </a:spcBef>
            </a:pPr>
            <a:r>
              <a:rPr lang="tr-TR" sz="2800" b="1" dirty="0">
                <a:solidFill>
                  <a:srgbClr val="EFFFCD"/>
                </a:solidFill>
                <a:latin typeface="Merriweather Bold"/>
                <a:ea typeface="Merriweather Bold"/>
                <a:cs typeface="Merriweather Bold"/>
                <a:sym typeface="Merriweather Bold"/>
              </a:rPr>
              <a:t>Prof. Dr. Özlem ÖZMUTLU KARSLIOĞLU</a:t>
            </a:r>
            <a:r>
              <a:rPr lang="tr-TR" sz="2800" b="1" baseline="30000" dirty="0">
                <a:solidFill>
                  <a:srgbClr val="EFFFCD"/>
                </a:solidFill>
                <a:latin typeface="Merriweather Bold"/>
                <a:ea typeface="Merriweather Bold"/>
                <a:cs typeface="Merriweather Bold"/>
                <a:sym typeface="Merriweather Bold"/>
              </a:rPr>
              <a:t>2</a:t>
            </a:r>
            <a:r>
              <a:rPr lang="tr-TR" sz="2800" b="1" dirty="0">
                <a:solidFill>
                  <a:srgbClr val="EFFFCD"/>
                </a:solidFill>
                <a:latin typeface="Merriweather Bold"/>
                <a:ea typeface="Merriweather Bold"/>
                <a:cs typeface="Merriweather Bold"/>
                <a:sym typeface="Merriweather Bold"/>
              </a:rPr>
              <a:t>, </a:t>
            </a:r>
            <a:r>
              <a:rPr lang="en-US" sz="2800" b="1" dirty="0">
                <a:solidFill>
                  <a:srgbClr val="EFFFCD"/>
                </a:solidFill>
                <a:latin typeface="Merriweather Bold"/>
                <a:ea typeface="Merriweather Bold"/>
                <a:cs typeface="Merriweather Bold"/>
                <a:sym typeface="Merriweather Bold"/>
              </a:rPr>
              <a:t>Prof. Dr. </a:t>
            </a:r>
            <a:r>
              <a:rPr lang="en-US" sz="2800" b="1" dirty="0" err="1">
                <a:solidFill>
                  <a:srgbClr val="EFFFCD"/>
                </a:solidFill>
                <a:latin typeface="Merriweather Bold"/>
                <a:ea typeface="Merriweather Bold"/>
                <a:cs typeface="Merriweather Bold"/>
                <a:sym typeface="Merriweather Bold"/>
              </a:rPr>
              <a:t>Mecit</a:t>
            </a:r>
            <a:r>
              <a:rPr lang="en-US" sz="2800" b="1" dirty="0">
                <a:solidFill>
                  <a:srgbClr val="EFFFCD"/>
                </a:solidFill>
                <a:latin typeface="Merriweather Bold"/>
                <a:ea typeface="Merriweather Bold"/>
                <a:cs typeface="Merriweather Bold"/>
                <a:sym typeface="Merriweather Bold"/>
              </a:rPr>
              <a:t> Halil ÖZTOP</a:t>
            </a:r>
            <a:r>
              <a:rPr lang="tr-TR" sz="2800" b="1" baseline="30000" dirty="0">
                <a:solidFill>
                  <a:srgbClr val="EFFFCD"/>
                </a:solidFill>
                <a:latin typeface="Merriweather Bold"/>
                <a:ea typeface="Merriweather Bold"/>
                <a:cs typeface="Merriweather Bold"/>
                <a:sym typeface="Merriweather Bold"/>
              </a:rPr>
              <a:t>1*</a:t>
            </a:r>
          </a:p>
          <a:p>
            <a:pPr algn="l">
              <a:lnSpc>
                <a:spcPts val="4760"/>
              </a:lnSpc>
              <a:spcBef>
                <a:spcPct val="0"/>
              </a:spcBef>
            </a:pPr>
            <a:r>
              <a:rPr lang="tr-TR" sz="1600" b="1" baseline="30000" dirty="0">
                <a:solidFill>
                  <a:srgbClr val="EFFFCD"/>
                </a:solidFill>
                <a:latin typeface="Merriweather Bold"/>
                <a:ea typeface="Merriweather Bold"/>
                <a:cs typeface="Merriweather Bold"/>
                <a:sym typeface="Merriweather Bold"/>
              </a:rPr>
              <a:t>1</a:t>
            </a:r>
            <a:r>
              <a:rPr lang="tr-TR" sz="1600" b="1" dirty="0">
                <a:solidFill>
                  <a:srgbClr val="EFFFCD"/>
                </a:solidFill>
                <a:latin typeface="Merriweather Bold"/>
                <a:ea typeface="Merriweather Bold"/>
                <a:cs typeface="Merriweather Bold"/>
                <a:sym typeface="Merriweather Bold"/>
              </a:rPr>
              <a:t>Department of </a:t>
            </a:r>
            <a:r>
              <a:rPr lang="tr-TR" sz="1600" b="1" dirty="0" err="1">
                <a:solidFill>
                  <a:srgbClr val="EFFFCD"/>
                </a:solidFill>
                <a:latin typeface="Merriweather Bold"/>
                <a:ea typeface="Merriweather Bold"/>
                <a:cs typeface="Merriweather Bold"/>
                <a:sym typeface="Merriweather Bold"/>
              </a:rPr>
              <a:t>Food</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Engineering</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Middle</a:t>
            </a:r>
            <a:r>
              <a:rPr lang="tr-TR" sz="1600" b="1" dirty="0">
                <a:solidFill>
                  <a:srgbClr val="EFFFCD"/>
                </a:solidFill>
                <a:latin typeface="Merriweather Bold"/>
                <a:ea typeface="Merriweather Bold"/>
                <a:cs typeface="Merriweather Bold"/>
                <a:sym typeface="Merriweather Bold"/>
              </a:rPr>
              <a:t> East Technical </a:t>
            </a:r>
            <a:r>
              <a:rPr lang="tr-TR" sz="1600" b="1" dirty="0" err="1">
                <a:solidFill>
                  <a:srgbClr val="EFFFCD"/>
                </a:solidFill>
                <a:latin typeface="Merriweather Bold"/>
                <a:ea typeface="Merriweather Bold"/>
                <a:cs typeface="Merriweather Bold"/>
                <a:sym typeface="Merriweather Bold"/>
              </a:rPr>
              <a:t>University</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Ankara,Turkey</a:t>
            </a:r>
            <a:endParaRPr lang="tr-TR" sz="1600" b="1" dirty="0">
              <a:solidFill>
                <a:srgbClr val="EFFFCD"/>
              </a:solidFill>
              <a:latin typeface="Merriweather Bold"/>
              <a:ea typeface="Merriweather Bold"/>
              <a:cs typeface="Merriweather Bold"/>
              <a:sym typeface="Merriweather Bold"/>
            </a:endParaRPr>
          </a:p>
          <a:p>
            <a:pPr algn="l">
              <a:lnSpc>
                <a:spcPts val="4760"/>
              </a:lnSpc>
              <a:spcBef>
                <a:spcPct val="0"/>
              </a:spcBef>
            </a:pPr>
            <a:r>
              <a:rPr lang="tr-TR" sz="1600" b="1" baseline="30000" dirty="0">
                <a:solidFill>
                  <a:srgbClr val="EFFFCD"/>
                </a:solidFill>
                <a:latin typeface="Merriweather Bold"/>
                <a:ea typeface="Merriweather Bold"/>
                <a:cs typeface="Merriweather Bold"/>
                <a:sym typeface="Merriweather Bold"/>
              </a:rPr>
              <a:t>2</a:t>
            </a:r>
            <a:r>
              <a:rPr lang="tr-TR" sz="1600" b="1" dirty="0">
                <a:solidFill>
                  <a:srgbClr val="EFFFCD"/>
                </a:solidFill>
                <a:latin typeface="Merriweather Bold"/>
                <a:ea typeface="Merriweather Bold"/>
                <a:cs typeface="Merriweather Bold"/>
                <a:sym typeface="Merriweather Bold"/>
              </a:rPr>
              <a:t>Institute of </a:t>
            </a:r>
            <a:r>
              <a:rPr lang="tr-TR" sz="1600" b="1" dirty="0" err="1">
                <a:solidFill>
                  <a:srgbClr val="EFFFCD"/>
                </a:solidFill>
                <a:latin typeface="Merriweather Bold"/>
                <a:ea typeface="Merriweather Bold"/>
                <a:cs typeface="Merriweather Bold"/>
                <a:sym typeface="Merriweather Bold"/>
              </a:rPr>
              <a:t>Food</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Technology</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University</a:t>
            </a:r>
            <a:r>
              <a:rPr lang="tr-TR" sz="1600" b="1" dirty="0">
                <a:solidFill>
                  <a:srgbClr val="EFFFCD"/>
                </a:solidFill>
                <a:latin typeface="Merriweather Bold"/>
                <a:ea typeface="Merriweather Bold"/>
                <a:cs typeface="Merriweather Bold"/>
                <a:sym typeface="Merriweather Bold"/>
              </a:rPr>
              <a:t> of </a:t>
            </a:r>
            <a:r>
              <a:rPr lang="tr-TR" sz="1600" b="1" dirty="0" err="1">
                <a:solidFill>
                  <a:srgbClr val="EFFFCD"/>
                </a:solidFill>
                <a:latin typeface="Merriweather Bold"/>
                <a:ea typeface="Merriweather Bold"/>
                <a:cs typeface="Merriweather Bold"/>
                <a:sym typeface="Merriweather Bold"/>
              </a:rPr>
              <a:t>Applied</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Sciences</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Hochshule</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Weihenstephan-Triesdorf</a:t>
            </a:r>
            <a:r>
              <a:rPr lang="tr-TR" sz="1600" b="1" dirty="0">
                <a:solidFill>
                  <a:srgbClr val="EFFFCD"/>
                </a:solidFill>
                <a:latin typeface="Merriweather Bold"/>
                <a:ea typeface="Merriweather Bold"/>
                <a:cs typeface="Merriweather Bold"/>
                <a:sym typeface="Merriweather Bold"/>
              </a:rPr>
              <a:t>, </a:t>
            </a:r>
            <a:r>
              <a:rPr lang="tr-TR" sz="1600" b="1" dirty="0" err="1">
                <a:solidFill>
                  <a:srgbClr val="EFFFCD"/>
                </a:solidFill>
                <a:latin typeface="Merriweather Bold"/>
                <a:ea typeface="Merriweather Bold"/>
                <a:cs typeface="Merriweather Bold"/>
                <a:sym typeface="Merriweather Bold"/>
              </a:rPr>
              <a:t>Freising</a:t>
            </a:r>
            <a:r>
              <a:rPr lang="tr-TR" sz="1600" b="1" dirty="0">
                <a:solidFill>
                  <a:srgbClr val="EFFFCD"/>
                </a:solidFill>
                <a:latin typeface="Merriweather Bold"/>
                <a:ea typeface="Merriweather Bold"/>
                <a:cs typeface="Merriweather Bold"/>
                <a:sym typeface="Merriweather Bold"/>
              </a:rPr>
              <a:t>, Germany</a:t>
            </a:r>
            <a:endParaRPr lang="en-US" sz="1600" b="1" baseline="30000" dirty="0">
              <a:solidFill>
                <a:srgbClr val="EFFFCD"/>
              </a:solidFill>
              <a:latin typeface="Merriweather Bold"/>
              <a:ea typeface="Merriweather Bold"/>
              <a:cs typeface="Merriweather Bold"/>
              <a:sym typeface="Merriweather Bold"/>
            </a:endParaRPr>
          </a:p>
        </p:txBody>
      </p:sp>
      <p:pic>
        <p:nvPicPr>
          <p:cNvPr id="8" name="Resim 45" descr="metin, yazı tipi, grafik, grafik tasarım içeren bir resim&#10;&#10;Açıklama otomatik olarak oluşturuldu">
            <a:extLst>
              <a:ext uri="{FF2B5EF4-FFF2-40B4-BE49-F238E27FC236}">
                <a16:creationId xmlns:a16="http://schemas.microsoft.com/office/drawing/2014/main" id="{2E2E8739-5089-D605-3DC3-18550B6CB9C2}"/>
              </a:ext>
            </a:extLst>
          </p:cNvPr>
          <p:cNvPicPr>
            <a:picLocks noChangeAspect="1"/>
          </p:cNvPicPr>
          <p:nvPr/>
        </p:nvPicPr>
        <p:blipFill>
          <a:blip r:embed="rId3" cstate="print">
            <a:extLst>
              <a:ext uri="{28A0092B-C50C-407E-A947-70E740481C1C}">
                <a14:useLocalDpi xmlns:a14="http://schemas.microsoft.com/office/drawing/2010/main" val="0"/>
              </a:ext>
            </a:extLst>
          </a:blip>
          <a:srcRect l="27969" t="21125" r="28819" b="19812"/>
          <a:stretch/>
        </p:blipFill>
        <p:spPr>
          <a:xfrm>
            <a:off x="0" y="8236469"/>
            <a:ext cx="2667000" cy="2050531"/>
          </a:xfrm>
          <a:prstGeom prst="rect">
            <a:avLst/>
          </a:prstGeom>
        </p:spPr>
      </p:pic>
      <p:pic>
        <p:nvPicPr>
          <p:cNvPr id="9" name="Graphic 8">
            <a:extLst>
              <a:ext uri="{FF2B5EF4-FFF2-40B4-BE49-F238E27FC236}">
                <a16:creationId xmlns:a16="http://schemas.microsoft.com/office/drawing/2014/main" id="{1002CFCC-A248-6067-F3B2-FEBCDCEACC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6901" y="8298651"/>
            <a:ext cx="1690207" cy="1926167"/>
          </a:xfrm>
          <a:prstGeom prst="rect">
            <a:avLst/>
          </a:prstGeom>
        </p:spPr>
      </p:pic>
      <p:pic>
        <p:nvPicPr>
          <p:cNvPr id="10" name="Graphic 9">
            <a:extLst>
              <a:ext uri="{FF2B5EF4-FFF2-40B4-BE49-F238E27FC236}">
                <a16:creationId xmlns:a16="http://schemas.microsoft.com/office/drawing/2014/main" id="{3045ABC5-3523-39C5-0459-0FCCD49612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3982" y="8218744"/>
            <a:ext cx="3389538" cy="1996577"/>
          </a:xfrm>
          <a:prstGeom prst="rect">
            <a:avLst/>
          </a:prstGeom>
        </p:spPr>
      </p:pic>
      <p:pic>
        <p:nvPicPr>
          <p:cNvPr id="12" name="Picture 11" descr="A green sign with icons&#10;&#10;Description automatically generated">
            <a:extLst>
              <a:ext uri="{FF2B5EF4-FFF2-40B4-BE49-F238E27FC236}">
                <a16:creationId xmlns:a16="http://schemas.microsoft.com/office/drawing/2014/main" id="{7E053D1C-A878-727B-CD79-1FB8EE93F8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301113" y="280428"/>
            <a:ext cx="8277603" cy="933823"/>
            <a:chOff x="0" y="0"/>
            <a:chExt cx="2180109" cy="245945"/>
          </a:xfrm>
        </p:grpSpPr>
        <p:sp>
          <p:nvSpPr>
            <p:cNvPr id="3" name="Freeform 3"/>
            <p:cNvSpPr/>
            <p:nvPr/>
          </p:nvSpPr>
          <p:spPr>
            <a:xfrm>
              <a:off x="0" y="0"/>
              <a:ext cx="2180110" cy="245945"/>
            </a:xfrm>
            <a:custGeom>
              <a:avLst/>
              <a:gdLst/>
              <a:ahLst/>
              <a:cxnLst/>
              <a:rect l="l" t="t" r="r" b="b"/>
              <a:pathLst>
                <a:path w="2180110" h="245945">
                  <a:moveTo>
                    <a:pt x="0" y="0"/>
                  </a:moveTo>
                  <a:lnTo>
                    <a:pt x="2180110" y="0"/>
                  </a:lnTo>
                  <a:lnTo>
                    <a:pt x="2180110" y="245945"/>
                  </a:lnTo>
                  <a:lnTo>
                    <a:pt x="0" y="245945"/>
                  </a:lnTo>
                  <a:close/>
                </a:path>
              </a:pathLst>
            </a:custGeom>
            <a:solidFill>
              <a:srgbClr val="789662"/>
            </a:solidFill>
          </p:spPr>
          <p:txBody>
            <a:bodyPr/>
            <a:lstStyle/>
            <a:p>
              <a:endParaRPr lang="en-GB"/>
            </a:p>
          </p:txBody>
        </p:sp>
        <p:sp>
          <p:nvSpPr>
            <p:cNvPr id="4" name="TextBox 4"/>
            <p:cNvSpPr txBox="1"/>
            <p:nvPr/>
          </p:nvSpPr>
          <p:spPr>
            <a:xfrm>
              <a:off x="0" y="-28575"/>
              <a:ext cx="2180109" cy="27452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3780343"/>
            <a:ext cx="4378086" cy="3695527"/>
            <a:chOff x="0" y="0"/>
            <a:chExt cx="1153076" cy="973308"/>
          </a:xfrm>
        </p:grpSpPr>
        <p:sp>
          <p:nvSpPr>
            <p:cNvPr id="6" name="Freeform 6"/>
            <p:cNvSpPr/>
            <p:nvPr/>
          </p:nvSpPr>
          <p:spPr>
            <a:xfrm>
              <a:off x="0" y="0"/>
              <a:ext cx="1153076" cy="973308"/>
            </a:xfrm>
            <a:custGeom>
              <a:avLst/>
              <a:gdLst/>
              <a:ahLst/>
              <a:cxnLst/>
              <a:rect l="l" t="t" r="r" b="b"/>
              <a:pathLst>
                <a:path w="1153076" h="973308">
                  <a:moveTo>
                    <a:pt x="0" y="0"/>
                  </a:moveTo>
                  <a:lnTo>
                    <a:pt x="1153076" y="0"/>
                  </a:lnTo>
                  <a:lnTo>
                    <a:pt x="1153076" y="973308"/>
                  </a:lnTo>
                  <a:lnTo>
                    <a:pt x="0" y="973308"/>
                  </a:lnTo>
                  <a:close/>
                </a:path>
              </a:pathLst>
            </a:custGeom>
            <a:solidFill>
              <a:srgbClr val="000000">
                <a:alpha val="0"/>
              </a:srgbClr>
            </a:solidFill>
            <a:ln w="47625" cap="sq">
              <a:solidFill>
                <a:srgbClr val="789662"/>
              </a:solidFill>
              <a:prstDash val="solid"/>
              <a:miter/>
            </a:ln>
          </p:spPr>
          <p:txBody>
            <a:bodyPr/>
            <a:lstStyle/>
            <a:p>
              <a:endParaRPr lang="en-GB"/>
            </a:p>
          </p:txBody>
        </p:sp>
        <p:sp>
          <p:nvSpPr>
            <p:cNvPr id="7" name="TextBox 7"/>
            <p:cNvSpPr txBox="1"/>
            <p:nvPr/>
          </p:nvSpPr>
          <p:spPr>
            <a:xfrm>
              <a:off x="0" y="-19050"/>
              <a:ext cx="1153076" cy="992358"/>
            </a:xfrm>
            <a:prstGeom prst="rect">
              <a:avLst/>
            </a:prstGeom>
          </p:spPr>
          <p:txBody>
            <a:bodyPr lIns="50800" tIns="50800" rIns="50800" bIns="50800" rtlCol="0" anchor="ctr"/>
            <a:lstStyle/>
            <a:p>
              <a:pPr algn="ctr">
                <a:lnSpc>
                  <a:spcPts val="2302"/>
                </a:lnSpc>
              </a:pPr>
              <a:endParaRPr/>
            </a:p>
          </p:txBody>
        </p:sp>
      </p:grpSp>
      <p:sp>
        <p:nvSpPr>
          <p:cNvPr id="8" name="TextBox 8"/>
          <p:cNvSpPr txBox="1"/>
          <p:nvPr/>
        </p:nvSpPr>
        <p:spPr>
          <a:xfrm>
            <a:off x="450976" y="371102"/>
            <a:ext cx="15387126" cy="714375"/>
          </a:xfrm>
          <a:prstGeom prst="rect">
            <a:avLst/>
          </a:prstGeom>
        </p:spPr>
        <p:txBody>
          <a:bodyPr lIns="0" tIns="0" rIns="0" bIns="0" rtlCol="0" anchor="t">
            <a:spAutoFit/>
          </a:bodyPr>
          <a:lstStyle/>
          <a:p>
            <a:pPr algn="l">
              <a:lnSpc>
                <a:spcPts val="5849"/>
              </a:lnSpc>
              <a:spcBef>
                <a:spcPct val="0"/>
              </a:spcBef>
            </a:pPr>
            <a:r>
              <a:rPr lang="en-US" sz="4499">
                <a:solidFill>
                  <a:srgbClr val="EFFFCD"/>
                </a:solidFill>
                <a:latin typeface="Merriweather"/>
                <a:ea typeface="Merriweather"/>
                <a:cs typeface="Merriweather"/>
                <a:sym typeface="Merriweather"/>
              </a:rPr>
              <a:t>Optimization Parameters:</a:t>
            </a:r>
          </a:p>
        </p:txBody>
      </p:sp>
      <p:grpSp>
        <p:nvGrpSpPr>
          <p:cNvPr id="9" name="Group 9"/>
          <p:cNvGrpSpPr/>
          <p:nvPr/>
        </p:nvGrpSpPr>
        <p:grpSpPr>
          <a:xfrm>
            <a:off x="1535473" y="3232108"/>
            <a:ext cx="3377808" cy="885069"/>
            <a:chOff x="0" y="0"/>
            <a:chExt cx="4503743" cy="1180091"/>
          </a:xfrm>
        </p:grpSpPr>
        <p:grpSp>
          <p:nvGrpSpPr>
            <p:cNvPr id="10" name="Group 10"/>
            <p:cNvGrpSpPr/>
            <p:nvPr/>
          </p:nvGrpSpPr>
          <p:grpSpPr>
            <a:xfrm>
              <a:off x="0" y="0"/>
              <a:ext cx="4503743" cy="1180091"/>
              <a:chOff x="0" y="0"/>
              <a:chExt cx="889628" cy="233104"/>
            </a:xfrm>
          </p:grpSpPr>
          <p:sp>
            <p:nvSpPr>
              <p:cNvPr id="11" name="Freeform 11"/>
              <p:cNvSpPr/>
              <p:nvPr/>
            </p:nvSpPr>
            <p:spPr>
              <a:xfrm>
                <a:off x="0" y="0"/>
                <a:ext cx="889628" cy="233104"/>
              </a:xfrm>
              <a:custGeom>
                <a:avLst/>
                <a:gdLst/>
                <a:ahLst/>
                <a:cxnLst/>
                <a:rect l="l" t="t" r="r" b="b"/>
                <a:pathLst>
                  <a:path w="889628" h="233104">
                    <a:moveTo>
                      <a:pt x="0" y="0"/>
                    </a:moveTo>
                    <a:lnTo>
                      <a:pt x="889628" y="0"/>
                    </a:lnTo>
                    <a:lnTo>
                      <a:pt x="889628" y="233104"/>
                    </a:lnTo>
                    <a:lnTo>
                      <a:pt x="0" y="233104"/>
                    </a:lnTo>
                    <a:close/>
                  </a:path>
                </a:pathLst>
              </a:custGeom>
              <a:solidFill>
                <a:srgbClr val="A9986D"/>
              </a:solidFill>
            </p:spPr>
            <p:txBody>
              <a:bodyPr/>
              <a:lstStyle/>
              <a:p>
                <a:endParaRPr lang="en-GB"/>
              </a:p>
            </p:txBody>
          </p:sp>
          <p:sp>
            <p:nvSpPr>
              <p:cNvPr id="12" name="TextBox 12"/>
              <p:cNvSpPr txBox="1"/>
              <p:nvPr/>
            </p:nvSpPr>
            <p:spPr>
              <a:xfrm>
                <a:off x="0" y="-28575"/>
                <a:ext cx="889628" cy="26167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86137" y="233929"/>
              <a:ext cx="3943430" cy="720088"/>
            </a:xfrm>
            <a:prstGeom prst="rect">
              <a:avLst/>
            </a:prstGeom>
          </p:spPr>
          <p:txBody>
            <a:bodyPr lIns="0" tIns="0" rIns="0" bIns="0" rtlCol="0" anchor="t">
              <a:spAutoFit/>
            </a:bodyPr>
            <a:lstStyle/>
            <a:p>
              <a:pPr algn="ctr">
                <a:lnSpc>
                  <a:spcPts val="4620"/>
                </a:lnSpc>
              </a:pPr>
              <a:r>
                <a:rPr lang="en-US" sz="3300" b="1">
                  <a:solidFill>
                    <a:srgbClr val="EFFFCD"/>
                  </a:solidFill>
                  <a:latin typeface="Merriweather Bold"/>
                  <a:ea typeface="Merriweather Bold"/>
                  <a:cs typeface="Merriweather Bold"/>
                  <a:sym typeface="Merriweather Bold"/>
                </a:rPr>
                <a:t>Pretreatment</a:t>
              </a:r>
            </a:p>
          </p:txBody>
        </p:sp>
      </p:grpSp>
      <p:sp>
        <p:nvSpPr>
          <p:cNvPr id="14" name="TextBox 14"/>
          <p:cNvSpPr txBox="1"/>
          <p:nvPr/>
        </p:nvSpPr>
        <p:spPr>
          <a:xfrm>
            <a:off x="1265846" y="4743624"/>
            <a:ext cx="3688885" cy="481329"/>
          </a:xfrm>
          <a:prstGeom prst="rect">
            <a:avLst/>
          </a:prstGeom>
        </p:spPr>
        <p:txBody>
          <a:bodyPr lIns="0" tIns="0" rIns="0" bIns="0" rtlCol="0" anchor="t">
            <a:spAutoFit/>
          </a:bodyPr>
          <a:lstStyle/>
          <a:p>
            <a:pPr marL="604532" lvl="1" indent="-302266" algn="ctr">
              <a:lnSpc>
                <a:spcPts val="3920"/>
              </a:lnSpc>
              <a:buFont typeface="Arial"/>
              <a:buChar char="•"/>
            </a:pPr>
            <a:r>
              <a:rPr lang="en-US" sz="2800" b="1">
                <a:solidFill>
                  <a:srgbClr val="3B3B3B"/>
                </a:solidFill>
                <a:latin typeface="Merriweather Bold"/>
                <a:ea typeface="Merriweather Bold"/>
                <a:cs typeface="Merriweather Bold"/>
                <a:sym typeface="Merriweather Bold"/>
              </a:rPr>
              <a:t>No Pretreatment</a:t>
            </a:r>
          </a:p>
        </p:txBody>
      </p:sp>
      <p:sp>
        <p:nvSpPr>
          <p:cNvPr id="15" name="TextBox 15"/>
          <p:cNvSpPr txBox="1"/>
          <p:nvPr/>
        </p:nvSpPr>
        <p:spPr>
          <a:xfrm>
            <a:off x="1261361" y="5713287"/>
            <a:ext cx="3926031" cy="976629"/>
          </a:xfrm>
          <a:prstGeom prst="rect">
            <a:avLst/>
          </a:prstGeom>
        </p:spPr>
        <p:txBody>
          <a:bodyPr lIns="0" tIns="0" rIns="0" bIns="0" rtlCol="0" anchor="t">
            <a:spAutoFit/>
          </a:bodyPr>
          <a:lstStyle/>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Pressure Cooking                          (3 min)</a:t>
            </a:r>
          </a:p>
        </p:txBody>
      </p:sp>
      <p:sp>
        <p:nvSpPr>
          <p:cNvPr id="16" name="Freeform 16"/>
          <p:cNvSpPr/>
          <p:nvPr/>
        </p:nvSpPr>
        <p:spPr>
          <a:xfrm flipH="1">
            <a:off x="4282972" y="6489679"/>
            <a:ext cx="1808841" cy="1972384"/>
          </a:xfrm>
          <a:custGeom>
            <a:avLst/>
            <a:gdLst/>
            <a:ahLst/>
            <a:cxnLst/>
            <a:rect l="l" t="t" r="r" b="b"/>
            <a:pathLst>
              <a:path w="1808841" h="1972384">
                <a:moveTo>
                  <a:pt x="1808840" y="0"/>
                </a:moveTo>
                <a:lnTo>
                  <a:pt x="0" y="0"/>
                </a:lnTo>
                <a:lnTo>
                  <a:pt x="0" y="1972384"/>
                </a:lnTo>
                <a:lnTo>
                  <a:pt x="1808840" y="1972384"/>
                </a:lnTo>
                <a:lnTo>
                  <a:pt x="1808840" y="0"/>
                </a:lnTo>
                <a:close/>
              </a:path>
            </a:pathLst>
          </a:custGeom>
          <a:blipFill>
            <a:blip r:embed="rId2"/>
            <a:stretch>
              <a:fillRect/>
            </a:stretch>
          </a:blipFill>
        </p:spPr>
        <p:txBody>
          <a:bodyPr/>
          <a:lstStyle/>
          <a:p>
            <a:endParaRPr lang="en-GB"/>
          </a:p>
        </p:txBody>
      </p:sp>
      <p:grpSp>
        <p:nvGrpSpPr>
          <p:cNvPr id="17" name="Group 17"/>
          <p:cNvGrpSpPr/>
          <p:nvPr/>
        </p:nvGrpSpPr>
        <p:grpSpPr>
          <a:xfrm>
            <a:off x="6614259" y="3780343"/>
            <a:ext cx="4378086" cy="3695527"/>
            <a:chOff x="0" y="0"/>
            <a:chExt cx="1153076" cy="973308"/>
          </a:xfrm>
        </p:grpSpPr>
        <p:sp>
          <p:nvSpPr>
            <p:cNvPr id="18" name="Freeform 18"/>
            <p:cNvSpPr/>
            <p:nvPr/>
          </p:nvSpPr>
          <p:spPr>
            <a:xfrm>
              <a:off x="0" y="0"/>
              <a:ext cx="1153076" cy="973308"/>
            </a:xfrm>
            <a:custGeom>
              <a:avLst/>
              <a:gdLst/>
              <a:ahLst/>
              <a:cxnLst/>
              <a:rect l="l" t="t" r="r" b="b"/>
              <a:pathLst>
                <a:path w="1153076" h="973308">
                  <a:moveTo>
                    <a:pt x="0" y="0"/>
                  </a:moveTo>
                  <a:lnTo>
                    <a:pt x="1153076" y="0"/>
                  </a:lnTo>
                  <a:lnTo>
                    <a:pt x="1153076" y="973308"/>
                  </a:lnTo>
                  <a:lnTo>
                    <a:pt x="0" y="973308"/>
                  </a:lnTo>
                  <a:close/>
                </a:path>
              </a:pathLst>
            </a:custGeom>
            <a:solidFill>
              <a:srgbClr val="000000">
                <a:alpha val="0"/>
              </a:srgbClr>
            </a:solidFill>
            <a:ln w="47625" cap="sq">
              <a:solidFill>
                <a:srgbClr val="789662"/>
              </a:solidFill>
              <a:prstDash val="solid"/>
              <a:miter/>
            </a:ln>
          </p:spPr>
          <p:txBody>
            <a:bodyPr/>
            <a:lstStyle/>
            <a:p>
              <a:endParaRPr lang="en-GB"/>
            </a:p>
          </p:txBody>
        </p:sp>
        <p:sp>
          <p:nvSpPr>
            <p:cNvPr id="19" name="TextBox 19"/>
            <p:cNvSpPr txBox="1"/>
            <p:nvPr/>
          </p:nvSpPr>
          <p:spPr>
            <a:xfrm>
              <a:off x="0" y="-19050"/>
              <a:ext cx="1153076" cy="992358"/>
            </a:xfrm>
            <a:prstGeom prst="rect">
              <a:avLst/>
            </a:prstGeom>
          </p:spPr>
          <p:txBody>
            <a:bodyPr lIns="50800" tIns="50800" rIns="50800" bIns="50800" rtlCol="0" anchor="ctr"/>
            <a:lstStyle/>
            <a:p>
              <a:pPr algn="ctr">
                <a:lnSpc>
                  <a:spcPts val="2302"/>
                </a:lnSpc>
              </a:pPr>
              <a:endParaRPr/>
            </a:p>
          </p:txBody>
        </p:sp>
      </p:grpSp>
      <p:grpSp>
        <p:nvGrpSpPr>
          <p:cNvPr id="20" name="Group 20"/>
          <p:cNvGrpSpPr/>
          <p:nvPr/>
        </p:nvGrpSpPr>
        <p:grpSpPr>
          <a:xfrm>
            <a:off x="6851405" y="3232108"/>
            <a:ext cx="3871313" cy="885069"/>
            <a:chOff x="0" y="0"/>
            <a:chExt cx="5161751" cy="1180091"/>
          </a:xfrm>
        </p:grpSpPr>
        <p:grpSp>
          <p:nvGrpSpPr>
            <p:cNvPr id="21" name="Group 21"/>
            <p:cNvGrpSpPr/>
            <p:nvPr/>
          </p:nvGrpSpPr>
          <p:grpSpPr>
            <a:xfrm>
              <a:off x="0" y="0"/>
              <a:ext cx="5161751" cy="1180091"/>
              <a:chOff x="0" y="0"/>
              <a:chExt cx="1019605" cy="233104"/>
            </a:xfrm>
          </p:grpSpPr>
          <p:sp>
            <p:nvSpPr>
              <p:cNvPr id="22" name="Freeform 22"/>
              <p:cNvSpPr/>
              <p:nvPr/>
            </p:nvSpPr>
            <p:spPr>
              <a:xfrm>
                <a:off x="0" y="0"/>
                <a:ext cx="1019605" cy="233104"/>
              </a:xfrm>
              <a:custGeom>
                <a:avLst/>
                <a:gdLst/>
                <a:ahLst/>
                <a:cxnLst/>
                <a:rect l="l" t="t" r="r" b="b"/>
                <a:pathLst>
                  <a:path w="1019605" h="233104">
                    <a:moveTo>
                      <a:pt x="0" y="0"/>
                    </a:moveTo>
                    <a:lnTo>
                      <a:pt x="1019605" y="0"/>
                    </a:lnTo>
                    <a:lnTo>
                      <a:pt x="1019605" y="233104"/>
                    </a:lnTo>
                    <a:lnTo>
                      <a:pt x="0" y="233104"/>
                    </a:lnTo>
                    <a:close/>
                  </a:path>
                </a:pathLst>
              </a:custGeom>
              <a:solidFill>
                <a:srgbClr val="A9986D"/>
              </a:solidFill>
            </p:spPr>
            <p:txBody>
              <a:bodyPr/>
              <a:lstStyle/>
              <a:p>
                <a:endParaRPr lang="en-GB"/>
              </a:p>
            </p:txBody>
          </p:sp>
          <p:sp>
            <p:nvSpPr>
              <p:cNvPr id="23" name="TextBox 23"/>
              <p:cNvSpPr txBox="1"/>
              <p:nvPr/>
            </p:nvSpPr>
            <p:spPr>
              <a:xfrm>
                <a:off x="0" y="-28575"/>
                <a:ext cx="1019605" cy="26167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327942" y="233929"/>
              <a:ext cx="4519574" cy="720088"/>
            </a:xfrm>
            <a:prstGeom prst="rect">
              <a:avLst/>
            </a:prstGeom>
          </p:spPr>
          <p:txBody>
            <a:bodyPr lIns="0" tIns="0" rIns="0" bIns="0" rtlCol="0" anchor="t">
              <a:spAutoFit/>
            </a:bodyPr>
            <a:lstStyle/>
            <a:p>
              <a:pPr algn="ctr">
                <a:lnSpc>
                  <a:spcPts val="4620"/>
                </a:lnSpc>
              </a:pPr>
              <a:r>
                <a:rPr lang="en-US" sz="3300" b="1">
                  <a:solidFill>
                    <a:srgbClr val="EFFFCD"/>
                  </a:solidFill>
                  <a:latin typeface="Merriweather Bold"/>
                  <a:ea typeface="Merriweather Bold"/>
                  <a:cs typeface="Merriweather Bold"/>
                  <a:sym typeface="Merriweather Bold"/>
                </a:rPr>
                <a:t>pH Adjustment</a:t>
              </a:r>
            </a:p>
          </p:txBody>
        </p:sp>
      </p:grpSp>
      <p:sp>
        <p:nvSpPr>
          <p:cNvPr id="25" name="TextBox 25"/>
          <p:cNvSpPr txBox="1"/>
          <p:nvPr/>
        </p:nvSpPr>
        <p:spPr>
          <a:xfrm>
            <a:off x="7066314" y="4368268"/>
            <a:ext cx="3926031" cy="2462529"/>
          </a:xfrm>
          <a:prstGeom prst="rect">
            <a:avLst/>
          </a:prstGeom>
        </p:spPr>
        <p:txBody>
          <a:bodyPr lIns="0" tIns="0" rIns="0" bIns="0" rtlCol="0" anchor="t">
            <a:spAutoFit/>
          </a:bodyPr>
          <a:lstStyle/>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pH 6</a:t>
            </a:r>
          </a:p>
          <a:p>
            <a:pPr algn="just">
              <a:lnSpc>
                <a:spcPts val="3920"/>
              </a:lnSpc>
            </a:pPr>
            <a:endParaRPr lang="en-US" sz="2800" b="1" spc="14">
              <a:solidFill>
                <a:srgbClr val="3B3B3B"/>
              </a:solidFill>
              <a:latin typeface="Merriweather Bold"/>
              <a:ea typeface="Merriweather Bold"/>
              <a:cs typeface="Merriweather Bold"/>
              <a:sym typeface="Merriweather Bold"/>
            </a:endParaRPr>
          </a:p>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pH 9</a:t>
            </a:r>
          </a:p>
          <a:p>
            <a:pPr algn="just">
              <a:lnSpc>
                <a:spcPts val="3920"/>
              </a:lnSpc>
            </a:pPr>
            <a:endParaRPr lang="en-US" sz="2800" b="1" spc="14">
              <a:solidFill>
                <a:srgbClr val="3B3B3B"/>
              </a:solidFill>
              <a:latin typeface="Merriweather Bold"/>
              <a:ea typeface="Merriweather Bold"/>
              <a:cs typeface="Merriweather Bold"/>
              <a:sym typeface="Merriweather Bold"/>
            </a:endParaRPr>
          </a:p>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pH 12</a:t>
            </a:r>
          </a:p>
        </p:txBody>
      </p:sp>
      <p:sp>
        <p:nvSpPr>
          <p:cNvPr id="26" name="Freeform 26"/>
          <p:cNvSpPr/>
          <p:nvPr/>
        </p:nvSpPr>
        <p:spPr>
          <a:xfrm>
            <a:off x="9758389" y="6230177"/>
            <a:ext cx="1577532" cy="2065509"/>
          </a:xfrm>
          <a:custGeom>
            <a:avLst/>
            <a:gdLst/>
            <a:ahLst/>
            <a:cxnLst/>
            <a:rect l="l" t="t" r="r" b="b"/>
            <a:pathLst>
              <a:path w="1577532" h="2065509">
                <a:moveTo>
                  <a:pt x="0" y="0"/>
                </a:moveTo>
                <a:lnTo>
                  <a:pt x="1577532" y="0"/>
                </a:lnTo>
                <a:lnTo>
                  <a:pt x="1577532" y="2065509"/>
                </a:lnTo>
                <a:lnTo>
                  <a:pt x="0" y="206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27" name="Group 27"/>
          <p:cNvGrpSpPr/>
          <p:nvPr/>
        </p:nvGrpSpPr>
        <p:grpSpPr>
          <a:xfrm>
            <a:off x="12543395" y="3790807"/>
            <a:ext cx="4378086" cy="3695527"/>
            <a:chOff x="0" y="0"/>
            <a:chExt cx="1153076" cy="973308"/>
          </a:xfrm>
        </p:grpSpPr>
        <p:sp>
          <p:nvSpPr>
            <p:cNvPr id="28" name="Freeform 28"/>
            <p:cNvSpPr/>
            <p:nvPr/>
          </p:nvSpPr>
          <p:spPr>
            <a:xfrm>
              <a:off x="0" y="0"/>
              <a:ext cx="1153076" cy="973308"/>
            </a:xfrm>
            <a:custGeom>
              <a:avLst/>
              <a:gdLst/>
              <a:ahLst/>
              <a:cxnLst/>
              <a:rect l="l" t="t" r="r" b="b"/>
              <a:pathLst>
                <a:path w="1153076" h="973308">
                  <a:moveTo>
                    <a:pt x="0" y="0"/>
                  </a:moveTo>
                  <a:lnTo>
                    <a:pt x="1153076" y="0"/>
                  </a:lnTo>
                  <a:lnTo>
                    <a:pt x="1153076" y="973308"/>
                  </a:lnTo>
                  <a:lnTo>
                    <a:pt x="0" y="973308"/>
                  </a:lnTo>
                  <a:close/>
                </a:path>
              </a:pathLst>
            </a:custGeom>
            <a:solidFill>
              <a:srgbClr val="000000">
                <a:alpha val="0"/>
              </a:srgbClr>
            </a:solidFill>
            <a:ln w="47625" cap="sq">
              <a:solidFill>
                <a:srgbClr val="789662"/>
              </a:solidFill>
              <a:prstDash val="solid"/>
              <a:miter/>
            </a:ln>
          </p:spPr>
          <p:txBody>
            <a:bodyPr/>
            <a:lstStyle/>
            <a:p>
              <a:endParaRPr lang="en-GB"/>
            </a:p>
          </p:txBody>
        </p:sp>
        <p:sp>
          <p:nvSpPr>
            <p:cNvPr id="29" name="TextBox 29"/>
            <p:cNvSpPr txBox="1"/>
            <p:nvPr/>
          </p:nvSpPr>
          <p:spPr>
            <a:xfrm>
              <a:off x="0" y="-19050"/>
              <a:ext cx="1153076" cy="992358"/>
            </a:xfrm>
            <a:prstGeom prst="rect">
              <a:avLst/>
            </a:prstGeom>
          </p:spPr>
          <p:txBody>
            <a:bodyPr lIns="50800" tIns="50800" rIns="50800" bIns="50800" rtlCol="0" anchor="ctr"/>
            <a:lstStyle/>
            <a:p>
              <a:pPr algn="ctr">
                <a:lnSpc>
                  <a:spcPts val="2302"/>
                </a:lnSpc>
              </a:pPr>
              <a:endParaRPr/>
            </a:p>
          </p:txBody>
        </p:sp>
      </p:grpSp>
      <p:grpSp>
        <p:nvGrpSpPr>
          <p:cNvPr id="30" name="Group 30"/>
          <p:cNvGrpSpPr/>
          <p:nvPr/>
        </p:nvGrpSpPr>
        <p:grpSpPr>
          <a:xfrm>
            <a:off x="12796781" y="2952059"/>
            <a:ext cx="3871313" cy="1466094"/>
            <a:chOff x="0" y="0"/>
            <a:chExt cx="5161751" cy="1954791"/>
          </a:xfrm>
        </p:grpSpPr>
        <p:grpSp>
          <p:nvGrpSpPr>
            <p:cNvPr id="31" name="Group 31"/>
            <p:cNvGrpSpPr/>
            <p:nvPr/>
          </p:nvGrpSpPr>
          <p:grpSpPr>
            <a:xfrm>
              <a:off x="0" y="0"/>
              <a:ext cx="5161751" cy="1954791"/>
              <a:chOff x="0" y="0"/>
              <a:chExt cx="1019605" cy="386132"/>
            </a:xfrm>
          </p:grpSpPr>
          <p:sp>
            <p:nvSpPr>
              <p:cNvPr id="32" name="Freeform 32"/>
              <p:cNvSpPr/>
              <p:nvPr/>
            </p:nvSpPr>
            <p:spPr>
              <a:xfrm>
                <a:off x="0" y="0"/>
                <a:ext cx="1019605" cy="386132"/>
              </a:xfrm>
              <a:custGeom>
                <a:avLst/>
                <a:gdLst/>
                <a:ahLst/>
                <a:cxnLst/>
                <a:rect l="l" t="t" r="r" b="b"/>
                <a:pathLst>
                  <a:path w="1019605" h="386132">
                    <a:moveTo>
                      <a:pt x="0" y="0"/>
                    </a:moveTo>
                    <a:lnTo>
                      <a:pt x="1019605" y="0"/>
                    </a:lnTo>
                    <a:lnTo>
                      <a:pt x="1019605" y="386132"/>
                    </a:lnTo>
                    <a:lnTo>
                      <a:pt x="0" y="386132"/>
                    </a:lnTo>
                    <a:close/>
                  </a:path>
                </a:pathLst>
              </a:custGeom>
              <a:solidFill>
                <a:srgbClr val="A9986D"/>
              </a:solidFill>
            </p:spPr>
            <p:txBody>
              <a:bodyPr/>
              <a:lstStyle/>
              <a:p>
                <a:endParaRPr lang="en-GB"/>
              </a:p>
            </p:txBody>
          </p:sp>
          <p:sp>
            <p:nvSpPr>
              <p:cNvPr id="33" name="TextBox 33"/>
              <p:cNvSpPr txBox="1"/>
              <p:nvPr/>
            </p:nvSpPr>
            <p:spPr>
              <a:xfrm>
                <a:off x="0" y="-28575"/>
                <a:ext cx="1019605" cy="414707"/>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327942" y="233929"/>
              <a:ext cx="4519574" cy="1494788"/>
            </a:xfrm>
            <a:prstGeom prst="rect">
              <a:avLst/>
            </a:prstGeom>
          </p:spPr>
          <p:txBody>
            <a:bodyPr lIns="0" tIns="0" rIns="0" bIns="0" rtlCol="0" anchor="t">
              <a:spAutoFit/>
            </a:bodyPr>
            <a:lstStyle/>
            <a:p>
              <a:pPr algn="ctr">
                <a:lnSpc>
                  <a:spcPts val="4620"/>
                </a:lnSpc>
              </a:pPr>
              <a:r>
                <a:rPr lang="en-US" sz="3300" b="1">
                  <a:solidFill>
                    <a:srgbClr val="EFFFCD"/>
                  </a:solidFill>
                  <a:latin typeface="Merriweather Bold"/>
                  <a:ea typeface="Merriweather Bold"/>
                  <a:cs typeface="Merriweather Bold"/>
                  <a:sym typeface="Merriweather Bold"/>
                </a:rPr>
                <a:t>Extraction Temperature</a:t>
              </a:r>
            </a:p>
          </p:txBody>
        </p:sp>
      </p:grpSp>
      <p:sp>
        <p:nvSpPr>
          <p:cNvPr id="35" name="TextBox 35"/>
          <p:cNvSpPr txBox="1"/>
          <p:nvPr/>
        </p:nvSpPr>
        <p:spPr>
          <a:xfrm>
            <a:off x="12991070" y="4521062"/>
            <a:ext cx="3926031" cy="2462529"/>
          </a:xfrm>
          <a:prstGeom prst="rect">
            <a:avLst/>
          </a:prstGeom>
        </p:spPr>
        <p:txBody>
          <a:bodyPr lIns="0" tIns="0" rIns="0" bIns="0" rtlCol="0" anchor="t">
            <a:spAutoFit/>
          </a:bodyPr>
          <a:lstStyle/>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30 °C</a:t>
            </a:r>
          </a:p>
          <a:p>
            <a:pPr algn="just">
              <a:lnSpc>
                <a:spcPts val="3920"/>
              </a:lnSpc>
            </a:pPr>
            <a:endParaRPr lang="en-US" sz="2800" b="1" spc="14">
              <a:solidFill>
                <a:srgbClr val="3B3B3B"/>
              </a:solidFill>
              <a:latin typeface="Merriweather Bold"/>
              <a:ea typeface="Merriweather Bold"/>
              <a:cs typeface="Merriweather Bold"/>
              <a:sym typeface="Merriweather Bold"/>
            </a:endParaRPr>
          </a:p>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45 °C</a:t>
            </a:r>
          </a:p>
          <a:p>
            <a:pPr algn="just">
              <a:lnSpc>
                <a:spcPts val="3920"/>
              </a:lnSpc>
            </a:pPr>
            <a:endParaRPr lang="en-US" sz="2800" b="1" spc="14">
              <a:solidFill>
                <a:srgbClr val="3B3B3B"/>
              </a:solidFill>
              <a:latin typeface="Merriweather Bold"/>
              <a:ea typeface="Merriweather Bold"/>
              <a:cs typeface="Merriweather Bold"/>
              <a:sym typeface="Merriweather Bold"/>
            </a:endParaRPr>
          </a:p>
          <a:p>
            <a:pPr marL="604532" lvl="1" indent="-302266" algn="just">
              <a:lnSpc>
                <a:spcPts val="3920"/>
              </a:lnSpc>
              <a:buFont typeface="Arial"/>
              <a:buChar char="•"/>
            </a:pPr>
            <a:r>
              <a:rPr lang="en-US" sz="2800" b="1" spc="14">
                <a:solidFill>
                  <a:srgbClr val="3B3B3B"/>
                </a:solidFill>
                <a:latin typeface="Merriweather Bold"/>
                <a:ea typeface="Merriweather Bold"/>
                <a:cs typeface="Merriweather Bold"/>
                <a:sym typeface="Merriweather Bold"/>
              </a:rPr>
              <a:t>60 °C</a:t>
            </a:r>
          </a:p>
        </p:txBody>
      </p:sp>
      <p:sp>
        <p:nvSpPr>
          <p:cNvPr id="36" name="Freeform 36"/>
          <p:cNvSpPr/>
          <p:nvPr/>
        </p:nvSpPr>
        <p:spPr>
          <a:xfrm>
            <a:off x="15532917" y="6553645"/>
            <a:ext cx="2270354" cy="1439501"/>
          </a:xfrm>
          <a:custGeom>
            <a:avLst/>
            <a:gdLst/>
            <a:ahLst/>
            <a:cxnLst/>
            <a:rect l="l" t="t" r="r" b="b"/>
            <a:pathLst>
              <a:path w="2270354" h="1439501">
                <a:moveTo>
                  <a:pt x="0" y="0"/>
                </a:moveTo>
                <a:lnTo>
                  <a:pt x="2270354" y="0"/>
                </a:lnTo>
                <a:lnTo>
                  <a:pt x="2270354" y="1439500"/>
                </a:lnTo>
                <a:lnTo>
                  <a:pt x="0" y="1439500"/>
                </a:lnTo>
                <a:lnTo>
                  <a:pt x="0" y="0"/>
                </a:lnTo>
                <a:close/>
              </a:path>
            </a:pathLst>
          </a:custGeom>
          <a:blipFill>
            <a:blip r:embed="rId5"/>
            <a:stretch>
              <a:fillRect/>
            </a:stretch>
          </a:blipFill>
        </p:spPr>
        <p:txBody>
          <a:bodyPr/>
          <a:lstStyle/>
          <a:p>
            <a:endParaRPr lang="en-GB"/>
          </a:p>
        </p:txBody>
      </p:sp>
      <p:sp>
        <p:nvSpPr>
          <p:cNvPr id="37" name="Freeform 37"/>
          <p:cNvSpPr/>
          <p:nvPr/>
        </p:nvSpPr>
        <p:spPr>
          <a:xfrm>
            <a:off x="0" y="9198807"/>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6"/>
            <a:stretch>
              <a:fillRect t="-8820" b="-8820"/>
            </a:stretch>
          </a:blipFill>
        </p:spPr>
        <p:txBody>
          <a:bodyPr/>
          <a:lstStyle/>
          <a:p>
            <a:endParaRPr lang="en-GB"/>
          </a:p>
        </p:txBody>
      </p:sp>
      <p:sp>
        <p:nvSpPr>
          <p:cNvPr id="38" name="TextBox 38"/>
          <p:cNvSpPr txBox="1"/>
          <p:nvPr/>
        </p:nvSpPr>
        <p:spPr>
          <a:xfrm>
            <a:off x="450976" y="1432506"/>
            <a:ext cx="16230600" cy="1209417"/>
          </a:xfrm>
          <a:prstGeom prst="rect">
            <a:avLst/>
          </a:prstGeom>
        </p:spPr>
        <p:txBody>
          <a:bodyPr lIns="0" tIns="0" rIns="0" bIns="0" rtlCol="0" anchor="t">
            <a:spAutoFit/>
          </a:bodyPr>
          <a:lstStyle/>
          <a:p>
            <a:pPr marL="604532" lvl="1" indent="-302266" algn="l">
              <a:lnSpc>
                <a:spcPts val="5012"/>
              </a:lnSpc>
              <a:buFont typeface="Arial"/>
              <a:buChar char="•"/>
            </a:pPr>
            <a:r>
              <a:rPr lang="en-US" sz="2800" b="1" dirty="0">
                <a:solidFill>
                  <a:srgbClr val="3B3B3B"/>
                </a:solidFill>
                <a:latin typeface="Merriweather Bold"/>
                <a:ea typeface="Merriweather Bold"/>
                <a:cs typeface="Merriweather Bold"/>
                <a:sym typeface="Merriweather Bold"/>
              </a:rPr>
              <a:t>Central Composite Design is selected with 2 continuous &amp; 1 categorical factors (α = 1)</a:t>
            </a:r>
          </a:p>
          <a:p>
            <a:pPr marL="604532" lvl="1" indent="-302266" algn="l">
              <a:lnSpc>
                <a:spcPts val="5012"/>
              </a:lnSpc>
              <a:buFont typeface="Arial"/>
              <a:buChar char="•"/>
            </a:pPr>
            <a:r>
              <a:rPr lang="en-US" sz="2800" b="1" dirty="0">
                <a:solidFill>
                  <a:srgbClr val="3B3B3B"/>
                </a:solidFill>
                <a:latin typeface="Merriweather Bold"/>
                <a:ea typeface="Merriweather Bold"/>
                <a:cs typeface="Merriweather Bold"/>
                <a:sym typeface="Merriweather Bold"/>
              </a:rPr>
              <a:t>Soluble Protein Content will be used as response</a:t>
            </a:r>
            <a:r>
              <a:rPr lang="tr-TR" sz="2800" b="1" dirty="0">
                <a:solidFill>
                  <a:srgbClr val="3B3B3B"/>
                </a:solidFill>
                <a:latin typeface="Merriweather Bold"/>
                <a:ea typeface="Merriweather Bold"/>
                <a:cs typeface="Merriweather Bold"/>
                <a:sym typeface="Merriweather Bold"/>
              </a:rPr>
              <a:t> </a:t>
            </a:r>
            <a:r>
              <a:rPr lang="en-US" sz="2800" b="1" dirty="0">
                <a:solidFill>
                  <a:srgbClr val="3B3B3B"/>
                </a:solidFill>
                <a:latin typeface="Merriweather Bold"/>
                <a:ea typeface="Merriweather Bold"/>
                <a:cs typeface="Merriweather Bold"/>
                <a:sym typeface="Merriweather Bold"/>
              </a:rPr>
              <a:t>(Bradford Assay will be used)</a:t>
            </a:r>
            <a:r>
              <a:rPr lang="tr-TR" sz="2800" b="1" dirty="0">
                <a:solidFill>
                  <a:srgbClr val="3B3B3B"/>
                </a:solidFill>
                <a:latin typeface="Merriweather Bold"/>
                <a:ea typeface="Merriweather Bold"/>
                <a:cs typeface="Merriweather Bold"/>
                <a:sym typeface="Merriweather Bold"/>
              </a:rPr>
              <a:t>.</a:t>
            </a:r>
            <a:endParaRPr lang="en-US" sz="2800" b="1" dirty="0">
              <a:solidFill>
                <a:srgbClr val="3B3B3B"/>
              </a:solidFill>
              <a:latin typeface="Merriweather Bold"/>
              <a:ea typeface="Merriweather Bold"/>
              <a:cs typeface="Merriweather Bold"/>
              <a:sym typeface="Merriweather Bold"/>
            </a:endParaRPr>
          </a:p>
        </p:txBody>
      </p:sp>
      <p:pic>
        <p:nvPicPr>
          <p:cNvPr id="39" name="Picture 38" descr="A green sign with icons&#10;&#10;Description automatically generated">
            <a:extLst>
              <a:ext uri="{FF2B5EF4-FFF2-40B4-BE49-F238E27FC236}">
                <a16:creationId xmlns:a16="http://schemas.microsoft.com/office/drawing/2014/main" id="{20F6C88F-FE01-3A11-10EE-AD18960EB1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3091849" y="622656"/>
            <a:ext cx="12104302" cy="805049"/>
            <a:chOff x="0" y="0"/>
            <a:chExt cx="3187964" cy="212029"/>
          </a:xfrm>
        </p:grpSpPr>
        <p:sp>
          <p:nvSpPr>
            <p:cNvPr id="3" name="Freeform 3"/>
            <p:cNvSpPr/>
            <p:nvPr/>
          </p:nvSpPr>
          <p:spPr>
            <a:xfrm>
              <a:off x="0" y="0"/>
              <a:ext cx="3187964" cy="212029"/>
            </a:xfrm>
            <a:custGeom>
              <a:avLst/>
              <a:gdLst/>
              <a:ahLst/>
              <a:cxnLst/>
              <a:rect l="l" t="t" r="r" b="b"/>
              <a:pathLst>
                <a:path w="3187964" h="212029">
                  <a:moveTo>
                    <a:pt x="35178" y="0"/>
                  </a:moveTo>
                  <a:lnTo>
                    <a:pt x="3152786" y="0"/>
                  </a:lnTo>
                  <a:cubicBezTo>
                    <a:pt x="3162116" y="0"/>
                    <a:pt x="3171064" y="3706"/>
                    <a:pt x="3177661" y="10303"/>
                  </a:cubicBezTo>
                  <a:cubicBezTo>
                    <a:pt x="3184258" y="16901"/>
                    <a:pt x="3187964" y="25848"/>
                    <a:pt x="3187964" y="35178"/>
                  </a:cubicBezTo>
                  <a:lnTo>
                    <a:pt x="3187964" y="176851"/>
                  </a:lnTo>
                  <a:cubicBezTo>
                    <a:pt x="3187964" y="196280"/>
                    <a:pt x="3172214" y="212029"/>
                    <a:pt x="3152786" y="212029"/>
                  </a:cubicBezTo>
                  <a:lnTo>
                    <a:pt x="35178" y="212029"/>
                  </a:lnTo>
                  <a:cubicBezTo>
                    <a:pt x="15750" y="212029"/>
                    <a:pt x="0" y="196280"/>
                    <a:pt x="0" y="176851"/>
                  </a:cubicBezTo>
                  <a:lnTo>
                    <a:pt x="0" y="35178"/>
                  </a:lnTo>
                  <a:cubicBezTo>
                    <a:pt x="0" y="15750"/>
                    <a:pt x="15750" y="0"/>
                    <a:pt x="35178" y="0"/>
                  </a:cubicBezTo>
                  <a:close/>
                </a:path>
              </a:pathLst>
            </a:custGeom>
            <a:solidFill>
              <a:srgbClr val="789662"/>
            </a:solidFill>
          </p:spPr>
          <p:txBody>
            <a:bodyPr/>
            <a:lstStyle/>
            <a:p>
              <a:endParaRPr lang="en-GB"/>
            </a:p>
          </p:txBody>
        </p:sp>
        <p:sp>
          <p:nvSpPr>
            <p:cNvPr id="4" name="TextBox 4"/>
            <p:cNvSpPr txBox="1"/>
            <p:nvPr/>
          </p:nvSpPr>
          <p:spPr>
            <a:xfrm>
              <a:off x="0" y="-28575"/>
              <a:ext cx="3187964" cy="2406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9208332"/>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grpSp>
        <p:nvGrpSpPr>
          <p:cNvPr id="6" name="Group 6"/>
          <p:cNvGrpSpPr/>
          <p:nvPr/>
        </p:nvGrpSpPr>
        <p:grpSpPr>
          <a:xfrm>
            <a:off x="-219594" y="2142080"/>
            <a:ext cx="7264031" cy="951079"/>
            <a:chOff x="0" y="0"/>
            <a:chExt cx="1806472" cy="236521"/>
          </a:xfrm>
        </p:grpSpPr>
        <p:sp>
          <p:nvSpPr>
            <p:cNvPr id="7" name="Freeform 7"/>
            <p:cNvSpPr/>
            <p:nvPr/>
          </p:nvSpPr>
          <p:spPr>
            <a:xfrm>
              <a:off x="0" y="0"/>
              <a:ext cx="1806472" cy="236521"/>
            </a:xfrm>
            <a:custGeom>
              <a:avLst/>
              <a:gdLst/>
              <a:ahLst/>
              <a:cxnLst/>
              <a:rect l="l" t="t" r="r" b="b"/>
              <a:pathLst>
                <a:path w="1806472" h="236521">
                  <a:moveTo>
                    <a:pt x="1603272" y="0"/>
                  </a:moveTo>
                  <a:lnTo>
                    <a:pt x="0" y="0"/>
                  </a:lnTo>
                  <a:lnTo>
                    <a:pt x="0" y="236521"/>
                  </a:lnTo>
                  <a:lnTo>
                    <a:pt x="1603272" y="236521"/>
                  </a:lnTo>
                  <a:lnTo>
                    <a:pt x="1806472" y="118261"/>
                  </a:lnTo>
                  <a:lnTo>
                    <a:pt x="1603272" y="0"/>
                  </a:lnTo>
                  <a:close/>
                </a:path>
              </a:pathLst>
            </a:custGeom>
            <a:solidFill>
              <a:srgbClr val="F39F1C"/>
            </a:solidFill>
          </p:spPr>
          <p:txBody>
            <a:bodyPr/>
            <a:lstStyle/>
            <a:p>
              <a:endParaRPr lang="en-GB"/>
            </a:p>
          </p:txBody>
        </p:sp>
        <p:sp>
          <p:nvSpPr>
            <p:cNvPr id="8" name="TextBox 8"/>
            <p:cNvSpPr txBox="1"/>
            <p:nvPr/>
          </p:nvSpPr>
          <p:spPr>
            <a:xfrm>
              <a:off x="0" y="-19050"/>
              <a:ext cx="1692172" cy="255571"/>
            </a:xfrm>
            <a:prstGeom prst="rect">
              <a:avLst/>
            </a:prstGeom>
          </p:spPr>
          <p:txBody>
            <a:bodyPr lIns="50800" tIns="50800" rIns="50800" bIns="50800" rtlCol="0" anchor="ctr"/>
            <a:lstStyle/>
            <a:p>
              <a:pPr algn="ctr">
                <a:lnSpc>
                  <a:spcPts val="2302"/>
                </a:lnSpc>
              </a:pPr>
              <a:endParaRPr/>
            </a:p>
          </p:txBody>
        </p:sp>
      </p:grpSp>
      <p:sp>
        <p:nvSpPr>
          <p:cNvPr id="9" name="TextBox 9"/>
          <p:cNvSpPr txBox="1"/>
          <p:nvPr/>
        </p:nvSpPr>
        <p:spPr>
          <a:xfrm>
            <a:off x="4648200" y="666715"/>
            <a:ext cx="9281038" cy="714375"/>
          </a:xfrm>
          <a:prstGeom prst="rect">
            <a:avLst/>
          </a:prstGeom>
        </p:spPr>
        <p:txBody>
          <a:bodyPr wrap="square" lIns="0" tIns="0" rIns="0" bIns="0" rtlCol="0" anchor="t">
            <a:spAutoFit/>
          </a:bodyPr>
          <a:lstStyle/>
          <a:p>
            <a:pPr algn="l">
              <a:lnSpc>
                <a:spcPts val="5849"/>
              </a:lnSpc>
              <a:spcBef>
                <a:spcPct val="0"/>
              </a:spcBef>
            </a:pPr>
            <a:r>
              <a:rPr lang="en-US" sz="4499" b="1" dirty="0">
                <a:solidFill>
                  <a:srgbClr val="EFFFCD"/>
                </a:solidFill>
                <a:latin typeface="Merriweather Bold"/>
                <a:ea typeface="Merriweather Bold"/>
                <a:cs typeface="Merriweather Bold"/>
                <a:sym typeface="Merriweather Bold"/>
              </a:rPr>
              <a:t>Characterization </a:t>
            </a:r>
            <a:r>
              <a:rPr lang="tr-TR" sz="4499" b="1" dirty="0" err="1">
                <a:solidFill>
                  <a:srgbClr val="EFFFCD"/>
                </a:solidFill>
                <a:latin typeface="Merriweather Bold"/>
                <a:ea typeface="Merriweather Bold"/>
                <a:cs typeface="Merriweather Bold"/>
                <a:sym typeface="Merriweather Bold"/>
              </a:rPr>
              <a:t>Experiments</a:t>
            </a:r>
            <a:r>
              <a:rPr lang="en-US" sz="4499" b="1" dirty="0">
                <a:solidFill>
                  <a:srgbClr val="EFFFCD"/>
                </a:solidFill>
                <a:latin typeface="Merriweather Bold"/>
                <a:ea typeface="Merriweather Bold"/>
                <a:cs typeface="Merriweather Bold"/>
                <a:sym typeface="Merriweather Bold"/>
              </a:rPr>
              <a:t>:</a:t>
            </a:r>
          </a:p>
        </p:txBody>
      </p:sp>
      <p:sp>
        <p:nvSpPr>
          <p:cNvPr id="10" name="TextBox 10"/>
          <p:cNvSpPr txBox="1"/>
          <p:nvPr/>
        </p:nvSpPr>
        <p:spPr>
          <a:xfrm>
            <a:off x="1861738" y="2315493"/>
            <a:ext cx="3320960" cy="582930"/>
          </a:xfrm>
          <a:prstGeom prst="rect">
            <a:avLst/>
          </a:prstGeom>
        </p:spPr>
        <p:txBody>
          <a:bodyPr lIns="0" tIns="0" rIns="0" bIns="0" rtlCol="0" anchor="t">
            <a:spAutoFit/>
          </a:bodyPr>
          <a:lstStyle/>
          <a:p>
            <a:pPr algn="l">
              <a:lnSpc>
                <a:spcPts val="4680"/>
              </a:lnSpc>
              <a:spcBef>
                <a:spcPct val="0"/>
              </a:spcBef>
            </a:pPr>
            <a:r>
              <a:rPr lang="en-US" sz="3600" b="1" dirty="0">
                <a:solidFill>
                  <a:srgbClr val="EFFFCD"/>
                </a:solidFill>
                <a:latin typeface="Merriweather Bold"/>
                <a:ea typeface="Merriweather Bold"/>
                <a:cs typeface="Merriweather Bold"/>
                <a:sym typeface="Merriweather Bold"/>
              </a:rPr>
              <a:t>WHC-OHC</a:t>
            </a:r>
          </a:p>
        </p:txBody>
      </p:sp>
      <p:grpSp>
        <p:nvGrpSpPr>
          <p:cNvPr id="11" name="Group 11"/>
          <p:cNvGrpSpPr/>
          <p:nvPr/>
        </p:nvGrpSpPr>
        <p:grpSpPr>
          <a:xfrm>
            <a:off x="0" y="6301488"/>
            <a:ext cx="7044437" cy="922328"/>
            <a:chOff x="0" y="0"/>
            <a:chExt cx="1806472" cy="236521"/>
          </a:xfrm>
        </p:grpSpPr>
        <p:sp>
          <p:nvSpPr>
            <p:cNvPr id="12" name="Freeform 12"/>
            <p:cNvSpPr/>
            <p:nvPr/>
          </p:nvSpPr>
          <p:spPr>
            <a:xfrm>
              <a:off x="0" y="0"/>
              <a:ext cx="1806472" cy="236521"/>
            </a:xfrm>
            <a:custGeom>
              <a:avLst/>
              <a:gdLst/>
              <a:ahLst/>
              <a:cxnLst/>
              <a:rect l="l" t="t" r="r" b="b"/>
              <a:pathLst>
                <a:path w="1806472" h="236521">
                  <a:moveTo>
                    <a:pt x="1603272" y="0"/>
                  </a:moveTo>
                  <a:lnTo>
                    <a:pt x="0" y="0"/>
                  </a:lnTo>
                  <a:lnTo>
                    <a:pt x="0" y="236521"/>
                  </a:lnTo>
                  <a:lnTo>
                    <a:pt x="1603272" y="236521"/>
                  </a:lnTo>
                  <a:lnTo>
                    <a:pt x="1806472" y="118261"/>
                  </a:lnTo>
                  <a:lnTo>
                    <a:pt x="1603272" y="0"/>
                  </a:lnTo>
                  <a:close/>
                </a:path>
              </a:pathLst>
            </a:custGeom>
            <a:solidFill>
              <a:srgbClr val="333366"/>
            </a:solidFill>
          </p:spPr>
          <p:txBody>
            <a:bodyPr/>
            <a:lstStyle/>
            <a:p>
              <a:endParaRPr lang="en-GB"/>
            </a:p>
          </p:txBody>
        </p:sp>
        <p:sp>
          <p:nvSpPr>
            <p:cNvPr id="13" name="TextBox 13"/>
            <p:cNvSpPr txBox="1"/>
            <p:nvPr/>
          </p:nvSpPr>
          <p:spPr>
            <a:xfrm>
              <a:off x="0" y="-19050"/>
              <a:ext cx="1692172" cy="255571"/>
            </a:xfrm>
            <a:prstGeom prst="rect">
              <a:avLst/>
            </a:prstGeom>
          </p:spPr>
          <p:txBody>
            <a:bodyPr lIns="50800" tIns="50800" rIns="50800" bIns="50800" rtlCol="0" anchor="ctr"/>
            <a:lstStyle/>
            <a:p>
              <a:pPr algn="ctr">
                <a:lnSpc>
                  <a:spcPts val="2302"/>
                </a:lnSpc>
              </a:pPr>
              <a:endParaRPr/>
            </a:p>
          </p:txBody>
        </p:sp>
      </p:grpSp>
      <p:sp>
        <p:nvSpPr>
          <p:cNvPr id="14" name="TextBox 14"/>
          <p:cNvSpPr txBox="1"/>
          <p:nvPr/>
        </p:nvSpPr>
        <p:spPr>
          <a:xfrm>
            <a:off x="450976" y="6453888"/>
            <a:ext cx="5710158" cy="582930"/>
          </a:xfrm>
          <a:prstGeom prst="rect">
            <a:avLst/>
          </a:prstGeom>
        </p:spPr>
        <p:txBody>
          <a:bodyPr lIns="0" tIns="0" rIns="0" bIns="0" rtlCol="0" anchor="t">
            <a:spAutoFit/>
          </a:bodyPr>
          <a:lstStyle/>
          <a:p>
            <a:pPr algn="l">
              <a:lnSpc>
                <a:spcPts val="4680"/>
              </a:lnSpc>
              <a:spcBef>
                <a:spcPct val="0"/>
              </a:spcBef>
            </a:pPr>
            <a:r>
              <a:rPr lang="en-US" sz="3600" b="1" dirty="0">
                <a:solidFill>
                  <a:srgbClr val="EFFFCD"/>
                </a:solidFill>
                <a:latin typeface="Merriweather Bold"/>
                <a:ea typeface="Merriweather Bold"/>
                <a:cs typeface="Merriweather Bold"/>
                <a:sym typeface="Merriweather Bold"/>
              </a:rPr>
              <a:t>Soluble Protein Content</a:t>
            </a:r>
          </a:p>
        </p:txBody>
      </p:sp>
      <p:sp>
        <p:nvSpPr>
          <p:cNvPr id="15" name="TextBox 15"/>
          <p:cNvSpPr txBox="1"/>
          <p:nvPr/>
        </p:nvSpPr>
        <p:spPr>
          <a:xfrm>
            <a:off x="12484671" y="6883953"/>
            <a:ext cx="4262218" cy="582930"/>
          </a:xfrm>
          <a:prstGeom prst="rect">
            <a:avLst/>
          </a:prstGeom>
        </p:spPr>
        <p:txBody>
          <a:bodyPr lIns="0" tIns="0" rIns="0" bIns="0" rtlCol="0" anchor="t">
            <a:spAutoFit/>
          </a:bodyPr>
          <a:lstStyle/>
          <a:p>
            <a:pPr algn="l">
              <a:lnSpc>
                <a:spcPts val="4680"/>
              </a:lnSpc>
              <a:spcBef>
                <a:spcPct val="0"/>
              </a:spcBef>
            </a:pPr>
            <a:r>
              <a:rPr lang="en-US" sz="3600" b="1">
                <a:solidFill>
                  <a:srgbClr val="EFFFCD"/>
                </a:solidFill>
                <a:latin typeface="Merriweather Bold"/>
                <a:ea typeface="Merriweather Bold"/>
                <a:cs typeface="Merriweather Bold"/>
                <a:sym typeface="Merriweather Bold"/>
              </a:rPr>
              <a:t>Color Analysis</a:t>
            </a:r>
          </a:p>
        </p:txBody>
      </p:sp>
      <p:grpSp>
        <p:nvGrpSpPr>
          <p:cNvPr id="20" name="Group 20"/>
          <p:cNvGrpSpPr/>
          <p:nvPr/>
        </p:nvGrpSpPr>
        <p:grpSpPr>
          <a:xfrm>
            <a:off x="0" y="4236160"/>
            <a:ext cx="7044437" cy="922328"/>
            <a:chOff x="0" y="0"/>
            <a:chExt cx="1806472" cy="236521"/>
          </a:xfrm>
        </p:grpSpPr>
        <p:sp>
          <p:nvSpPr>
            <p:cNvPr id="21" name="Freeform 21"/>
            <p:cNvSpPr/>
            <p:nvPr/>
          </p:nvSpPr>
          <p:spPr>
            <a:xfrm>
              <a:off x="0" y="0"/>
              <a:ext cx="1806472" cy="236521"/>
            </a:xfrm>
            <a:custGeom>
              <a:avLst/>
              <a:gdLst/>
              <a:ahLst/>
              <a:cxnLst/>
              <a:rect l="l" t="t" r="r" b="b"/>
              <a:pathLst>
                <a:path w="1806472" h="236521">
                  <a:moveTo>
                    <a:pt x="1603272" y="0"/>
                  </a:moveTo>
                  <a:lnTo>
                    <a:pt x="0" y="0"/>
                  </a:lnTo>
                  <a:lnTo>
                    <a:pt x="0" y="236521"/>
                  </a:lnTo>
                  <a:lnTo>
                    <a:pt x="1603272" y="236521"/>
                  </a:lnTo>
                  <a:lnTo>
                    <a:pt x="1806472" y="118261"/>
                  </a:lnTo>
                  <a:lnTo>
                    <a:pt x="1603272" y="0"/>
                  </a:lnTo>
                  <a:close/>
                </a:path>
              </a:pathLst>
            </a:custGeom>
            <a:solidFill>
              <a:srgbClr val="A9986D"/>
            </a:solidFill>
          </p:spPr>
          <p:txBody>
            <a:bodyPr/>
            <a:lstStyle/>
            <a:p>
              <a:endParaRPr lang="en-GB"/>
            </a:p>
          </p:txBody>
        </p:sp>
        <p:sp>
          <p:nvSpPr>
            <p:cNvPr id="22" name="TextBox 22"/>
            <p:cNvSpPr txBox="1"/>
            <p:nvPr/>
          </p:nvSpPr>
          <p:spPr>
            <a:xfrm>
              <a:off x="0" y="-19050"/>
              <a:ext cx="1692172" cy="255571"/>
            </a:xfrm>
            <a:prstGeom prst="rect">
              <a:avLst/>
            </a:prstGeom>
          </p:spPr>
          <p:txBody>
            <a:bodyPr lIns="50800" tIns="50800" rIns="50800" bIns="50800" rtlCol="0" anchor="ctr"/>
            <a:lstStyle/>
            <a:p>
              <a:pPr algn="ctr">
                <a:lnSpc>
                  <a:spcPts val="2302"/>
                </a:lnSpc>
              </a:pPr>
              <a:endParaRPr/>
            </a:p>
          </p:txBody>
        </p:sp>
      </p:grpSp>
      <p:sp>
        <p:nvSpPr>
          <p:cNvPr id="23" name="TextBox 23"/>
          <p:cNvSpPr txBox="1"/>
          <p:nvPr/>
        </p:nvSpPr>
        <p:spPr>
          <a:xfrm>
            <a:off x="924451" y="4401184"/>
            <a:ext cx="4763208" cy="582930"/>
          </a:xfrm>
          <a:prstGeom prst="rect">
            <a:avLst/>
          </a:prstGeom>
        </p:spPr>
        <p:txBody>
          <a:bodyPr lIns="0" tIns="0" rIns="0" bIns="0" rtlCol="0" anchor="t">
            <a:spAutoFit/>
          </a:bodyPr>
          <a:lstStyle/>
          <a:p>
            <a:pPr algn="l">
              <a:lnSpc>
                <a:spcPts val="4680"/>
              </a:lnSpc>
              <a:spcBef>
                <a:spcPct val="0"/>
              </a:spcBef>
            </a:pPr>
            <a:r>
              <a:rPr lang="en-US" sz="3600" b="1" dirty="0">
                <a:solidFill>
                  <a:srgbClr val="FFFFFF"/>
                </a:solidFill>
                <a:latin typeface="Merriweather Bold"/>
                <a:ea typeface="Merriweather Bold"/>
                <a:cs typeface="Merriweather Bold"/>
                <a:sym typeface="Merriweather Bold"/>
              </a:rPr>
              <a:t>Foaming Properties</a:t>
            </a:r>
          </a:p>
        </p:txBody>
      </p:sp>
      <p:grpSp>
        <p:nvGrpSpPr>
          <p:cNvPr id="24" name="Group 24"/>
          <p:cNvGrpSpPr/>
          <p:nvPr/>
        </p:nvGrpSpPr>
        <p:grpSpPr>
          <a:xfrm rot="-10800000">
            <a:off x="11023969" y="3189120"/>
            <a:ext cx="7264031" cy="951079"/>
            <a:chOff x="0" y="0"/>
            <a:chExt cx="1806472" cy="236521"/>
          </a:xfrm>
        </p:grpSpPr>
        <p:sp>
          <p:nvSpPr>
            <p:cNvPr id="25" name="Freeform 25"/>
            <p:cNvSpPr/>
            <p:nvPr/>
          </p:nvSpPr>
          <p:spPr>
            <a:xfrm>
              <a:off x="0" y="0"/>
              <a:ext cx="1806472" cy="236521"/>
            </a:xfrm>
            <a:custGeom>
              <a:avLst/>
              <a:gdLst/>
              <a:ahLst/>
              <a:cxnLst/>
              <a:rect l="l" t="t" r="r" b="b"/>
              <a:pathLst>
                <a:path w="1806472" h="236521">
                  <a:moveTo>
                    <a:pt x="1603272" y="0"/>
                  </a:moveTo>
                  <a:lnTo>
                    <a:pt x="0" y="0"/>
                  </a:lnTo>
                  <a:lnTo>
                    <a:pt x="0" y="236521"/>
                  </a:lnTo>
                  <a:lnTo>
                    <a:pt x="1603272" y="236521"/>
                  </a:lnTo>
                  <a:lnTo>
                    <a:pt x="1806472" y="118261"/>
                  </a:lnTo>
                  <a:lnTo>
                    <a:pt x="1603272" y="0"/>
                  </a:lnTo>
                  <a:close/>
                </a:path>
              </a:pathLst>
            </a:custGeom>
            <a:solidFill>
              <a:srgbClr val="723110"/>
            </a:solidFill>
          </p:spPr>
          <p:txBody>
            <a:bodyPr/>
            <a:lstStyle/>
            <a:p>
              <a:endParaRPr lang="en-GB"/>
            </a:p>
          </p:txBody>
        </p:sp>
        <p:sp>
          <p:nvSpPr>
            <p:cNvPr id="26" name="TextBox 26"/>
            <p:cNvSpPr txBox="1"/>
            <p:nvPr/>
          </p:nvSpPr>
          <p:spPr>
            <a:xfrm>
              <a:off x="0" y="-19050"/>
              <a:ext cx="1692172" cy="255571"/>
            </a:xfrm>
            <a:prstGeom prst="rect">
              <a:avLst/>
            </a:prstGeom>
          </p:spPr>
          <p:txBody>
            <a:bodyPr lIns="50800" tIns="50800" rIns="50800" bIns="50800" rtlCol="0" anchor="ctr"/>
            <a:lstStyle/>
            <a:p>
              <a:pPr algn="ctr">
                <a:lnSpc>
                  <a:spcPts val="2302"/>
                </a:lnSpc>
              </a:pPr>
              <a:endParaRPr/>
            </a:p>
          </p:txBody>
        </p:sp>
      </p:grpSp>
      <p:sp>
        <p:nvSpPr>
          <p:cNvPr id="27" name="TextBox 27"/>
          <p:cNvSpPr txBox="1"/>
          <p:nvPr/>
        </p:nvSpPr>
        <p:spPr>
          <a:xfrm>
            <a:off x="12484671" y="3345757"/>
            <a:ext cx="7089149" cy="582930"/>
          </a:xfrm>
          <a:prstGeom prst="rect">
            <a:avLst/>
          </a:prstGeom>
        </p:spPr>
        <p:txBody>
          <a:bodyPr lIns="0" tIns="0" rIns="0" bIns="0" rtlCol="0" anchor="t">
            <a:spAutoFit/>
          </a:bodyPr>
          <a:lstStyle/>
          <a:p>
            <a:pPr algn="l">
              <a:lnSpc>
                <a:spcPts val="4680"/>
              </a:lnSpc>
              <a:spcBef>
                <a:spcPct val="0"/>
              </a:spcBef>
            </a:pPr>
            <a:r>
              <a:rPr lang="en-US" sz="3600" b="1" dirty="0">
                <a:solidFill>
                  <a:srgbClr val="FFFFFF"/>
                </a:solidFill>
                <a:latin typeface="Merriweather Bold"/>
                <a:ea typeface="Merriweather Bold"/>
                <a:cs typeface="Merriweather Bold"/>
                <a:sym typeface="Merriweather Bold"/>
              </a:rPr>
              <a:t>Total Protein Content</a:t>
            </a:r>
          </a:p>
        </p:txBody>
      </p:sp>
      <p:grpSp>
        <p:nvGrpSpPr>
          <p:cNvPr id="28" name="Group 28"/>
          <p:cNvGrpSpPr/>
          <p:nvPr/>
        </p:nvGrpSpPr>
        <p:grpSpPr>
          <a:xfrm rot="-10800000">
            <a:off x="11023969" y="5254448"/>
            <a:ext cx="7264031" cy="951079"/>
            <a:chOff x="0" y="0"/>
            <a:chExt cx="1806472" cy="236521"/>
          </a:xfrm>
        </p:grpSpPr>
        <p:sp>
          <p:nvSpPr>
            <p:cNvPr id="29" name="Freeform 29"/>
            <p:cNvSpPr/>
            <p:nvPr/>
          </p:nvSpPr>
          <p:spPr>
            <a:xfrm>
              <a:off x="0" y="0"/>
              <a:ext cx="1806472" cy="236521"/>
            </a:xfrm>
            <a:custGeom>
              <a:avLst/>
              <a:gdLst/>
              <a:ahLst/>
              <a:cxnLst/>
              <a:rect l="l" t="t" r="r" b="b"/>
              <a:pathLst>
                <a:path w="1806472" h="236521">
                  <a:moveTo>
                    <a:pt x="1603272" y="0"/>
                  </a:moveTo>
                  <a:lnTo>
                    <a:pt x="0" y="0"/>
                  </a:lnTo>
                  <a:lnTo>
                    <a:pt x="0" y="236521"/>
                  </a:lnTo>
                  <a:lnTo>
                    <a:pt x="1603272" y="236521"/>
                  </a:lnTo>
                  <a:lnTo>
                    <a:pt x="1806472" y="118261"/>
                  </a:lnTo>
                  <a:lnTo>
                    <a:pt x="1603272" y="0"/>
                  </a:lnTo>
                  <a:close/>
                </a:path>
              </a:pathLst>
            </a:custGeom>
            <a:solidFill>
              <a:srgbClr val="5298DE"/>
            </a:solidFill>
          </p:spPr>
          <p:txBody>
            <a:bodyPr/>
            <a:lstStyle/>
            <a:p>
              <a:endParaRPr lang="en-GB"/>
            </a:p>
          </p:txBody>
        </p:sp>
        <p:sp>
          <p:nvSpPr>
            <p:cNvPr id="30" name="TextBox 30"/>
            <p:cNvSpPr txBox="1"/>
            <p:nvPr/>
          </p:nvSpPr>
          <p:spPr>
            <a:xfrm>
              <a:off x="0" y="-19050"/>
              <a:ext cx="1692172" cy="255571"/>
            </a:xfrm>
            <a:prstGeom prst="rect">
              <a:avLst/>
            </a:prstGeom>
          </p:spPr>
          <p:txBody>
            <a:bodyPr lIns="50800" tIns="50800" rIns="50800" bIns="50800" rtlCol="0" anchor="ctr"/>
            <a:lstStyle/>
            <a:p>
              <a:pPr algn="ctr">
                <a:lnSpc>
                  <a:spcPts val="2302"/>
                </a:lnSpc>
              </a:pPr>
              <a:endParaRPr/>
            </a:p>
          </p:txBody>
        </p:sp>
      </p:grpSp>
      <p:sp>
        <p:nvSpPr>
          <p:cNvPr id="31" name="TextBox 31"/>
          <p:cNvSpPr txBox="1"/>
          <p:nvPr/>
        </p:nvSpPr>
        <p:spPr>
          <a:xfrm>
            <a:off x="13370404" y="5419473"/>
            <a:ext cx="3917471" cy="582930"/>
          </a:xfrm>
          <a:prstGeom prst="rect">
            <a:avLst/>
          </a:prstGeom>
        </p:spPr>
        <p:txBody>
          <a:bodyPr lIns="0" tIns="0" rIns="0" bIns="0" rtlCol="0" anchor="t">
            <a:spAutoFit/>
          </a:bodyPr>
          <a:lstStyle/>
          <a:p>
            <a:pPr algn="l">
              <a:lnSpc>
                <a:spcPts val="4680"/>
              </a:lnSpc>
              <a:spcBef>
                <a:spcPct val="0"/>
              </a:spcBef>
            </a:pPr>
            <a:r>
              <a:rPr lang="en-US" sz="3600" b="1">
                <a:solidFill>
                  <a:srgbClr val="FFFFFF"/>
                </a:solidFill>
                <a:latin typeface="Merriweather Bold"/>
                <a:ea typeface="Merriweather Bold"/>
                <a:cs typeface="Merriweather Bold"/>
                <a:sym typeface="Merriweather Bold"/>
              </a:rPr>
              <a:t>Color Analysis</a:t>
            </a:r>
          </a:p>
        </p:txBody>
      </p:sp>
      <p:pic>
        <p:nvPicPr>
          <p:cNvPr id="16" name="Picture 15" descr="A green sign with icons&#10;&#10;Description automatically generated">
            <a:extLst>
              <a:ext uri="{FF2B5EF4-FFF2-40B4-BE49-F238E27FC236}">
                <a16:creationId xmlns:a16="http://schemas.microsoft.com/office/drawing/2014/main" id="{5D64FE70-3676-0240-6779-70A639072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3" grpId="0"/>
      <p:bldP spid="27"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AutoShape 2"/>
          <p:cNvSpPr/>
          <p:nvPr/>
        </p:nvSpPr>
        <p:spPr>
          <a:xfrm>
            <a:off x="3674627" y="5308748"/>
            <a:ext cx="12301192" cy="98390"/>
          </a:xfrm>
          <a:prstGeom prst="rect">
            <a:avLst/>
          </a:prstGeom>
          <a:solidFill>
            <a:srgbClr val="789662"/>
          </a:solidFill>
        </p:spPr>
        <p:txBody>
          <a:bodyPr/>
          <a:lstStyle/>
          <a:p>
            <a:endParaRPr lang="en-GB"/>
          </a:p>
        </p:txBody>
      </p:sp>
      <p:sp>
        <p:nvSpPr>
          <p:cNvPr id="3" name="Freeform 3"/>
          <p:cNvSpPr/>
          <p:nvPr/>
        </p:nvSpPr>
        <p:spPr>
          <a:xfrm>
            <a:off x="1028700" y="3255264"/>
            <a:ext cx="2155698" cy="2694622"/>
          </a:xfrm>
          <a:custGeom>
            <a:avLst/>
            <a:gdLst/>
            <a:ahLst/>
            <a:cxnLst/>
            <a:rect l="l" t="t" r="r" b="b"/>
            <a:pathLst>
              <a:path w="2155698" h="2694622">
                <a:moveTo>
                  <a:pt x="0" y="0"/>
                </a:moveTo>
                <a:lnTo>
                  <a:pt x="2155698" y="0"/>
                </a:lnTo>
                <a:lnTo>
                  <a:pt x="2155698" y="2694623"/>
                </a:lnTo>
                <a:lnTo>
                  <a:pt x="0" y="2694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3674627" y="3879628"/>
            <a:ext cx="13557206" cy="1360170"/>
          </a:xfrm>
          <a:prstGeom prst="rect">
            <a:avLst/>
          </a:prstGeom>
        </p:spPr>
        <p:txBody>
          <a:bodyPr lIns="0" tIns="0" rIns="0" bIns="0" rtlCol="0" anchor="t">
            <a:spAutoFit/>
          </a:bodyPr>
          <a:lstStyle/>
          <a:p>
            <a:pPr marL="0" lvl="0" indent="0" algn="l">
              <a:lnSpc>
                <a:spcPts val="10920"/>
              </a:lnSpc>
            </a:pPr>
            <a:r>
              <a:rPr lang="en-US" sz="8400" b="1">
                <a:solidFill>
                  <a:srgbClr val="789662"/>
                </a:solidFill>
                <a:latin typeface="Open Sans Bold"/>
                <a:ea typeface="Open Sans Bold"/>
                <a:cs typeface="Open Sans Bold"/>
                <a:sym typeface="Open Sans Bold"/>
              </a:rPr>
              <a:t>RESULTS &amp; DISCUSSION</a:t>
            </a:r>
          </a:p>
        </p:txBody>
      </p:sp>
      <p:pic>
        <p:nvPicPr>
          <p:cNvPr id="5" name="Picture 4" descr="A green sign with icons&#10;&#10;Description automatically generated">
            <a:extLst>
              <a:ext uri="{FF2B5EF4-FFF2-40B4-BE49-F238E27FC236}">
                <a16:creationId xmlns:a16="http://schemas.microsoft.com/office/drawing/2014/main" id="{7BE40150-DDBD-5738-277B-4FBCF02D6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1028700" y="1485858"/>
            <a:ext cx="8115363" cy="5410242"/>
          </a:xfrm>
          <a:custGeom>
            <a:avLst/>
            <a:gdLst/>
            <a:ahLst/>
            <a:cxnLst/>
            <a:rect l="l" t="t" r="r" b="b"/>
            <a:pathLst>
              <a:path w="8115363" h="5410242">
                <a:moveTo>
                  <a:pt x="0" y="0"/>
                </a:moveTo>
                <a:lnTo>
                  <a:pt x="8115363" y="0"/>
                </a:lnTo>
                <a:lnTo>
                  <a:pt x="8115363" y="5410242"/>
                </a:lnTo>
                <a:lnTo>
                  <a:pt x="0" y="5410242"/>
                </a:lnTo>
                <a:lnTo>
                  <a:pt x="0" y="0"/>
                </a:lnTo>
                <a:close/>
              </a:path>
            </a:pathLst>
          </a:custGeom>
          <a:blipFill>
            <a:blip r:embed="rId2"/>
            <a:stretch>
              <a:fillRect/>
            </a:stretch>
          </a:blipFill>
        </p:spPr>
        <p:txBody>
          <a:bodyPr/>
          <a:lstStyle/>
          <a:p>
            <a:endParaRPr lang="en-GB" dirty="0"/>
          </a:p>
        </p:txBody>
      </p:sp>
      <p:sp>
        <p:nvSpPr>
          <p:cNvPr id="3" name="Freeform 3"/>
          <p:cNvSpPr/>
          <p:nvPr/>
        </p:nvSpPr>
        <p:spPr>
          <a:xfrm>
            <a:off x="0" y="9208332"/>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3"/>
            <a:stretch>
              <a:fillRect t="-8820" b="-8820"/>
            </a:stretch>
          </a:blipFill>
        </p:spPr>
        <p:txBody>
          <a:bodyPr/>
          <a:lstStyle/>
          <a:p>
            <a:endParaRPr lang="en-GB" dirty="0"/>
          </a:p>
        </p:txBody>
      </p:sp>
      <p:sp>
        <p:nvSpPr>
          <p:cNvPr id="4" name="Freeform 4"/>
          <p:cNvSpPr/>
          <p:nvPr/>
        </p:nvSpPr>
        <p:spPr>
          <a:xfrm>
            <a:off x="9576078" y="1485858"/>
            <a:ext cx="7683222" cy="5410242"/>
          </a:xfrm>
          <a:custGeom>
            <a:avLst/>
            <a:gdLst/>
            <a:ahLst/>
            <a:cxnLst/>
            <a:rect l="l" t="t" r="r" b="b"/>
            <a:pathLst>
              <a:path w="7683222" h="5410242">
                <a:moveTo>
                  <a:pt x="0" y="0"/>
                </a:moveTo>
                <a:lnTo>
                  <a:pt x="7683222" y="0"/>
                </a:lnTo>
                <a:lnTo>
                  <a:pt x="7683222" y="5410242"/>
                </a:lnTo>
                <a:lnTo>
                  <a:pt x="0" y="5410242"/>
                </a:lnTo>
                <a:lnTo>
                  <a:pt x="0" y="0"/>
                </a:lnTo>
                <a:close/>
              </a:path>
            </a:pathLst>
          </a:custGeom>
          <a:blipFill>
            <a:blip r:embed="rId4"/>
            <a:stretch>
              <a:fillRect l="-2247" r="-4612" b="-1169"/>
            </a:stretch>
          </a:blipFill>
        </p:spPr>
        <p:txBody>
          <a:bodyPr/>
          <a:lstStyle/>
          <a:p>
            <a:endParaRPr lang="en-GB" dirty="0"/>
          </a:p>
        </p:txBody>
      </p:sp>
      <p:sp>
        <p:nvSpPr>
          <p:cNvPr id="5" name="TextBox 5"/>
          <p:cNvSpPr txBox="1"/>
          <p:nvPr/>
        </p:nvSpPr>
        <p:spPr>
          <a:xfrm>
            <a:off x="1028763" y="7205148"/>
            <a:ext cx="16230600" cy="1205395"/>
          </a:xfrm>
          <a:prstGeom prst="rect">
            <a:avLst/>
          </a:prstGeom>
        </p:spPr>
        <p:txBody>
          <a:bodyPr lIns="0" tIns="0" rIns="0" bIns="0" rtlCol="0" anchor="t">
            <a:spAutoFit/>
          </a:bodyPr>
          <a:lstStyle/>
          <a:p>
            <a:pPr algn="just">
              <a:lnSpc>
                <a:spcPts val="3220"/>
              </a:lnSpc>
            </a:pPr>
            <a:r>
              <a:rPr lang="en-US" sz="2300" dirty="0">
                <a:solidFill>
                  <a:srgbClr val="000000"/>
                </a:solidFill>
                <a:latin typeface="Merriweather"/>
                <a:ea typeface="Merriweather"/>
                <a:cs typeface="Merriweather"/>
                <a:sym typeface="Merriweather"/>
              </a:rPr>
              <a:t>Although temperature does not appear to have a strong individual effect based on the main effects plot, the interaction between </a:t>
            </a:r>
            <a:r>
              <a:rPr lang="en-US" sz="2300" b="1" dirty="0">
                <a:solidFill>
                  <a:srgbClr val="000000"/>
                </a:solidFill>
                <a:latin typeface="Merriweather"/>
                <a:ea typeface="Merriweather"/>
                <a:cs typeface="Merriweather"/>
                <a:sym typeface="Merriweather"/>
              </a:rPr>
              <a:t>temperature and pretreatment is identified as significant </a:t>
            </a:r>
            <a:r>
              <a:rPr lang="en-US" sz="2300" dirty="0">
                <a:solidFill>
                  <a:srgbClr val="000000"/>
                </a:solidFill>
                <a:latin typeface="Merriweather"/>
                <a:ea typeface="Merriweather"/>
                <a:cs typeface="Merriweather"/>
                <a:sym typeface="Merriweather"/>
              </a:rPr>
              <a:t>in the normal plot of standardized effects, suggesting a combined influence on protein solubility. </a:t>
            </a:r>
          </a:p>
        </p:txBody>
      </p:sp>
      <p:grpSp>
        <p:nvGrpSpPr>
          <p:cNvPr id="6" name="Group 2">
            <a:extLst>
              <a:ext uri="{FF2B5EF4-FFF2-40B4-BE49-F238E27FC236}">
                <a16:creationId xmlns:a16="http://schemas.microsoft.com/office/drawing/2014/main" id="{BD8264D6-7A59-EC09-2DA6-2C358E766223}"/>
              </a:ext>
            </a:extLst>
          </p:cNvPr>
          <p:cNvGrpSpPr/>
          <p:nvPr/>
        </p:nvGrpSpPr>
        <p:grpSpPr>
          <a:xfrm>
            <a:off x="-381000" y="376051"/>
            <a:ext cx="7467600" cy="805049"/>
            <a:chOff x="0" y="0"/>
            <a:chExt cx="3187964" cy="212029"/>
          </a:xfrm>
        </p:grpSpPr>
        <p:sp>
          <p:nvSpPr>
            <p:cNvPr id="7" name="Freeform 3">
              <a:extLst>
                <a:ext uri="{FF2B5EF4-FFF2-40B4-BE49-F238E27FC236}">
                  <a16:creationId xmlns:a16="http://schemas.microsoft.com/office/drawing/2014/main" id="{E93D4330-4D9C-FC44-BB6E-5336C78CB3F4}"/>
                </a:ext>
              </a:extLst>
            </p:cNvPr>
            <p:cNvSpPr/>
            <p:nvPr/>
          </p:nvSpPr>
          <p:spPr>
            <a:xfrm>
              <a:off x="0" y="0"/>
              <a:ext cx="3187964" cy="212029"/>
            </a:xfrm>
            <a:custGeom>
              <a:avLst/>
              <a:gdLst/>
              <a:ahLst/>
              <a:cxnLst/>
              <a:rect l="l" t="t" r="r" b="b"/>
              <a:pathLst>
                <a:path w="3187964" h="212029">
                  <a:moveTo>
                    <a:pt x="35178" y="0"/>
                  </a:moveTo>
                  <a:lnTo>
                    <a:pt x="3152786" y="0"/>
                  </a:lnTo>
                  <a:cubicBezTo>
                    <a:pt x="3162116" y="0"/>
                    <a:pt x="3171064" y="3706"/>
                    <a:pt x="3177661" y="10303"/>
                  </a:cubicBezTo>
                  <a:cubicBezTo>
                    <a:pt x="3184258" y="16901"/>
                    <a:pt x="3187964" y="25848"/>
                    <a:pt x="3187964" y="35178"/>
                  </a:cubicBezTo>
                  <a:lnTo>
                    <a:pt x="3187964" y="176851"/>
                  </a:lnTo>
                  <a:cubicBezTo>
                    <a:pt x="3187964" y="196280"/>
                    <a:pt x="3172214" y="212029"/>
                    <a:pt x="3152786" y="212029"/>
                  </a:cubicBezTo>
                  <a:lnTo>
                    <a:pt x="35178" y="212029"/>
                  </a:lnTo>
                  <a:cubicBezTo>
                    <a:pt x="15750" y="212029"/>
                    <a:pt x="0" y="196280"/>
                    <a:pt x="0" y="176851"/>
                  </a:cubicBezTo>
                  <a:lnTo>
                    <a:pt x="0" y="35178"/>
                  </a:lnTo>
                  <a:cubicBezTo>
                    <a:pt x="0" y="15750"/>
                    <a:pt x="15750" y="0"/>
                    <a:pt x="35178" y="0"/>
                  </a:cubicBezTo>
                  <a:close/>
                </a:path>
              </a:pathLst>
            </a:custGeom>
            <a:solidFill>
              <a:srgbClr val="789662"/>
            </a:solidFill>
          </p:spPr>
          <p:txBody>
            <a:bodyPr/>
            <a:lstStyle/>
            <a:p>
              <a:endParaRPr lang="en-GB"/>
            </a:p>
          </p:txBody>
        </p:sp>
        <p:sp>
          <p:nvSpPr>
            <p:cNvPr id="8" name="TextBox 4">
              <a:extLst>
                <a:ext uri="{FF2B5EF4-FFF2-40B4-BE49-F238E27FC236}">
                  <a16:creationId xmlns:a16="http://schemas.microsoft.com/office/drawing/2014/main" id="{B2CC6447-5A26-0425-4AE5-DDB1C2402B8E}"/>
                </a:ext>
              </a:extLst>
            </p:cNvPr>
            <p:cNvSpPr txBox="1"/>
            <p:nvPr/>
          </p:nvSpPr>
          <p:spPr>
            <a:xfrm>
              <a:off x="0" y="-28575"/>
              <a:ext cx="3187964" cy="2406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a:extLst>
              <a:ext uri="{FF2B5EF4-FFF2-40B4-BE49-F238E27FC236}">
                <a16:creationId xmlns:a16="http://schemas.microsoft.com/office/drawing/2014/main" id="{6496A621-DEF2-1119-DB85-96BA397DDF72}"/>
              </a:ext>
            </a:extLst>
          </p:cNvPr>
          <p:cNvSpPr txBox="1"/>
          <p:nvPr/>
        </p:nvSpPr>
        <p:spPr>
          <a:xfrm>
            <a:off x="295040" y="421387"/>
            <a:ext cx="9281038" cy="714375"/>
          </a:xfrm>
          <a:prstGeom prst="rect">
            <a:avLst/>
          </a:prstGeom>
        </p:spPr>
        <p:txBody>
          <a:bodyPr wrap="square" lIns="0" tIns="0" rIns="0" bIns="0" rtlCol="0" anchor="t">
            <a:spAutoFit/>
          </a:bodyPr>
          <a:lstStyle/>
          <a:p>
            <a:pPr algn="l">
              <a:lnSpc>
                <a:spcPts val="5849"/>
              </a:lnSpc>
              <a:spcBef>
                <a:spcPct val="0"/>
              </a:spcBef>
            </a:pPr>
            <a:r>
              <a:rPr lang="en-US" sz="4499" b="1" dirty="0">
                <a:solidFill>
                  <a:srgbClr val="EFFFCD"/>
                </a:solidFill>
                <a:latin typeface="Merriweather Bold"/>
                <a:ea typeface="Merriweather Bold"/>
                <a:cs typeface="Merriweather Bold"/>
                <a:sym typeface="Merriweather Bold"/>
              </a:rPr>
              <a:t>Optimization Results:</a:t>
            </a:r>
          </a:p>
        </p:txBody>
      </p:sp>
      <p:pic>
        <p:nvPicPr>
          <p:cNvPr id="10" name="Picture 9">
            <a:extLst>
              <a:ext uri="{FF2B5EF4-FFF2-40B4-BE49-F238E27FC236}">
                <a16:creationId xmlns:a16="http://schemas.microsoft.com/office/drawing/2014/main" id="{962741A4-F159-A218-20D0-130414644A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44558" y="-11061"/>
            <a:ext cx="972939" cy="1371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1028700" y="1340448"/>
            <a:ext cx="4627455" cy="3486150"/>
          </a:xfrm>
          <a:custGeom>
            <a:avLst/>
            <a:gdLst/>
            <a:ahLst/>
            <a:cxnLst/>
            <a:rect l="l" t="t" r="r" b="b"/>
            <a:pathLst>
              <a:path w="4627455" h="3486150">
                <a:moveTo>
                  <a:pt x="0" y="0"/>
                </a:moveTo>
                <a:lnTo>
                  <a:pt x="4627455" y="0"/>
                </a:lnTo>
                <a:lnTo>
                  <a:pt x="4627455" y="3486150"/>
                </a:lnTo>
                <a:lnTo>
                  <a:pt x="0" y="3486150"/>
                </a:lnTo>
                <a:lnTo>
                  <a:pt x="0" y="0"/>
                </a:lnTo>
                <a:close/>
              </a:path>
            </a:pathLst>
          </a:custGeom>
          <a:blipFill>
            <a:blip r:embed="rId2"/>
            <a:stretch>
              <a:fillRect l="-13004"/>
            </a:stretch>
          </a:blipFill>
        </p:spPr>
        <p:txBody>
          <a:bodyPr/>
          <a:lstStyle/>
          <a:p>
            <a:endParaRPr lang="en-GB" dirty="0"/>
          </a:p>
        </p:txBody>
      </p:sp>
      <p:sp>
        <p:nvSpPr>
          <p:cNvPr id="3" name="Freeform 3"/>
          <p:cNvSpPr/>
          <p:nvPr/>
        </p:nvSpPr>
        <p:spPr>
          <a:xfrm>
            <a:off x="6314337" y="1340448"/>
            <a:ext cx="6069439" cy="3486150"/>
          </a:xfrm>
          <a:custGeom>
            <a:avLst/>
            <a:gdLst/>
            <a:ahLst/>
            <a:cxnLst/>
            <a:rect l="l" t="t" r="r" b="b"/>
            <a:pathLst>
              <a:path w="6069439" h="3486150">
                <a:moveTo>
                  <a:pt x="0" y="0"/>
                </a:moveTo>
                <a:lnTo>
                  <a:pt x="6069438" y="0"/>
                </a:lnTo>
                <a:lnTo>
                  <a:pt x="6069438" y="3486150"/>
                </a:lnTo>
                <a:lnTo>
                  <a:pt x="0" y="3486150"/>
                </a:lnTo>
                <a:lnTo>
                  <a:pt x="0" y="0"/>
                </a:lnTo>
                <a:close/>
              </a:path>
            </a:pathLst>
          </a:custGeom>
          <a:blipFill>
            <a:blip r:embed="rId3"/>
            <a:stretch>
              <a:fillRect b="-16067"/>
            </a:stretch>
          </a:blipFill>
        </p:spPr>
        <p:txBody>
          <a:bodyPr/>
          <a:lstStyle/>
          <a:p>
            <a:endParaRPr lang="en-GB" dirty="0"/>
          </a:p>
        </p:txBody>
      </p:sp>
      <p:sp>
        <p:nvSpPr>
          <p:cNvPr id="4" name="Freeform 4"/>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4"/>
            <a:stretch>
              <a:fillRect t="-8820" b="-8820"/>
            </a:stretch>
          </a:blipFill>
        </p:spPr>
        <p:txBody>
          <a:bodyPr/>
          <a:lstStyle/>
          <a:p>
            <a:endParaRPr lang="en-GB" dirty="0"/>
          </a:p>
        </p:txBody>
      </p:sp>
      <p:sp>
        <p:nvSpPr>
          <p:cNvPr id="5" name="Freeform 5"/>
          <p:cNvSpPr/>
          <p:nvPr/>
        </p:nvSpPr>
        <p:spPr>
          <a:xfrm>
            <a:off x="1028700" y="5657083"/>
            <a:ext cx="4627455" cy="3492802"/>
          </a:xfrm>
          <a:custGeom>
            <a:avLst/>
            <a:gdLst/>
            <a:ahLst/>
            <a:cxnLst/>
            <a:rect l="l" t="t" r="r" b="b"/>
            <a:pathLst>
              <a:path w="4627455" h="3492802">
                <a:moveTo>
                  <a:pt x="0" y="0"/>
                </a:moveTo>
                <a:lnTo>
                  <a:pt x="4627455" y="0"/>
                </a:lnTo>
                <a:lnTo>
                  <a:pt x="4627455" y="3492802"/>
                </a:lnTo>
                <a:lnTo>
                  <a:pt x="0" y="3492802"/>
                </a:lnTo>
                <a:lnTo>
                  <a:pt x="0" y="0"/>
                </a:lnTo>
                <a:close/>
              </a:path>
            </a:pathLst>
          </a:custGeom>
          <a:blipFill>
            <a:blip r:embed="rId5"/>
            <a:stretch>
              <a:fillRect l="-13219"/>
            </a:stretch>
          </a:blipFill>
        </p:spPr>
        <p:txBody>
          <a:bodyPr/>
          <a:lstStyle/>
          <a:p>
            <a:endParaRPr lang="en-GB" dirty="0"/>
          </a:p>
        </p:txBody>
      </p:sp>
      <p:sp>
        <p:nvSpPr>
          <p:cNvPr id="6" name="Freeform 6"/>
          <p:cNvSpPr/>
          <p:nvPr/>
        </p:nvSpPr>
        <p:spPr>
          <a:xfrm>
            <a:off x="6314337" y="5657083"/>
            <a:ext cx="6069439" cy="3492802"/>
          </a:xfrm>
          <a:custGeom>
            <a:avLst/>
            <a:gdLst/>
            <a:ahLst/>
            <a:cxnLst/>
            <a:rect l="l" t="t" r="r" b="b"/>
            <a:pathLst>
              <a:path w="6069439" h="3492802">
                <a:moveTo>
                  <a:pt x="0" y="0"/>
                </a:moveTo>
                <a:lnTo>
                  <a:pt x="6069438" y="0"/>
                </a:lnTo>
                <a:lnTo>
                  <a:pt x="6069438" y="3492802"/>
                </a:lnTo>
                <a:lnTo>
                  <a:pt x="0" y="3492802"/>
                </a:lnTo>
                <a:lnTo>
                  <a:pt x="0" y="0"/>
                </a:lnTo>
                <a:close/>
              </a:path>
            </a:pathLst>
          </a:custGeom>
          <a:blipFill>
            <a:blip r:embed="rId6"/>
            <a:stretch>
              <a:fillRect r="-567" b="-16503"/>
            </a:stretch>
          </a:blipFill>
        </p:spPr>
        <p:txBody>
          <a:bodyPr/>
          <a:lstStyle/>
          <a:p>
            <a:endParaRPr lang="en-GB" dirty="0"/>
          </a:p>
        </p:txBody>
      </p:sp>
      <p:sp>
        <p:nvSpPr>
          <p:cNvPr id="7" name="TextBox 7"/>
          <p:cNvSpPr txBox="1"/>
          <p:nvPr/>
        </p:nvSpPr>
        <p:spPr>
          <a:xfrm>
            <a:off x="1028700" y="573407"/>
            <a:ext cx="5285637" cy="455293"/>
          </a:xfrm>
          <a:prstGeom prst="rect">
            <a:avLst/>
          </a:prstGeom>
        </p:spPr>
        <p:txBody>
          <a:bodyPr lIns="0" tIns="0" rIns="0" bIns="0" rtlCol="0" anchor="t">
            <a:spAutoFit/>
          </a:bodyPr>
          <a:lstStyle/>
          <a:p>
            <a:pPr algn="ctr">
              <a:lnSpc>
                <a:spcPts val="3780"/>
              </a:lnSpc>
            </a:pPr>
            <a:r>
              <a:rPr lang="en-US" sz="2700" b="1" u="sng" dirty="0">
                <a:solidFill>
                  <a:srgbClr val="000000"/>
                </a:solidFill>
                <a:latin typeface="Merriweather Bold"/>
                <a:ea typeface="Merriweather Bold"/>
                <a:cs typeface="Merriweather Bold"/>
                <a:sym typeface="Merriweather Bold"/>
              </a:rPr>
              <a:t>Hold Values: No Pretreatment</a:t>
            </a:r>
          </a:p>
        </p:txBody>
      </p:sp>
      <p:sp>
        <p:nvSpPr>
          <p:cNvPr id="8" name="TextBox 8"/>
          <p:cNvSpPr txBox="1"/>
          <p:nvPr/>
        </p:nvSpPr>
        <p:spPr>
          <a:xfrm>
            <a:off x="1028700" y="5036023"/>
            <a:ext cx="5500687" cy="455293"/>
          </a:xfrm>
          <a:prstGeom prst="rect">
            <a:avLst/>
          </a:prstGeom>
        </p:spPr>
        <p:txBody>
          <a:bodyPr lIns="0" tIns="0" rIns="0" bIns="0" rtlCol="0" anchor="t">
            <a:spAutoFit/>
          </a:bodyPr>
          <a:lstStyle/>
          <a:p>
            <a:pPr algn="ctr">
              <a:lnSpc>
                <a:spcPts val="3780"/>
              </a:lnSpc>
            </a:pPr>
            <a:r>
              <a:rPr lang="en-US" sz="2700" b="1" u="sng" dirty="0">
                <a:solidFill>
                  <a:srgbClr val="000000"/>
                </a:solidFill>
                <a:latin typeface="Merriweather Bold"/>
                <a:ea typeface="Merriweather Bold"/>
                <a:cs typeface="Merriweather Bold"/>
                <a:sym typeface="Merriweather Bold"/>
              </a:rPr>
              <a:t>Hold Values: Pressure Cooking</a:t>
            </a:r>
          </a:p>
        </p:txBody>
      </p:sp>
      <p:sp>
        <p:nvSpPr>
          <p:cNvPr id="9" name="TextBox 9"/>
          <p:cNvSpPr txBox="1"/>
          <p:nvPr/>
        </p:nvSpPr>
        <p:spPr>
          <a:xfrm>
            <a:off x="13041000" y="2902106"/>
            <a:ext cx="4783091" cy="3247620"/>
          </a:xfrm>
          <a:prstGeom prst="rect">
            <a:avLst/>
          </a:prstGeom>
        </p:spPr>
        <p:txBody>
          <a:bodyPr lIns="0" tIns="0" rIns="0" bIns="0" rtlCol="0" anchor="t">
            <a:spAutoFit/>
          </a:bodyPr>
          <a:lstStyle/>
          <a:p>
            <a:pPr algn="just">
              <a:lnSpc>
                <a:spcPts val="4255"/>
              </a:lnSpc>
            </a:pPr>
            <a:r>
              <a:rPr lang="en-US" sz="2300" b="1" i="1" spc="-96" dirty="0">
                <a:solidFill>
                  <a:srgbClr val="000000"/>
                </a:solidFill>
                <a:latin typeface="Merriweather" panose="00000500000000000000" pitchFamily="2" charset="-94"/>
                <a:ea typeface="Merriweather Bold Italics"/>
                <a:cs typeface="Merriweather Bold Italics"/>
                <a:sym typeface="Merriweather Bold Italics"/>
              </a:rPr>
              <a:t>Without pretreatment</a:t>
            </a:r>
            <a:r>
              <a:rPr lang="en-US" sz="2300" spc="-96" dirty="0">
                <a:solidFill>
                  <a:srgbClr val="000000"/>
                </a:solidFill>
                <a:latin typeface="Merriweather" panose="00000500000000000000" pitchFamily="2" charset="-94"/>
                <a:ea typeface="Merriweather"/>
                <a:cs typeface="Merriweather"/>
                <a:sym typeface="Merriweather"/>
              </a:rPr>
              <a:t>, the combination of </a:t>
            </a:r>
            <a:r>
              <a:rPr lang="en-US" sz="2300" b="1" i="1" u="sng" spc="-96" dirty="0">
                <a:solidFill>
                  <a:srgbClr val="000000"/>
                </a:solidFill>
                <a:latin typeface="Merriweather" panose="00000500000000000000" pitchFamily="2" charset="-94"/>
                <a:ea typeface="Merriweather Bold Italics"/>
                <a:cs typeface="Merriweather Bold Italics"/>
                <a:sym typeface="Merriweather Bold Italics"/>
              </a:rPr>
              <a:t>high pH</a:t>
            </a:r>
            <a:r>
              <a:rPr lang="en-US" sz="2300" spc="-96" dirty="0">
                <a:solidFill>
                  <a:srgbClr val="000000"/>
                </a:solidFill>
                <a:latin typeface="Merriweather" panose="00000500000000000000" pitchFamily="2" charset="-94"/>
                <a:ea typeface="Merriweather"/>
                <a:cs typeface="Merriweather"/>
                <a:sym typeface="Merriweather"/>
              </a:rPr>
              <a:t> and </a:t>
            </a:r>
            <a:r>
              <a:rPr lang="en-US" sz="2300" b="1" i="1" u="sng" spc="-96" dirty="0">
                <a:solidFill>
                  <a:srgbClr val="000000"/>
                </a:solidFill>
                <a:latin typeface="Merriweather" panose="00000500000000000000" pitchFamily="2" charset="-94"/>
                <a:ea typeface="Merriweather Bold Italics"/>
                <a:cs typeface="Merriweather Bold Italics"/>
                <a:sym typeface="Merriweather Bold Italics"/>
              </a:rPr>
              <a:t>low temperature</a:t>
            </a:r>
            <a:r>
              <a:rPr lang="en-US" sz="2300" spc="-96" dirty="0">
                <a:solidFill>
                  <a:srgbClr val="000000"/>
                </a:solidFill>
                <a:latin typeface="Merriweather" panose="00000500000000000000" pitchFamily="2" charset="-94"/>
                <a:ea typeface="Merriweather"/>
                <a:cs typeface="Merriweather"/>
                <a:sym typeface="Merriweather"/>
              </a:rPr>
              <a:t> increases protein solubility by up to 75%, whereas when</a:t>
            </a:r>
            <a:r>
              <a:rPr lang="en-US" sz="2300" b="1" i="1" spc="-96" dirty="0">
                <a:solidFill>
                  <a:srgbClr val="000000"/>
                </a:solidFill>
                <a:latin typeface="Merriweather" panose="00000500000000000000" pitchFamily="2" charset="-94"/>
                <a:ea typeface="Merriweather Bold Italics"/>
                <a:cs typeface="Merriweather Bold Italics"/>
                <a:sym typeface="Merriweather Bold Italics"/>
              </a:rPr>
              <a:t> pressure cooking</a:t>
            </a:r>
            <a:r>
              <a:rPr lang="en-US" sz="2300" spc="-96" dirty="0">
                <a:solidFill>
                  <a:srgbClr val="000000"/>
                </a:solidFill>
                <a:latin typeface="Merriweather" panose="00000500000000000000" pitchFamily="2" charset="-94"/>
                <a:ea typeface="Merriweather"/>
                <a:cs typeface="Merriweather"/>
                <a:sym typeface="Merriweather"/>
              </a:rPr>
              <a:t> is applied, solubility is </a:t>
            </a:r>
            <a:r>
              <a:rPr lang="en-US" sz="2300" b="1" i="1" u="sng" spc="-96" dirty="0">
                <a:solidFill>
                  <a:srgbClr val="000000"/>
                </a:solidFill>
                <a:latin typeface="Merriweather" panose="00000500000000000000" pitchFamily="2" charset="-94"/>
                <a:ea typeface="Merriweather Bold Italics"/>
                <a:cs typeface="Merriweather Bold Italics"/>
                <a:sym typeface="Merriweather Bold Italics"/>
              </a:rPr>
              <a:t>limited to 20%</a:t>
            </a:r>
            <a:r>
              <a:rPr lang="en-US" sz="2300" spc="-96" dirty="0">
                <a:solidFill>
                  <a:srgbClr val="000000"/>
                </a:solidFill>
                <a:latin typeface="Merriweather" panose="00000500000000000000" pitchFamily="2" charset="-94"/>
                <a:ea typeface="Merriweather"/>
                <a:cs typeface="Merriweather"/>
                <a:sym typeface="Merriweather"/>
              </a:rPr>
              <a:t>, </a:t>
            </a:r>
          </a:p>
        </p:txBody>
      </p:sp>
      <p:sp>
        <p:nvSpPr>
          <p:cNvPr id="11" name="TextBox 10">
            <a:extLst>
              <a:ext uri="{FF2B5EF4-FFF2-40B4-BE49-F238E27FC236}">
                <a16:creationId xmlns:a16="http://schemas.microsoft.com/office/drawing/2014/main" id="{673D3177-D2C3-E448-645C-44819CFC7720}"/>
              </a:ext>
            </a:extLst>
          </p:cNvPr>
          <p:cNvSpPr txBox="1"/>
          <p:nvPr/>
        </p:nvSpPr>
        <p:spPr>
          <a:xfrm>
            <a:off x="13792200" y="6953935"/>
            <a:ext cx="2884800" cy="646331"/>
          </a:xfrm>
          <a:prstGeom prst="rect">
            <a:avLst/>
          </a:prstGeom>
          <a:noFill/>
        </p:spPr>
        <p:txBody>
          <a:bodyPr wrap="square">
            <a:spAutoFit/>
          </a:bodyPr>
          <a:lstStyle/>
          <a:p>
            <a:r>
              <a:rPr lang="en-US" sz="1800" spc="-96" dirty="0">
                <a:solidFill>
                  <a:srgbClr val="000000"/>
                </a:solidFill>
                <a:latin typeface="Merriweather"/>
                <a:ea typeface="Merriweather"/>
                <a:cs typeface="Merriweather"/>
                <a:sym typeface="Merriweather"/>
              </a:rPr>
              <a:t>pretreatment negatively affects protein structure.</a:t>
            </a:r>
            <a:endParaRPr lang="en-GB" dirty="0"/>
          </a:p>
        </p:txBody>
      </p:sp>
      <p:cxnSp>
        <p:nvCxnSpPr>
          <p:cNvPr id="13" name="Connector: Curved 12">
            <a:extLst>
              <a:ext uri="{FF2B5EF4-FFF2-40B4-BE49-F238E27FC236}">
                <a16:creationId xmlns:a16="http://schemas.microsoft.com/office/drawing/2014/main" id="{C7A9EA74-2B7F-5519-78B0-4D5742FCB24B}"/>
              </a:ext>
            </a:extLst>
          </p:cNvPr>
          <p:cNvCxnSpPr>
            <a:cxnSpLocks/>
            <a:stCxn id="9" idx="2"/>
            <a:endCxn id="11" idx="1"/>
          </p:cNvCxnSpPr>
          <p:nvPr/>
        </p:nvCxnSpPr>
        <p:spPr>
          <a:xfrm rot="5400000">
            <a:off x="14048686" y="5893240"/>
            <a:ext cx="1127375" cy="1640346"/>
          </a:xfrm>
          <a:prstGeom prst="curvedConnector4">
            <a:avLst>
              <a:gd name="adj1" fmla="val 35667"/>
              <a:gd name="adj2" fmla="val 113936"/>
            </a:avLst>
          </a:prstGeom>
          <a:ln w="38100">
            <a:solidFill>
              <a:schemeClr val="accent3">
                <a:lumMod val="50000"/>
              </a:schemeClr>
            </a:solidFill>
            <a:tailEnd type="triangle"/>
          </a:ln>
        </p:spPr>
        <p:style>
          <a:lnRef idx="1">
            <a:schemeClr val="accent5"/>
          </a:lnRef>
          <a:fillRef idx="0">
            <a:schemeClr val="accent5"/>
          </a:fillRef>
          <a:effectRef idx="0">
            <a:schemeClr val="accent5"/>
          </a:effectRef>
          <a:fontRef idx="minor">
            <a:schemeClr val="tx1"/>
          </a:fontRef>
        </p:style>
      </p:cxnSp>
      <p:pic>
        <p:nvPicPr>
          <p:cNvPr id="10" name="Picture 9">
            <a:extLst>
              <a:ext uri="{FF2B5EF4-FFF2-40B4-BE49-F238E27FC236}">
                <a16:creationId xmlns:a16="http://schemas.microsoft.com/office/drawing/2014/main" id="{56295D83-DDFB-1BA9-D873-2C7215E7C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4586" y="-30808"/>
            <a:ext cx="972939" cy="1371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6"/>
            <a:stretch>
              <a:fillRect t="-8820" b="-8820"/>
            </a:stretch>
          </a:blipFill>
        </p:spPr>
        <p:txBody>
          <a:bodyPr/>
          <a:lstStyle/>
          <a:p>
            <a:endParaRPr lang="en-GB" dirty="0"/>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t="4793" r="16856" b="23544"/>
          <a:stretch>
            <a:fillRect/>
          </a:stretch>
        </p:blipFill>
        <p:spPr>
          <a:xfrm>
            <a:off x="1138397" y="2545639"/>
            <a:ext cx="3607141" cy="5492603"/>
          </a:xfrm>
          <a:prstGeom prst="rect">
            <a:avLst/>
          </a:prstGeom>
        </p:spPr>
      </p:pic>
      <p:pic>
        <p:nvPicPr>
          <p:cNvPr id="4" name="Picture 4">
            <a:hlinkClick r:id="" action="ppaction://media"/>
          </p:cNvPr>
          <p:cNvPicPr>
            <a:picLocks noChangeAspect="1"/>
          </p:cNvPicPr>
          <p:nvPr>
            <a:videoFile r:link="rId3"/>
            <p:extLst>
              <p:ext uri="{DAA4B4D4-6D71-4841-9C94-3DE7FCFB9230}">
                <p14:media xmlns:p14="http://schemas.microsoft.com/office/powerpoint/2010/main" r:embed="rId4">
                  <p14:trim end="11283.333"/>
                </p14:media>
              </p:ext>
            </p:extLst>
          </p:nvPr>
        </p:nvPicPr>
        <p:blipFill>
          <a:blip r:embed="rId8"/>
          <a:srcRect l="11570" t="6456" b="32058"/>
          <a:stretch>
            <a:fillRect/>
          </a:stretch>
        </p:blipFill>
        <p:spPr>
          <a:xfrm>
            <a:off x="5709102" y="2545639"/>
            <a:ext cx="4471448" cy="5492603"/>
          </a:xfrm>
          <a:prstGeom prst="rect">
            <a:avLst/>
          </a:prstGeom>
        </p:spPr>
      </p:pic>
      <p:sp>
        <p:nvSpPr>
          <p:cNvPr id="5" name="TextBox 5"/>
          <p:cNvSpPr txBox="1"/>
          <p:nvPr/>
        </p:nvSpPr>
        <p:spPr>
          <a:xfrm>
            <a:off x="1028700" y="876300"/>
            <a:ext cx="10942513" cy="1896801"/>
          </a:xfrm>
          <a:prstGeom prst="rect">
            <a:avLst/>
          </a:prstGeom>
        </p:spPr>
        <p:txBody>
          <a:bodyPr lIns="0" tIns="0" rIns="0" bIns="0" rtlCol="0" anchor="t">
            <a:spAutoFit/>
          </a:bodyPr>
          <a:lstStyle/>
          <a:p>
            <a:pPr algn="l">
              <a:lnSpc>
                <a:spcPts val="5075"/>
              </a:lnSpc>
            </a:pPr>
            <a:r>
              <a:rPr lang="en-US" sz="2900" b="1" i="1" u="sng" dirty="0">
                <a:solidFill>
                  <a:srgbClr val="789662"/>
                </a:solidFill>
                <a:latin typeface="Merriweather Bold Italics"/>
                <a:ea typeface="Merriweather Bold Italics"/>
                <a:cs typeface="Merriweather Bold Italics"/>
                <a:sym typeface="Merriweather Bold Italics"/>
              </a:rPr>
              <a:t>FACED PROBLEM IN PRESSURE COOKING PROCESS:</a:t>
            </a:r>
          </a:p>
          <a:p>
            <a:pPr algn="l">
              <a:lnSpc>
                <a:spcPts val="5075"/>
              </a:lnSpc>
            </a:pPr>
            <a:r>
              <a:rPr lang="tr-TR" sz="2900" b="1" i="1" u="sng" dirty="0" err="1">
                <a:solidFill>
                  <a:srgbClr val="789662"/>
                </a:solidFill>
                <a:latin typeface="Merriweather Bold Italics"/>
                <a:ea typeface="Merriweather Bold Italics"/>
                <a:cs typeface="Merriweather Bold Italics"/>
                <a:sym typeface="Merriweather Bold Italics"/>
              </a:rPr>
              <a:t>Starch</a:t>
            </a:r>
            <a:r>
              <a:rPr lang="tr-TR" sz="2900" b="1" i="1" u="sng" dirty="0">
                <a:solidFill>
                  <a:srgbClr val="789662"/>
                </a:solidFill>
                <a:latin typeface="Merriweather Bold Italics"/>
                <a:ea typeface="Merriweather Bold Italics"/>
                <a:cs typeface="Merriweather Bold Italics"/>
                <a:sym typeface="Merriweather Bold Italics"/>
              </a:rPr>
              <a:t> </a:t>
            </a:r>
            <a:r>
              <a:rPr lang="en-US" sz="2900" b="1" i="1" u="sng" dirty="0">
                <a:solidFill>
                  <a:srgbClr val="789662"/>
                </a:solidFill>
                <a:latin typeface="Merriweather Bold Italics"/>
                <a:ea typeface="Merriweather Bold Italics"/>
                <a:cs typeface="Merriweather Bold Italics"/>
                <a:sym typeface="Merriweather Bold Italics"/>
              </a:rPr>
              <a:t>Gelatinization of Faba Bean Solution:</a:t>
            </a:r>
          </a:p>
          <a:p>
            <a:pPr algn="l">
              <a:lnSpc>
                <a:spcPts val="5075"/>
              </a:lnSpc>
            </a:pPr>
            <a:endParaRPr lang="en-US" sz="2900" b="1" i="1" u="sng" dirty="0">
              <a:solidFill>
                <a:srgbClr val="789662"/>
              </a:solidFill>
              <a:latin typeface="Merriweather Bold Italics"/>
              <a:ea typeface="Merriweather Bold Italics"/>
              <a:cs typeface="Merriweather Bold Italics"/>
              <a:sym typeface="Merriweather Bold Italics"/>
            </a:endParaRPr>
          </a:p>
        </p:txBody>
      </p:sp>
      <p:sp>
        <p:nvSpPr>
          <p:cNvPr id="6" name="TextBox 6"/>
          <p:cNvSpPr txBox="1"/>
          <p:nvPr/>
        </p:nvSpPr>
        <p:spPr>
          <a:xfrm>
            <a:off x="1028700" y="8216789"/>
            <a:ext cx="3826535" cy="824863"/>
          </a:xfrm>
          <a:prstGeom prst="rect">
            <a:avLst/>
          </a:prstGeom>
        </p:spPr>
        <p:txBody>
          <a:bodyPr lIns="0" tIns="0" rIns="0" bIns="0" rtlCol="0" anchor="t">
            <a:spAutoFit/>
          </a:bodyPr>
          <a:lstStyle/>
          <a:p>
            <a:pPr algn="ctr">
              <a:lnSpc>
                <a:spcPts val="3360"/>
              </a:lnSpc>
            </a:pPr>
            <a:r>
              <a:rPr lang="en-US" sz="2400" dirty="0">
                <a:solidFill>
                  <a:srgbClr val="000000"/>
                </a:solidFill>
                <a:latin typeface="Merriweather"/>
                <a:ea typeface="Merriweather"/>
                <a:cs typeface="Merriweather"/>
                <a:sym typeface="Merriweather"/>
              </a:rPr>
              <a:t>collected sample from the pressure cooker</a:t>
            </a:r>
          </a:p>
        </p:txBody>
      </p:sp>
      <p:sp>
        <p:nvSpPr>
          <p:cNvPr id="7" name="TextBox 7"/>
          <p:cNvSpPr txBox="1"/>
          <p:nvPr/>
        </p:nvSpPr>
        <p:spPr>
          <a:xfrm>
            <a:off x="6031559" y="8216789"/>
            <a:ext cx="3826535" cy="824863"/>
          </a:xfrm>
          <a:prstGeom prst="rect">
            <a:avLst/>
          </a:prstGeom>
        </p:spPr>
        <p:txBody>
          <a:bodyPr lIns="0" tIns="0" rIns="0" bIns="0" rtlCol="0" anchor="t">
            <a:spAutoFit/>
          </a:bodyPr>
          <a:lstStyle/>
          <a:p>
            <a:pPr algn="ctr">
              <a:lnSpc>
                <a:spcPts val="3360"/>
              </a:lnSpc>
            </a:pPr>
            <a:r>
              <a:rPr lang="en-US" sz="2400" dirty="0">
                <a:solidFill>
                  <a:srgbClr val="000000"/>
                </a:solidFill>
                <a:latin typeface="Merriweather"/>
                <a:ea typeface="Merriweather"/>
                <a:cs typeface="Merriweather"/>
                <a:sym typeface="Merriweather"/>
              </a:rPr>
              <a:t> after cooling to room temperature</a:t>
            </a:r>
          </a:p>
        </p:txBody>
      </p:sp>
      <p:pic>
        <p:nvPicPr>
          <p:cNvPr id="10" name="Picture 9">
            <a:extLst>
              <a:ext uri="{FF2B5EF4-FFF2-40B4-BE49-F238E27FC236}">
                <a16:creationId xmlns:a16="http://schemas.microsoft.com/office/drawing/2014/main" id="{741A78B1-92BF-08E4-4043-632AA1BC7A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5061" y="0"/>
            <a:ext cx="972939" cy="1371256"/>
          </a:xfrm>
          <a:prstGeom prst="rect">
            <a:avLst/>
          </a:prstGeom>
        </p:spPr>
      </p:pic>
      <p:sp>
        <p:nvSpPr>
          <p:cNvPr id="12" name="Rectangle 2">
            <a:extLst>
              <a:ext uri="{FF2B5EF4-FFF2-40B4-BE49-F238E27FC236}">
                <a16:creationId xmlns:a16="http://schemas.microsoft.com/office/drawing/2014/main" id="{921CA181-128E-A2A1-DC78-09D32DF51094}"/>
              </a:ext>
            </a:extLst>
          </p:cNvPr>
          <p:cNvSpPr>
            <a:spLocks noChangeArrowheads="1"/>
          </p:cNvSpPr>
          <p:nvPr/>
        </p:nvSpPr>
        <p:spPr bwMode="auto">
          <a:xfrm>
            <a:off x="10744200" y="2784729"/>
            <a:ext cx="6781800" cy="512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tabLst/>
            </a:pPr>
            <a:r>
              <a:rPr kumimoji="0" lang="tr-TR" altLang="en-US" sz="2000" b="1" u="none" strike="noStrike" cap="none" normalizeH="0" baseline="0" dirty="0">
                <a:ln>
                  <a:noFill/>
                </a:ln>
                <a:solidFill>
                  <a:schemeClr val="tx1"/>
                </a:solidFill>
                <a:effectLst/>
                <a:latin typeface="Merriweather" panose="00000500000000000000" pitchFamily="2" charset="-94"/>
              </a:rPr>
              <a:t>"</a:t>
            </a:r>
            <a:r>
              <a:rPr kumimoji="0" lang="en-US" altLang="en-US" sz="2000" b="1" u="none" strike="noStrike" cap="none" normalizeH="0" baseline="0" dirty="0">
                <a:ln>
                  <a:noFill/>
                </a:ln>
                <a:solidFill>
                  <a:schemeClr val="tx1"/>
                </a:solidFill>
                <a:effectLst/>
                <a:latin typeface="Merriweather" panose="00000500000000000000" pitchFamily="2" charset="-94"/>
              </a:rPr>
              <a:t>Starch gelatinization</a:t>
            </a:r>
            <a:r>
              <a:rPr lang="tr-TR" altLang="en-US" sz="2000" dirty="0">
                <a:latin typeface="Merriweather" panose="00000500000000000000" pitchFamily="2" charset="-94"/>
              </a:rPr>
              <a:t>,</a:t>
            </a:r>
            <a:endParaRPr kumimoji="0" lang="tr-TR" altLang="en-US" sz="2000" b="0" u="none" strike="noStrike" cap="none" normalizeH="0" baseline="0" dirty="0">
              <a:ln>
                <a:noFill/>
              </a:ln>
              <a:solidFill>
                <a:schemeClr val="tx1"/>
              </a:solidFill>
              <a:effectLst/>
              <a:latin typeface="Merriweather" panose="00000500000000000000" pitchFamily="2" charset="-94"/>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dirty="0">
                <a:ln>
                  <a:noFill/>
                </a:ln>
                <a:solidFill>
                  <a:schemeClr val="tx1"/>
                </a:solidFill>
                <a:effectLst/>
                <a:latin typeface="Merriweather" panose="00000500000000000000" pitchFamily="2" charset="-94"/>
              </a:rPr>
              <a:t>occurs due to heat and pressure in the pressure cooker.</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dirty="0">
                <a:ln>
                  <a:noFill/>
                </a:ln>
                <a:solidFill>
                  <a:schemeClr val="tx1"/>
                </a:solidFill>
                <a:effectLst/>
                <a:latin typeface="Merriweather" panose="00000500000000000000" pitchFamily="2" charset="-94"/>
              </a:rPr>
              <a:t>Starch granules absorb water, swell, and lose their crystalline structure.</a:t>
            </a:r>
          </a:p>
          <a:p>
            <a:pPr marL="0" marR="0" lvl="0" indent="0" algn="just" defTabSz="914400" rtl="0" eaLnBrk="0" fontAlgn="base" latinLnBrk="0" hangingPunct="0">
              <a:lnSpc>
                <a:spcPct val="150000"/>
              </a:lnSpc>
              <a:spcBef>
                <a:spcPct val="0"/>
              </a:spcBef>
              <a:spcAft>
                <a:spcPct val="0"/>
              </a:spcAft>
              <a:buClrTx/>
              <a:buSzTx/>
              <a:tabLst/>
            </a:pPr>
            <a:r>
              <a:rPr kumimoji="0" lang="en-US" altLang="en-US" sz="2000" b="1" u="none" strike="noStrike" cap="none" normalizeH="0" baseline="0" dirty="0">
                <a:ln>
                  <a:noFill/>
                </a:ln>
                <a:solidFill>
                  <a:schemeClr val="tx1"/>
                </a:solidFill>
                <a:effectLst/>
                <a:latin typeface="Merriweather" panose="00000500000000000000" pitchFamily="2" charset="-94"/>
              </a:rPr>
              <a:t>A gel matrix forms</a:t>
            </a:r>
            <a:r>
              <a:rPr kumimoji="0" lang="en-US" altLang="en-US" sz="2000" b="0" u="none" strike="noStrike" cap="none" normalizeH="0" baseline="0" dirty="0">
                <a:ln>
                  <a:noFill/>
                </a:ln>
                <a:solidFill>
                  <a:schemeClr val="tx1"/>
                </a:solidFill>
                <a:effectLst/>
                <a:latin typeface="Merriweather" panose="00000500000000000000" pitchFamily="2" charset="-94"/>
              </a:rPr>
              <a:t>, which </a:t>
            </a:r>
            <a:r>
              <a:rPr kumimoji="0" lang="en-US" altLang="en-US" sz="2000" b="1" u="none" strike="noStrike" cap="none" normalizeH="0" baseline="0" dirty="0">
                <a:ln>
                  <a:noFill/>
                </a:ln>
                <a:solidFill>
                  <a:schemeClr val="tx1"/>
                </a:solidFill>
                <a:effectLst/>
                <a:latin typeface="Merriweather" panose="00000500000000000000" pitchFamily="2" charset="-94"/>
              </a:rPr>
              <a:t>traps the proteins</a:t>
            </a:r>
            <a:r>
              <a:rPr kumimoji="0" lang="en-US" altLang="en-US" sz="2000" b="0" u="none" strike="noStrike" cap="none" normalizeH="0" baseline="0" dirty="0">
                <a:ln>
                  <a:noFill/>
                </a:ln>
                <a:solidFill>
                  <a:schemeClr val="tx1"/>
                </a:solidFill>
                <a:effectLst/>
                <a:latin typeface="Merriweather" panose="00000500000000000000" pitchFamily="2" charset="-94"/>
              </a:rPr>
              <a:t>.</a:t>
            </a:r>
            <a:r>
              <a:rPr kumimoji="0" lang="tr-TR" altLang="en-US" sz="2000" b="0" u="none" strike="noStrike" cap="none" normalizeH="0" baseline="0" dirty="0">
                <a:ln>
                  <a:noFill/>
                </a:ln>
                <a:solidFill>
                  <a:schemeClr val="tx1"/>
                </a:solidFill>
                <a:effectLst/>
                <a:latin typeface="Merriweather" panose="00000500000000000000" pitchFamily="2" charset="-94"/>
              </a:rPr>
              <a:t>"</a:t>
            </a:r>
            <a:endParaRPr kumimoji="0" lang="en-US" altLang="en-US" sz="2000" b="0" u="none" strike="noStrike" cap="none" normalizeH="0" baseline="0" dirty="0">
              <a:ln>
                <a:noFill/>
              </a:ln>
              <a:solidFill>
                <a:schemeClr val="tx1"/>
              </a:solidFill>
              <a:effectLst/>
              <a:latin typeface="Merriweather" panose="00000500000000000000" pitchFamily="2" charset="-94"/>
            </a:endParaRPr>
          </a:p>
          <a:p>
            <a:pPr marL="0" marR="0" lvl="0" indent="0" algn="just" defTabSz="914400" rtl="0" eaLnBrk="0" fontAlgn="base" latinLnBrk="0" hangingPunct="0">
              <a:lnSpc>
                <a:spcPct val="150000"/>
              </a:lnSpc>
              <a:spcBef>
                <a:spcPct val="0"/>
              </a:spcBef>
              <a:spcAft>
                <a:spcPct val="0"/>
              </a:spcAft>
              <a:buClrTx/>
              <a:buSzTx/>
              <a:tabLst/>
            </a:pPr>
            <a:endParaRPr kumimoji="0" lang="tr-TR" altLang="en-US" sz="2000" b="1" i="0" u="none" strike="noStrike" cap="none" normalizeH="0" baseline="0" dirty="0">
              <a:ln>
                <a:noFill/>
              </a:ln>
              <a:solidFill>
                <a:schemeClr val="tx1"/>
              </a:solidFill>
              <a:effectLst/>
              <a:latin typeface="Merriweather" panose="00000500000000000000" pitchFamily="2" charset="-94"/>
            </a:endParaRPr>
          </a:p>
          <a:p>
            <a:pPr marL="0" marR="0" lvl="0" indent="0" algn="just"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Merriweather" panose="00000500000000000000" pitchFamily="2" charset="-94"/>
              </a:rPr>
              <a:t>Impact on </a:t>
            </a:r>
            <a:r>
              <a:rPr kumimoji="0" lang="en-US" altLang="en-US" sz="2000" b="1" i="0" u="sng" strike="noStrike" cap="none" normalizeH="0" baseline="0" dirty="0">
                <a:ln>
                  <a:noFill/>
                </a:ln>
                <a:solidFill>
                  <a:schemeClr val="tx1"/>
                </a:solidFill>
                <a:effectLst/>
                <a:latin typeface="Merriweather" panose="00000500000000000000" pitchFamily="2" charset="-94"/>
              </a:rPr>
              <a:t>protein extraction</a:t>
            </a:r>
            <a:r>
              <a:rPr kumimoji="0" lang="en-US" altLang="en-US" sz="2000" b="1" i="0" u="none" strike="noStrike" cap="none" normalizeH="0" baseline="0" dirty="0">
                <a:ln>
                  <a:noFill/>
                </a:ln>
                <a:solidFill>
                  <a:schemeClr val="tx1"/>
                </a:solidFill>
                <a:effectLst/>
                <a:latin typeface="Merriweather" panose="00000500000000000000" pitchFamily="2" charset="-94"/>
              </a:rPr>
              <a:t>:</a:t>
            </a:r>
            <a:endParaRPr kumimoji="0" lang="en-US" altLang="en-US" sz="2000" b="0" i="0" u="none" strike="noStrike" cap="none" normalizeH="0" baseline="0" dirty="0">
              <a:ln>
                <a:noFill/>
              </a:ln>
              <a:solidFill>
                <a:schemeClr val="tx1"/>
              </a:solidFill>
              <a:effectLst/>
              <a:latin typeface="Merriweather" panose="00000500000000000000" pitchFamily="2" charset="-94"/>
            </a:endParaRPr>
          </a:p>
          <a:p>
            <a:pPr marL="0" marR="0" lvl="0" indent="0" algn="just" defTabSz="914400" rtl="0" eaLnBrk="0" fontAlgn="base" latinLnBrk="0" hangingPunct="0">
              <a:lnSpc>
                <a:spcPct val="15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Merriweather" panose="00000500000000000000" pitchFamily="2" charset="-94"/>
              </a:rPr>
              <a:t>Proteins become </a:t>
            </a:r>
            <a:r>
              <a:rPr kumimoji="0" lang="en-US" altLang="en-US" sz="2000" b="1" i="1" u="none" strike="noStrike" cap="none" normalizeH="0" baseline="0" dirty="0">
                <a:ln>
                  <a:noFill/>
                </a:ln>
                <a:solidFill>
                  <a:schemeClr val="tx1"/>
                </a:solidFill>
                <a:effectLst/>
                <a:latin typeface="Merriweather" panose="00000500000000000000" pitchFamily="2" charset="-94"/>
              </a:rPr>
              <a:t>difficult to recover</a:t>
            </a:r>
            <a:r>
              <a:rPr kumimoji="0" lang="en-US" altLang="en-US" sz="2000" b="0" i="0" u="none" strike="noStrike" cap="none" normalizeH="0" baseline="0" dirty="0">
                <a:ln>
                  <a:noFill/>
                </a:ln>
                <a:solidFill>
                  <a:schemeClr val="tx1"/>
                </a:solidFill>
                <a:effectLst/>
                <a:latin typeface="Merriweather" panose="00000500000000000000" pitchFamily="2" charset="-94"/>
              </a:rPr>
              <a:t>, significantly </a:t>
            </a:r>
            <a:r>
              <a:rPr kumimoji="0" lang="en-US" altLang="en-US" sz="2000" b="1" i="1" strike="noStrike" cap="none" normalizeH="0" baseline="0" dirty="0">
                <a:ln>
                  <a:noFill/>
                </a:ln>
                <a:solidFill>
                  <a:schemeClr val="tx1"/>
                </a:solidFill>
                <a:effectLst/>
                <a:latin typeface="Merriweather" panose="00000500000000000000" pitchFamily="2" charset="-94"/>
              </a:rPr>
              <a:t>hindering protein extraction efficiency</a:t>
            </a:r>
            <a:r>
              <a:rPr kumimoji="0" lang="en-US" altLang="en-US" sz="2000" b="0" i="0" u="none" strike="noStrike" cap="none" normalizeH="0" baseline="0" dirty="0">
                <a:ln>
                  <a:noFill/>
                </a:ln>
                <a:solidFill>
                  <a:schemeClr val="tx1"/>
                </a:solidFill>
                <a:effectLst/>
                <a:latin typeface="Merriweather" panose="00000500000000000000" pitchFamily="2" charset="-94"/>
              </a:rPr>
              <a:t>.</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erriweather" panose="00000500000000000000" pitchFamily="2" charset="-94"/>
            </a:endParaRPr>
          </a:p>
        </p:txBody>
      </p:sp>
      <p:sp>
        <p:nvSpPr>
          <p:cNvPr id="14" name="TextBox 13">
            <a:extLst>
              <a:ext uri="{FF2B5EF4-FFF2-40B4-BE49-F238E27FC236}">
                <a16:creationId xmlns:a16="http://schemas.microsoft.com/office/drawing/2014/main" id="{F46F48EE-2BFF-B8D7-9E6F-C3216E1C993B}"/>
              </a:ext>
            </a:extLst>
          </p:cNvPr>
          <p:cNvSpPr txBox="1"/>
          <p:nvPr/>
        </p:nvSpPr>
        <p:spPr>
          <a:xfrm>
            <a:off x="15831939" y="8703098"/>
            <a:ext cx="2456061" cy="338554"/>
          </a:xfrm>
          <a:prstGeom prst="rect">
            <a:avLst/>
          </a:prstGeom>
          <a:noFill/>
        </p:spPr>
        <p:txBody>
          <a:bodyPr wrap="square">
            <a:spAutoFit/>
          </a:bodyPr>
          <a:lstStyle/>
          <a:p>
            <a:r>
              <a:rPr lang="en-GB" sz="1600" b="1" i="1" dirty="0">
                <a:latin typeface="Merriweather" panose="00000500000000000000" pitchFamily="2" charset="-94"/>
              </a:rPr>
              <a:t>(Chen &amp; Smith,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0" fill="hold"/>
                                        <p:tgtEl>
                                          <p:spTgt spid="3"/>
                                        </p:tgtEl>
                                      </p:cBhvr>
                                    </p:cmd>
                                  </p:childTnLst>
                                </p:cTn>
                              </p:par>
                            </p:childTnLst>
                          </p:cTn>
                        </p:par>
                        <p:par>
                          <p:cTn id="7" fill="hold">
                            <p:stCondLst>
                              <p:cond delay="13100"/>
                            </p:stCondLst>
                            <p:childTnLst>
                              <p:par>
                                <p:cTn id="8" presetID="1" presetClass="mediacall" presetSubtype="0" fill="hold" nodeType="afterEffect">
                                  <p:stCondLst>
                                    <p:cond delay="0"/>
                                  </p:stCondLst>
                                  <p:childTnLst>
                                    <p:cmd type="call" cmd="playFrom(0.0)">
                                      <p:cBhvr>
                                        <p:cTn id="9" dur="7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0" fill="hold" display="0">
                  <p:stCondLst>
                    <p:cond delay="indefinite"/>
                  </p:stCondLst>
                </p:cTn>
                <p:tgtEl>
                  <p:spTgt spid="3"/>
                </p:tgtEl>
              </p:cMediaNode>
            </p:video>
            <p:video>
              <p:cMediaNode vol="0">
                <p:cTn id="11"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sp>
        <p:nvSpPr>
          <p:cNvPr id="3" name="Freeform 3"/>
          <p:cNvSpPr/>
          <p:nvPr/>
        </p:nvSpPr>
        <p:spPr>
          <a:xfrm>
            <a:off x="1038225" y="1736482"/>
            <a:ext cx="7664397" cy="1710438"/>
          </a:xfrm>
          <a:custGeom>
            <a:avLst/>
            <a:gdLst/>
            <a:ahLst/>
            <a:cxnLst/>
            <a:rect l="l" t="t" r="r" b="b"/>
            <a:pathLst>
              <a:path w="7664397" h="1710438">
                <a:moveTo>
                  <a:pt x="0" y="0"/>
                </a:moveTo>
                <a:lnTo>
                  <a:pt x="7664397" y="0"/>
                </a:lnTo>
                <a:lnTo>
                  <a:pt x="7664397" y="1710439"/>
                </a:lnTo>
                <a:lnTo>
                  <a:pt x="0" y="1710439"/>
                </a:lnTo>
                <a:lnTo>
                  <a:pt x="0" y="0"/>
                </a:lnTo>
                <a:close/>
              </a:path>
            </a:pathLst>
          </a:custGeom>
          <a:blipFill>
            <a:blip r:embed="rId3"/>
            <a:stretch>
              <a:fillRect r="-5883" b="-1385"/>
            </a:stretch>
          </a:blipFill>
        </p:spPr>
        <p:txBody>
          <a:bodyPr/>
          <a:lstStyle/>
          <a:p>
            <a:endParaRPr lang="en-GB"/>
          </a:p>
        </p:txBody>
      </p:sp>
      <p:sp>
        <p:nvSpPr>
          <p:cNvPr id="4" name="Freeform 4"/>
          <p:cNvSpPr/>
          <p:nvPr/>
        </p:nvSpPr>
        <p:spPr>
          <a:xfrm>
            <a:off x="1038225" y="5143500"/>
            <a:ext cx="7664397" cy="2139644"/>
          </a:xfrm>
          <a:custGeom>
            <a:avLst/>
            <a:gdLst/>
            <a:ahLst/>
            <a:cxnLst/>
            <a:rect l="l" t="t" r="r" b="b"/>
            <a:pathLst>
              <a:path w="7664397" h="2139644">
                <a:moveTo>
                  <a:pt x="0" y="0"/>
                </a:moveTo>
                <a:lnTo>
                  <a:pt x="7664397" y="0"/>
                </a:lnTo>
                <a:lnTo>
                  <a:pt x="7664397" y="2139644"/>
                </a:lnTo>
                <a:lnTo>
                  <a:pt x="0" y="2139644"/>
                </a:lnTo>
                <a:lnTo>
                  <a:pt x="0" y="0"/>
                </a:lnTo>
                <a:close/>
              </a:path>
            </a:pathLst>
          </a:custGeom>
          <a:blipFill>
            <a:blip r:embed="rId4"/>
            <a:stretch>
              <a:fillRect/>
            </a:stretch>
          </a:blipFill>
        </p:spPr>
        <p:txBody>
          <a:bodyPr/>
          <a:lstStyle/>
          <a:p>
            <a:endParaRPr lang="en-GB"/>
          </a:p>
        </p:txBody>
      </p:sp>
      <p:graphicFrame>
        <p:nvGraphicFramePr>
          <p:cNvPr id="5" name="Table 5"/>
          <p:cNvGraphicFramePr>
            <a:graphicFrameLocks noGrp="1"/>
          </p:cNvGraphicFramePr>
          <p:nvPr>
            <p:extLst>
              <p:ext uri="{D42A27DB-BD31-4B8C-83A1-F6EECF244321}">
                <p14:modId xmlns:p14="http://schemas.microsoft.com/office/powerpoint/2010/main" val="3309900353"/>
              </p:ext>
            </p:extLst>
          </p:nvPr>
        </p:nvGraphicFramePr>
        <p:xfrm>
          <a:off x="9019942" y="7214166"/>
          <a:ext cx="8363416" cy="1666194"/>
        </p:xfrm>
        <a:graphic>
          <a:graphicData uri="http://schemas.openxmlformats.org/drawingml/2006/table">
            <a:tbl>
              <a:tblPr/>
              <a:tblGrid>
                <a:gridCol w="2170442">
                  <a:extLst>
                    <a:ext uri="{9D8B030D-6E8A-4147-A177-3AD203B41FA5}">
                      <a16:colId xmlns:a16="http://schemas.microsoft.com/office/drawing/2014/main" val="20000"/>
                    </a:ext>
                  </a:extLst>
                </a:gridCol>
                <a:gridCol w="1264362">
                  <a:extLst>
                    <a:ext uri="{9D8B030D-6E8A-4147-A177-3AD203B41FA5}">
                      <a16:colId xmlns:a16="http://schemas.microsoft.com/office/drawing/2014/main" val="20001"/>
                    </a:ext>
                  </a:extLst>
                </a:gridCol>
                <a:gridCol w="1754135">
                  <a:extLst>
                    <a:ext uri="{9D8B030D-6E8A-4147-A177-3AD203B41FA5}">
                      <a16:colId xmlns:a16="http://schemas.microsoft.com/office/drawing/2014/main" val="20002"/>
                    </a:ext>
                  </a:extLst>
                </a:gridCol>
                <a:gridCol w="3174477">
                  <a:extLst>
                    <a:ext uri="{9D8B030D-6E8A-4147-A177-3AD203B41FA5}">
                      <a16:colId xmlns:a16="http://schemas.microsoft.com/office/drawing/2014/main" val="20003"/>
                    </a:ext>
                  </a:extLst>
                </a:gridCol>
              </a:tblGrid>
              <a:tr h="833097">
                <a:tc>
                  <a:txBody>
                    <a:bodyPr/>
                    <a:lstStyle/>
                    <a:p>
                      <a:pPr algn="ctr">
                        <a:lnSpc>
                          <a:spcPts val="2686"/>
                        </a:lnSpc>
                        <a:defRPr/>
                      </a:pPr>
                      <a:r>
                        <a:rPr lang="en-US" sz="1919" b="1">
                          <a:solidFill>
                            <a:srgbClr val="000000"/>
                          </a:solidFill>
                          <a:latin typeface="Merriweather Bold"/>
                          <a:ea typeface="Merriweather Bold"/>
                          <a:cs typeface="Merriweather Bold"/>
                          <a:sym typeface="Merriweather Bold"/>
                        </a:rPr>
                        <a:t>Temperature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b="1" dirty="0">
                          <a:solidFill>
                            <a:srgbClr val="000000"/>
                          </a:solidFill>
                          <a:latin typeface="Merriweather Bold"/>
                          <a:ea typeface="Merriweather Bold"/>
                          <a:cs typeface="Merriweather Bold"/>
                          <a:sym typeface="Merriweather Bold"/>
                        </a:rPr>
                        <a:t>pH</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b="1">
                          <a:solidFill>
                            <a:srgbClr val="000000"/>
                          </a:solidFill>
                          <a:latin typeface="Merriweather Bold"/>
                          <a:ea typeface="Merriweather Bold"/>
                          <a:cs typeface="Merriweather Bold"/>
                          <a:sym typeface="Merriweather Bold"/>
                        </a:rPr>
                        <a:t>Preatment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b="1">
                          <a:solidFill>
                            <a:srgbClr val="000000"/>
                          </a:solidFill>
                          <a:latin typeface="Merriweather Bold"/>
                          <a:ea typeface="Merriweather Bold"/>
                          <a:cs typeface="Merriweather Bold"/>
                          <a:sym typeface="Merriweather Bold"/>
                        </a:rPr>
                        <a:t>Protein Solubility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3097">
                <a:tc>
                  <a:txBody>
                    <a:bodyPr/>
                    <a:lstStyle/>
                    <a:p>
                      <a:pPr algn="ctr">
                        <a:lnSpc>
                          <a:spcPts val="2686"/>
                        </a:lnSpc>
                        <a:defRPr/>
                      </a:pPr>
                      <a:r>
                        <a:rPr lang="en-US" sz="1919">
                          <a:solidFill>
                            <a:srgbClr val="000000"/>
                          </a:solidFill>
                          <a:latin typeface="Merriweather"/>
                          <a:ea typeface="Merriweather"/>
                          <a:cs typeface="Merriweather"/>
                          <a:sym typeface="Merriweather"/>
                        </a:rPr>
                        <a:t>30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a:solidFill>
                            <a:srgbClr val="000000"/>
                          </a:solidFill>
                          <a:latin typeface="Merriweather"/>
                          <a:ea typeface="Merriweather"/>
                          <a:cs typeface="Merriweather"/>
                          <a:sym typeface="Merriweather"/>
                        </a:rPr>
                        <a:t>11.64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a:solidFill>
                            <a:srgbClr val="000000"/>
                          </a:solidFill>
                          <a:latin typeface="Merriweather"/>
                          <a:ea typeface="Merriweather"/>
                          <a:cs typeface="Merriweather"/>
                          <a:sym typeface="Merriweather"/>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86"/>
                        </a:lnSpc>
                        <a:defRPr/>
                      </a:pPr>
                      <a:r>
                        <a:rPr lang="en-US" sz="1919" dirty="0">
                          <a:solidFill>
                            <a:srgbClr val="000000"/>
                          </a:solidFill>
                          <a:latin typeface="Merriweather"/>
                          <a:ea typeface="Merriweather"/>
                          <a:cs typeface="Merriweather"/>
                          <a:sym typeface="Merriweather"/>
                        </a:rPr>
                        <a:t>73.81 ± 4.17</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Freeform 6"/>
          <p:cNvSpPr/>
          <p:nvPr/>
        </p:nvSpPr>
        <p:spPr>
          <a:xfrm>
            <a:off x="6170088" y="6804658"/>
            <a:ext cx="1137201" cy="412235"/>
          </a:xfrm>
          <a:custGeom>
            <a:avLst/>
            <a:gdLst/>
            <a:ahLst/>
            <a:cxnLst/>
            <a:rect l="l" t="t" r="r" b="b"/>
            <a:pathLst>
              <a:path w="1137201" h="412235">
                <a:moveTo>
                  <a:pt x="0" y="0"/>
                </a:moveTo>
                <a:lnTo>
                  <a:pt x="1137201" y="0"/>
                </a:lnTo>
                <a:lnTo>
                  <a:pt x="1137201" y="412236"/>
                </a:lnTo>
                <a:lnTo>
                  <a:pt x="0" y="412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2318214" flipV="1">
            <a:off x="7022177" y="7749636"/>
            <a:ext cx="1889938" cy="498471"/>
          </a:xfrm>
          <a:custGeom>
            <a:avLst/>
            <a:gdLst/>
            <a:ahLst/>
            <a:cxnLst/>
            <a:rect l="l" t="t" r="r" b="b"/>
            <a:pathLst>
              <a:path w="1889938" h="498471">
                <a:moveTo>
                  <a:pt x="0" y="498471"/>
                </a:moveTo>
                <a:lnTo>
                  <a:pt x="1889938" y="498471"/>
                </a:lnTo>
                <a:lnTo>
                  <a:pt x="1889938" y="0"/>
                </a:lnTo>
                <a:lnTo>
                  <a:pt x="0" y="0"/>
                </a:lnTo>
                <a:lnTo>
                  <a:pt x="0" y="4984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019942" y="905766"/>
            <a:ext cx="8432620" cy="4334135"/>
          </a:xfrm>
          <a:prstGeom prst="rect">
            <a:avLst/>
          </a:prstGeom>
        </p:spPr>
        <p:txBody>
          <a:bodyPr wrap="square" lIns="0" tIns="0" rIns="0" bIns="0" rtlCol="0" anchor="t">
            <a:spAutoFit/>
          </a:bodyPr>
          <a:lstStyle/>
          <a:p>
            <a:pPr marL="342900" indent="-342900" algn="just">
              <a:lnSpc>
                <a:spcPts val="3818"/>
              </a:lnSpc>
              <a:buFont typeface="Wingdings" panose="05000000000000000000" pitchFamily="2" charset="2"/>
              <a:buChar char="ü"/>
            </a:pPr>
            <a:r>
              <a:rPr lang="en-US" sz="2098" dirty="0">
                <a:solidFill>
                  <a:srgbClr val="000000"/>
                </a:solidFill>
                <a:latin typeface="Merriweather"/>
                <a:ea typeface="Merriweather"/>
                <a:cs typeface="Merriweather"/>
                <a:sym typeface="Merriweather"/>
              </a:rPr>
              <a:t>The goal of the optimization process was to identify the conditions yielding the highest protein solubility. </a:t>
            </a:r>
            <a:endParaRPr lang="tr-TR" sz="2098" dirty="0">
              <a:solidFill>
                <a:srgbClr val="000000"/>
              </a:solidFill>
              <a:latin typeface="Merriweather"/>
              <a:ea typeface="Merriweather"/>
              <a:cs typeface="Merriweather"/>
              <a:sym typeface="Merriweather"/>
            </a:endParaRPr>
          </a:p>
          <a:p>
            <a:pPr marL="342900" indent="-342900" algn="just">
              <a:lnSpc>
                <a:spcPts val="3818"/>
              </a:lnSpc>
              <a:buFont typeface="Wingdings" panose="05000000000000000000" pitchFamily="2" charset="2"/>
              <a:buChar char="ü"/>
            </a:pPr>
            <a:r>
              <a:rPr lang="en-US" sz="2098" dirty="0">
                <a:solidFill>
                  <a:srgbClr val="000000"/>
                </a:solidFill>
                <a:latin typeface="Merriweather"/>
                <a:ea typeface="Merriweather"/>
                <a:cs typeface="Merriweather"/>
                <a:sym typeface="Merriweather"/>
              </a:rPr>
              <a:t>Through the </a:t>
            </a:r>
            <a:r>
              <a:rPr lang="en-US" sz="2098" b="1" dirty="0">
                <a:solidFill>
                  <a:srgbClr val="000000"/>
                </a:solidFill>
                <a:latin typeface="Merriweather"/>
                <a:ea typeface="Merriweather"/>
                <a:cs typeface="Merriweather"/>
                <a:sym typeface="Merriweather"/>
              </a:rPr>
              <a:t>Response Surface Methodology (RSM), </a:t>
            </a:r>
            <a:r>
              <a:rPr lang="en-US" sz="2098" dirty="0">
                <a:solidFill>
                  <a:srgbClr val="000000"/>
                </a:solidFill>
                <a:latin typeface="Merriweather"/>
                <a:ea typeface="Merriweather"/>
                <a:cs typeface="Merriweather"/>
                <a:sym typeface="Merriweather"/>
              </a:rPr>
              <a:t>it was determined that the </a:t>
            </a:r>
            <a:r>
              <a:rPr lang="en-US" sz="2098" b="1" i="1" dirty="0">
                <a:solidFill>
                  <a:srgbClr val="000000"/>
                </a:solidFill>
                <a:latin typeface="Merriweather"/>
                <a:ea typeface="Merriweather"/>
                <a:cs typeface="Merriweather"/>
                <a:sym typeface="Merriweather"/>
              </a:rPr>
              <a:t>optimal conditions are a pH of 11.64</a:t>
            </a:r>
            <a:r>
              <a:rPr lang="en-US" sz="2098" dirty="0">
                <a:solidFill>
                  <a:srgbClr val="000000"/>
                </a:solidFill>
                <a:latin typeface="Merriweather"/>
                <a:ea typeface="Merriweather"/>
                <a:cs typeface="Merriweather"/>
                <a:sym typeface="Merriweather"/>
              </a:rPr>
              <a:t> and a temperature of </a:t>
            </a:r>
            <a:r>
              <a:rPr lang="en-US" sz="2098" b="1" i="1" dirty="0">
                <a:solidFill>
                  <a:srgbClr val="000000"/>
                </a:solidFill>
                <a:latin typeface="Merriweather"/>
                <a:ea typeface="Merriweather"/>
                <a:cs typeface="Merriweather"/>
                <a:sym typeface="Merriweather"/>
              </a:rPr>
              <a:t>30°C</a:t>
            </a:r>
            <a:r>
              <a:rPr lang="en-US" sz="2098" dirty="0">
                <a:solidFill>
                  <a:srgbClr val="000000"/>
                </a:solidFill>
                <a:latin typeface="Merriweather"/>
                <a:ea typeface="Merriweather"/>
                <a:cs typeface="Merriweather"/>
                <a:sym typeface="Merriweather"/>
              </a:rPr>
              <a:t> without any pretreatment, achieving a predicted </a:t>
            </a:r>
            <a:r>
              <a:rPr lang="en-US" sz="2098" b="1" i="1" dirty="0">
                <a:solidFill>
                  <a:srgbClr val="000000"/>
                </a:solidFill>
                <a:latin typeface="Merriweather"/>
                <a:ea typeface="Merriweather"/>
                <a:cs typeface="Merriweather"/>
                <a:sym typeface="Merriweather"/>
              </a:rPr>
              <a:t>protein solubility of 74.28%. </a:t>
            </a:r>
            <a:endParaRPr lang="tr-TR" sz="2098" b="1" i="1" dirty="0">
              <a:solidFill>
                <a:srgbClr val="000000"/>
              </a:solidFill>
              <a:latin typeface="Merriweather"/>
              <a:ea typeface="Merriweather"/>
              <a:cs typeface="Merriweather"/>
              <a:sym typeface="Merriweather"/>
            </a:endParaRPr>
          </a:p>
          <a:p>
            <a:pPr marL="342900" indent="-342900" algn="just">
              <a:lnSpc>
                <a:spcPts val="3818"/>
              </a:lnSpc>
              <a:buFont typeface="Wingdings" panose="05000000000000000000" pitchFamily="2" charset="2"/>
              <a:buChar char="ü"/>
            </a:pPr>
            <a:r>
              <a:rPr lang="en-US" sz="2098" dirty="0">
                <a:solidFill>
                  <a:srgbClr val="000000"/>
                </a:solidFill>
                <a:latin typeface="Merriweather"/>
                <a:ea typeface="Merriweather"/>
                <a:cs typeface="Merriweather"/>
                <a:sym typeface="Merriweather"/>
              </a:rPr>
              <a:t>This result highlights the significant influence of pH and temperature on protein solubility in the absence of pretreatment.</a:t>
            </a:r>
          </a:p>
        </p:txBody>
      </p:sp>
      <p:sp>
        <p:nvSpPr>
          <p:cNvPr id="9" name="TextBox 9"/>
          <p:cNvSpPr txBox="1"/>
          <p:nvPr/>
        </p:nvSpPr>
        <p:spPr>
          <a:xfrm>
            <a:off x="9019942" y="5717993"/>
            <a:ext cx="8432620" cy="1108708"/>
          </a:xfrm>
          <a:prstGeom prst="rect">
            <a:avLst/>
          </a:prstGeom>
        </p:spPr>
        <p:txBody>
          <a:bodyPr wrap="square" lIns="0" tIns="0" rIns="0" bIns="0" rtlCol="0" anchor="t">
            <a:spAutoFit/>
          </a:bodyPr>
          <a:lstStyle/>
          <a:p>
            <a:pPr algn="just">
              <a:lnSpc>
                <a:spcPts val="2940"/>
              </a:lnSpc>
              <a:spcBef>
                <a:spcPct val="0"/>
              </a:spcBef>
            </a:pPr>
            <a:r>
              <a:rPr lang="en-US" sz="2100" b="1" spc="10" dirty="0">
                <a:solidFill>
                  <a:srgbClr val="000000"/>
                </a:solidFill>
                <a:latin typeface="Merriweather Bold"/>
                <a:ea typeface="Merriweather Bold"/>
                <a:cs typeface="Merriweather Bold"/>
                <a:sym typeface="Merriweather Bold"/>
              </a:rPr>
              <a:t>For experimental verification of the conditions obtained as a result of optimization, soluble protein was </a:t>
            </a:r>
            <a:r>
              <a:rPr lang="tr-TR" sz="2100" b="1" spc="10" dirty="0" err="1">
                <a:solidFill>
                  <a:srgbClr val="000000"/>
                </a:solidFill>
                <a:latin typeface="Merriweather Bold"/>
                <a:ea typeface="Merriweather Bold"/>
                <a:cs typeface="Merriweather Bold"/>
                <a:sym typeface="Merriweather Bold"/>
              </a:rPr>
              <a:t>validated</a:t>
            </a:r>
            <a:r>
              <a:rPr lang="en-US" sz="2100" b="1" spc="10" dirty="0">
                <a:solidFill>
                  <a:srgbClr val="000000"/>
                </a:solidFill>
                <a:latin typeface="Merriweather Bold"/>
                <a:ea typeface="Merriweather Bold"/>
                <a:cs typeface="Merriweather Bold"/>
                <a:sym typeface="Merriweather Bold"/>
              </a:rPr>
              <a:t> by Bradford assay at optimum conditions.</a:t>
            </a:r>
          </a:p>
        </p:txBody>
      </p:sp>
      <p:pic>
        <p:nvPicPr>
          <p:cNvPr id="10" name="Picture 9">
            <a:extLst>
              <a:ext uri="{FF2B5EF4-FFF2-40B4-BE49-F238E27FC236}">
                <a16:creationId xmlns:a16="http://schemas.microsoft.com/office/drawing/2014/main" id="{201676D4-1A15-7477-6F6F-C846DC87C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48" y="8986022"/>
            <a:ext cx="972939" cy="1371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grpSp>
        <p:nvGrpSpPr>
          <p:cNvPr id="3" name="Group 3"/>
          <p:cNvGrpSpPr/>
          <p:nvPr/>
        </p:nvGrpSpPr>
        <p:grpSpPr>
          <a:xfrm>
            <a:off x="1268564" y="4832857"/>
            <a:ext cx="3490762" cy="2010590"/>
            <a:chOff x="0" y="0"/>
            <a:chExt cx="928401" cy="534735"/>
          </a:xfrm>
        </p:grpSpPr>
        <p:sp>
          <p:nvSpPr>
            <p:cNvPr id="4" name="Freeform 4"/>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829128"/>
            </a:solidFill>
          </p:spPr>
          <p:txBody>
            <a:bodyPr/>
            <a:lstStyle/>
            <a:p>
              <a:endParaRPr lang="en-GB"/>
            </a:p>
          </p:txBody>
        </p:sp>
        <p:sp>
          <p:nvSpPr>
            <p:cNvPr id="5" name="TextBox 5"/>
            <p:cNvSpPr txBox="1"/>
            <p:nvPr/>
          </p:nvSpPr>
          <p:spPr>
            <a:xfrm>
              <a:off x="0" y="-47625"/>
              <a:ext cx="928401" cy="582360"/>
            </a:xfrm>
            <a:prstGeom prst="rect">
              <a:avLst/>
            </a:prstGeom>
          </p:spPr>
          <p:txBody>
            <a:bodyPr lIns="50800" tIns="50800" rIns="50800" bIns="50800" rtlCol="0" anchor="ctr"/>
            <a:lstStyle/>
            <a:p>
              <a:pPr algn="l">
                <a:lnSpc>
                  <a:spcPts val="3640"/>
                </a:lnSpc>
              </a:pPr>
              <a:r>
                <a:rPr lang="en-US" sz="2600" b="1" spc="130" dirty="0">
                  <a:solidFill>
                    <a:srgbClr val="FFFFFF"/>
                  </a:solidFill>
                  <a:latin typeface="Merriweather Bold"/>
                  <a:ea typeface="Merriweather Bold"/>
                  <a:cs typeface="Merriweather Bold"/>
                  <a:sym typeface="Merriweather Bold"/>
                </a:rPr>
                <a:t>RSM </a:t>
              </a:r>
            </a:p>
            <a:p>
              <a:pPr algn="l">
                <a:lnSpc>
                  <a:spcPts val="3640"/>
                </a:lnSpc>
              </a:pPr>
              <a:r>
                <a:rPr lang="en-US" sz="2600" b="1" spc="130" dirty="0">
                  <a:solidFill>
                    <a:srgbClr val="FFFFFF"/>
                  </a:solidFill>
                  <a:latin typeface="Merriweather Bold"/>
                  <a:ea typeface="Merriweather Bold"/>
                  <a:cs typeface="Merriweather Bold"/>
                  <a:sym typeface="Merriweather Bold"/>
                </a:rPr>
                <a:t>Conducted                             </a:t>
              </a:r>
            </a:p>
          </p:txBody>
        </p:sp>
      </p:grpSp>
      <p:grpSp>
        <p:nvGrpSpPr>
          <p:cNvPr id="6" name="Group 6"/>
          <p:cNvGrpSpPr/>
          <p:nvPr/>
        </p:nvGrpSpPr>
        <p:grpSpPr>
          <a:xfrm rot="-10800000">
            <a:off x="4121562" y="6232278"/>
            <a:ext cx="637765" cy="611170"/>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A8CC31">
                <a:alpha val="49804"/>
              </a:srgbClr>
            </a:solidFill>
          </p:spPr>
          <p:txBody>
            <a:bodyPr/>
            <a:lstStyle/>
            <a:p>
              <a:endParaRPr lang="en-GB"/>
            </a:p>
          </p:txBody>
        </p:sp>
      </p:grpSp>
      <p:grpSp>
        <p:nvGrpSpPr>
          <p:cNvPr id="8" name="Group 8"/>
          <p:cNvGrpSpPr/>
          <p:nvPr/>
        </p:nvGrpSpPr>
        <p:grpSpPr>
          <a:xfrm>
            <a:off x="4121562" y="4221688"/>
            <a:ext cx="3490762" cy="2010590"/>
            <a:chOff x="0" y="0"/>
            <a:chExt cx="928401" cy="534735"/>
          </a:xfrm>
        </p:grpSpPr>
        <p:sp>
          <p:nvSpPr>
            <p:cNvPr id="9" name="Freeform 9"/>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84BC41"/>
            </a:solidFill>
          </p:spPr>
          <p:txBody>
            <a:bodyPr/>
            <a:lstStyle/>
            <a:p>
              <a:endParaRPr lang="en-GB"/>
            </a:p>
          </p:txBody>
        </p:sp>
        <p:sp>
          <p:nvSpPr>
            <p:cNvPr id="10" name="TextBox 10"/>
            <p:cNvSpPr txBox="1"/>
            <p:nvPr/>
          </p:nvSpPr>
          <p:spPr>
            <a:xfrm>
              <a:off x="0" y="-47625"/>
              <a:ext cx="928401" cy="582360"/>
            </a:xfrm>
            <a:prstGeom prst="rect">
              <a:avLst/>
            </a:prstGeom>
          </p:spPr>
          <p:txBody>
            <a:bodyPr lIns="50800" tIns="50800" rIns="50800" bIns="50800" rtlCol="0" anchor="ctr"/>
            <a:lstStyle/>
            <a:p>
              <a:pPr algn="l">
                <a:lnSpc>
                  <a:spcPts val="3640"/>
                </a:lnSpc>
              </a:pPr>
              <a:r>
                <a:rPr lang="en-US" sz="2600" b="1" spc="130">
                  <a:solidFill>
                    <a:srgbClr val="FFFFFF"/>
                  </a:solidFill>
                  <a:latin typeface="Merriweather Bold"/>
                  <a:ea typeface="Merriweather Bold"/>
                  <a:cs typeface="Merriweather Bold"/>
                  <a:sym typeface="Merriweather Bold"/>
                </a:rPr>
                <a:t>Verification      </a:t>
              </a:r>
            </a:p>
          </p:txBody>
        </p:sp>
      </p:grpSp>
      <p:grpSp>
        <p:nvGrpSpPr>
          <p:cNvPr id="11" name="Group 11"/>
          <p:cNvGrpSpPr/>
          <p:nvPr/>
        </p:nvGrpSpPr>
        <p:grpSpPr>
          <a:xfrm>
            <a:off x="7025791" y="3610518"/>
            <a:ext cx="3490762" cy="2010590"/>
            <a:chOff x="0" y="0"/>
            <a:chExt cx="928401" cy="534735"/>
          </a:xfrm>
        </p:grpSpPr>
        <p:sp>
          <p:nvSpPr>
            <p:cNvPr id="12" name="Freeform 12"/>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A9986D"/>
            </a:solidFill>
          </p:spPr>
          <p:txBody>
            <a:bodyPr/>
            <a:lstStyle/>
            <a:p>
              <a:endParaRPr lang="en-GB"/>
            </a:p>
          </p:txBody>
        </p:sp>
        <p:sp>
          <p:nvSpPr>
            <p:cNvPr id="13" name="TextBox 13"/>
            <p:cNvSpPr txBox="1"/>
            <p:nvPr/>
          </p:nvSpPr>
          <p:spPr>
            <a:xfrm>
              <a:off x="0" y="-47625"/>
              <a:ext cx="928401" cy="582360"/>
            </a:xfrm>
            <a:prstGeom prst="rect">
              <a:avLst/>
            </a:prstGeom>
          </p:spPr>
          <p:txBody>
            <a:bodyPr lIns="50800" tIns="50800" rIns="50800" bIns="50800" rtlCol="0" anchor="ctr"/>
            <a:lstStyle/>
            <a:p>
              <a:pPr algn="l">
                <a:lnSpc>
                  <a:spcPts val="3640"/>
                </a:lnSpc>
              </a:pPr>
              <a:r>
                <a:rPr lang="en-US" sz="2600" b="1" spc="130">
                  <a:solidFill>
                    <a:srgbClr val="FFFFFF"/>
                  </a:solidFill>
                  <a:latin typeface="Merriweather Bold"/>
                  <a:ea typeface="Merriweather Bold"/>
                  <a:cs typeface="Merriweather Bold"/>
                  <a:sym typeface="Merriweather Bold"/>
                </a:rPr>
                <a:t>Full-Scale Production</a:t>
              </a:r>
            </a:p>
          </p:txBody>
        </p:sp>
      </p:grpSp>
      <p:grpSp>
        <p:nvGrpSpPr>
          <p:cNvPr id="14" name="Group 14"/>
          <p:cNvGrpSpPr/>
          <p:nvPr/>
        </p:nvGrpSpPr>
        <p:grpSpPr>
          <a:xfrm>
            <a:off x="9904404" y="3004656"/>
            <a:ext cx="3490762" cy="2010590"/>
            <a:chOff x="0" y="0"/>
            <a:chExt cx="928401" cy="534735"/>
          </a:xfrm>
        </p:grpSpPr>
        <p:sp>
          <p:nvSpPr>
            <p:cNvPr id="15" name="Freeform 15"/>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18B6B4"/>
            </a:solidFill>
          </p:spPr>
          <p:txBody>
            <a:bodyPr/>
            <a:lstStyle/>
            <a:p>
              <a:endParaRPr lang="en-GB" dirty="0"/>
            </a:p>
          </p:txBody>
        </p:sp>
        <p:sp>
          <p:nvSpPr>
            <p:cNvPr id="16" name="TextBox 16"/>
            <p:cNvSpPr txBox="1"/>
            <p:nvPr/>
          </p:nvSpPr>
          <p:spPr>
            <a:xfrm>
              <a:off x="0" y="-57150"/>
              <a:ext cx="928401" cy="591885"/>
            </a:xfrm>
            <a:prstGeom prst="rect">
              <a:avLst/>
            </a:prstGeom>
          </p:spPr>
          <p:txBody>
            <a:bodyPr lIns="50800" tIns="50800" rIns="50800" bIns="50800" rtlCol="0" anchor="ctr"/>
            <a:lstStyle/>
            <a:p>
              <a:pPr algn="l">
                <a:lnSpc>
                  <a:spcPts val="3500"/>
                </a:lnSpc>
              </a:pPr>
              <a:r>
                <a:rPr lang="en-US" sz="2500" b="1" spc="125">
                  <a:solidFill>
                    <a:srgbClr val="FFFFFF"/>
                  </a:solidFill>
                  <a:latin typeface="Merriweather Bold"/>
                  <a:ea typeface="Merriweather Bold"/>
                  <a:cs typeface="Merriweather Bold"/>
                  <a:sym typeface="Merriweather Bold"/>
                </a:rPr>
                <a:t>Pretreatment Assessment</a:t>
              </a:r>
            </a:p>
          </p:txBody>
        </p:sp>
      </p:grpSp>
      <p:grpSp>
        <p:nvGrpSpPr>
          <p:cNvPr id="17" name="Group 17"/>
          <p:cNvGrpSpPr/>
          <p:nvPr/>
        </p:nvGrpSpPr>
        <p:grpSpPr>
          <a:xfrm rot="-10800000">
            <a:off x="9894971" y="5009938"/>
            <a:ext cx="612149" cy="611170"/>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67573">
                <a:alpha val="49804"/>
              </a:srgbClr>
            </a:solidFill>
          </p:spPr>
          <p:txBody>
            <a:bodyPr/>
            <a:lstStyle/>
            <a:p>
              <a:endParaRPr lang="en-GB"/>
            </a:p>
          </p:txBody>
        </p:sp>
      </p:grpSp>
      <p:grpSp>
        <p:nvGrpSpPr>
          <p:cNvPr id="19" name="Group 19"/>
          <p:cNvGrpSpPr/>
          <p:nvPr/>
        </p:nvGrpSpPr>
        <p:grpSpPr>
          <a:xfrm rot="-10800000">
            <a:off x="7009607" y="5621108"/>
            <a:ext cx="612149" cy="611170"/>
            <a:chOff x="0" y="0"/>
            <a:chExt cx="6350000" cy="6339840"/>
          </a:xfrm>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57C5C">
                <a:alpha val="49804"/>
              </a:srgbClr>
            </a:solidFill>
          </p:spPr>
          <p:txBody>
            <a:bodyPr/>
            <a:lstStyle/>
            <a:p>
              <a:endParaRPr lang="en-GB"/>
            </a:p>
          </p:txBody>
        </p:sp>
      </p:grpSp>
      <p:grpSp>
        <p:nvGrpSpPr>
          <p:cNvPr id="21" name="Group 21"/>
          <p:cNvGrpSpPr/>
          <p:nvPr/>
        </p:nvGrpSpPr>
        <p:grpSpPr>
          <a:xfrm>
            <a:off x="12777347" y="1355217"/>
            <a:ext cx="4481953" cy="3981540"/>
            <a:chOff x="0" y="0"/>
            <a:chExt cx="977479" cy="868343"/>
          </a:xfrm>
        </p:grpSpPr>
        <p:sp>
          <p:nvSpPr>
            <p:cNvPr id="22" name="Freeform 22"/>
            <p:cNvSpPr/>
            <p:nvPr/>
          </p:nvSpPr>
          <p:spPr>
            <a:xfrm>
              <a:off x="0" y="0"/>
              <a:ext cx="977479" cy="868343"/>
            </a:xfrm>
            <a:custGeom>
              <a:avLst/>
              <a:gdLst/>
              <a:ahLst/>
              <a:cxnLst/>
              <a:rect l="l" t="t" r="r" b="b"/>
              <a:pathLst>
                <a:path w="977479" h="868343">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184295"/>
            </a:solidFill>
          </p:spPr>
          <p:txBody>
            <a:bodyPr/>
            <a:lstStyle/>
            <a:p>
              <a:endParaRPr lang="en-GB" dirty="0"/>
            </a:p>
          </p:txBody>
        </p:sp>
        <p:sp>
          <p:nvSpPr>
            <p:cNvPr id="23" name="TextBox 23"/>
            <p:cNvSpPr txBox="1"/>
            <p:nvPr/>
          </p:nvSpPr>
          <p:spPr>
            <a:xfrm>
              <a:off x="0" y="155575"/>
              <a:ext cx="875879" cy="509568"/>
            </a:xfrm>
            <a:prstGeom prst="rect">
              <a:avLst/>
            </a:prstGeom>
          </p:spPr>
          <p:txBody>
            <a:bodyPr lIns="50800" tIns="50800" rIns="50800" bIns="50800" rtlCol="0" anchor="ctr"/>
            <a:lstStyle/>
            <a:p>
              <a:pPr algn="just">
                <a:lnSpc>
                  <a:spcPts val="3640"/>
                </a:lnSpc>
              </a:pPr>
              <a:r>
                <a:rPr lang="en-US" sz="2600" b="1" spc="130">
                  <a:solidFill>
                    <a:srgbClr val="FFFFFF"/>
                  </a:solidFill>
                  <a:latin typeface="Merriweather Bold"/>
                  <a:ea typeface="Merriweather Bold"/>
                  <a:cs typeface="Merriweather Bold"/>
                  <a:sym typeface="Merriweather Bold"/>
                </a:rPr>
                <a:t>Comparative Analysis</a:t>
              </a:r>
            </a:p>
          </p:txBody>
        </p:sp>
      </p:grpSp>
      <p:grpSp>
        <p:nvGrpSpPr>
          <p:cNvPr id="24" name="Group 24"/>
          <p:cNvGrpSpPr/>
          <p:nvPr/>
        </p:nvGrpSpPr>
        <p:grpSpPr>
          <a:xfrm rot="-10800000">
            <a:off x="12767914" y="4398768"/>
            <a:ext cx="612149" cy="611170"/>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3538A">
                <a:alpha val="49804"/>
              </a:srgbClr>
            </a:solidFill>
          </p:spPr>
          <p:txBody>
            <a:bodyPr/>
            <a:lstStyle/>
            <a:p>
              <a:endParaRPr lang="en-GB"/>
            </a:p>
          </p:txBody>
        </p:sp>
      </p:grpSp>
      <p:sp>
        <p:nvSpPr>
          <p:cNvPr id="26" name="TextBox 26"/>
          <p:cNvSpPr txBox="1"/>
          <p:nvPr/>
        </p:nvSpPr>
        <p:spPr>
          <a:xfrm>
            <a:off x="1028700" y="2235191"/>
            <a:ext cx="3043087" cy="2380622"/>
          </a:xfrm>
          <a:prstGeom prst="rect">
            <a:avLst/>
          </a:prstGeom>
        </p:spPr>
        <p:txBody>
          <a:bodyPr lIns="0" tIns="0" rIns="0" bIns="0" rtlCol="0" anchor="t">
            <a:spAutoFit/>
          </a:bodyPr>
          <a:lstStyle/>
          <a:p>
            <a:pPr algn="l">
              <a:lnSpc>
                <a:spcPts val="3184"/>
              </a:lnSpc>
            </a:pPr>
            <a:r>
              <a:rPr lang="en-US" sz="2274" b="1" spc="68" dirty="0">
                <a:solidFill>
                  <a:srgbClr val="191919"/>
                </a:solidFill>
                <a:latin typeface="Merriweather Bold"/>
                <a:ea typeface="Merriweather Bold"/>
                <a:cs typeface="Merriweather Bold"/>
                <a:sym typeface="Merriweather Bold"/>
              </a:rPr>
              <a:t>Optimal conditions identified: </a:t>
            </a:r>
          </a:p>
          <a:p>
            <a:pPr marL="491115" lvl="1" indent="-245558" algn="l">
              <a:lnSpc>
                <a:spcPts val="3184"/>
              </a:lnSpc>
              <a:buFont typeface="Arial"/>
              <a:buChar char="•"/>
            </a:pPr>
            <a:r>
              <a:rPr lang="en-US" sz="2274" spc="68" dirty="0">
                <a:solidFill>
                  <a:srgbClr val="191919"/>
                </a:solidFill>
                <a:latin typeface="Merriweather"/>
                <a:ea typeface="Merriweather"/>
                <a:cs typeface="Merriweather"/>
                <a:sym typeface="Merriweather"/>
              </a:rPr>
              <a:t>pH 11.64</a:t>
            </a:r>
          </a:p>
          <a:p>
            <a:pPr marL="491115" lvl="1" indent="-245558" algn="l">
              <a:lnSpc>
                <a:spcPts val="3184"/>
              </a:lnSpc>
              <a:buFont typeface="Arial"/>
              <a:buChar char="•"/>
            </a:pPr>
            <a:r>
              <a:rPr lang="en-US" sz="2274" spc="68" dirty="0">
                <a:solidFill>
                  <a:srgbClr val="191919"/>
                </a:solidFill>
                <a:latin typeface="Merriweather"/>
                <a:ea typeface="Merriweather"/>
                <a:cs typeface="Merriweather"/>
                <a:sym typeface="Merriweather"/>
              </a:rPr>
              <a:t>30°C </a:t>
            </a:r>
          </a:p>
          <a:p>
            <a:pPr marL="491115" lvl="1" indent="-245558" algn="l">
              <a:lnSpc>
                <a:spcPts val="3184"/>
              </a:lnSpc>
              <a:buFont typeface="Arial"/>
              <a:buChar char="•"/>
            </a:pPr>
            <a:r>
              <a:rPr lang="en-US" sz="2274" spc="68" dirty="0">
                <a:solidFill>
                  <a:srgbClr val="191919"/>
                </a:solidFill>
                <a:latin typeface="Merriweather"/>
                <a:ea typeface="Merriweather"/>
                <a:cs typeface="Merriweather"/>
                <a:sym typeface="Merriweather"/>
              </a:rPr>
              <a:t>without pretreatment</a:t>
            </a:r>
          </a:p>
        </p:txBody>
      </p:sp>
      <p:sp>
        <p:nvSpPr>
          <p:cNvPr id="27" name="TextBox 27"/>
          <p:cNvSpPr txBox="1"/>
          <p:nvPr/>
        </p:nvSpPr>
        <p:spPr>
          <a:xfrm>
            <a:off x="5055969" y="6499763"/>
            <a:ext cx="2556355" cy="1180472"/>
          </a:xfrm>
          <a:prstGeom prst="rect">
            <a:avLst/>
          </a:prstGeom>
        </p:spPr>
        <p:txBody>
          <a:bodyPr lIns="0" tIns="0" rIns="0" bIns="0" rtlCol="0" anchor="t">
            <a:spAutoFit/>
          </a:bodyPr>
          <a:lstStyle/>
          <a:p>
            <a:pPr marL="0" lvl="0" indent="0" algn="l">
              <a:lnSpc>
                <a:spcPts val="3184"/>
              </a:lnSpc>
            </a:pPr>
            <a:r>
              <a:rPr lang="en-US" sz="2274" spc="68" dirty="0">
                <a:solidFill>
                  <a:srgbClr val="191919"/>
                </a:solidFill>
                <a:latin typeface="Merriweather"/>
                <a:ea typeface="Merriweather"/>
                <a:cs typeface="Merriweather"/>
                <a:sym typeface="Merriweather"/>
              </a:rPr>
              <a:t>Experiments confirmed the optimal result.</a:t>
            </a:r>
          </a:p>
        </p:txBody>
      </p:sp>
      <p:sp>
        <p:nvSpPr>
          <p:cNvPr id="28" name="TextBox 28"/>
          <p:cNvSpPr txBox="1"/>
          <p:nvPr/>
        </p:nvSpPr>
        <p:spPr>
          <a:xfrm>
            <a:off x="7025791" y="1864030"/>
            <a:ext cx="2878613" cy="1580522"/>
          </a:xfrm>
          <a:prstGeom prst="rect">
            <a:avLst/>
          </a:prstGeom>
        </p:spPr>
        <p:txBody>
          <a:bodyPr lIns="0" tIns="0" rIns="0" bIns="0" rtlCol="0" anchor="t">
            <a:spAutoFit/>
          </a:bodyPr>
          <a:lstStyle/>
          <a:p>
            <a:pPr marL="0" lvl="0" indent="0" algn="l">
              <a:lnSpc>
                <a:spcPts val="3184"/>
              </a:lnSpc>
            </a:pPr>
            <a:r>
              <a:rPr lang="en-US" sz="2274" spc="68" dirty="0">
                <a:solidFill>
                  <a:srgbClr val="191919"/>
                </a:solidFill>
                <a:latin typeface="Merriweather"/>
                <a:ea typeface="Merriweather"/>
                <a:cs typeface="Merriweather"/>
                <a:sym typeface="Merriweather"/>
              </a:rPr>
              <a:t>Final product obtained by adjusting pH to 4 (isoelectric point).</a:t>
            </a:r>
          </a:p>
        </p:txBody>
      </p:sp>
      <p:sp>
        <p:nvSpPr>
          <p:cNvPr id="29" name="TextBox 29"/>
          <p:cNvSpPr txBox="1"/>
          <p:nvPr/>
        </p:nvSpPr>
        <p:spPr>
          <a:xfrm>
            <a:off x="10621075" y="5298657"/>
            <a:ext cx="2613563" cy="1580522"/>
          </a:xfrm>
          <a:prstGeom prst="rect">
            <a:avLst/>
          </a:prstGeom>
        </p:spPr>
        <p:txBody>
          <a:bodyPr lIns="0" tIns="0" rIns="0" bIns="0" rtlCol="0" anchor="t">
            <a:spAutoFit/>
          </a:bodyPr>
          <a:lstStyle/>
          <a:p>
            <a:pPr marL="0" lvl="0" indent="0" algn="l">
              <a:lnSpc>
                <a:spcPts val="3184"/>
              </a:lnSpc>
            </a:pPr>
            <a:r>
              <a:rPr lang="en-US" sz="2274" spc="68" dirty="0">
                <a:solidFill>
                  <a:srgbClr val="191919"/>
                </a:solidFill>
                <a:latin typeface="Merriweather"/>
                <a:ea typeface="Merriweather"/>
                <a:cs typeface="Merriweather"/>
                <a:sym typeface="Merriweather"/>
              </a:rPr>
              <a:t>Pressure-cooked version produced under identical conditions.</a:t>
            </a:r>
          </a:p>
        </p:txBody>
      </p:sp>
      <p:sp>
        <p:nvSpPr>
          <p:cNvPr id="30" name="TextBox 30"/>
          <p:cNvSpPr txBox="1"/>
          <p:nvPr/>
        </p:nvSpPr>
        <p:spPr>
          <a:xfrm>
            <a:off x="12777347" y="590550"/>
            <a:ext cx="2594847" cy="1580522"/>
          </a:xfrm>
          <a:prstGeom prst="rect">
            <a:avLst/>
          </a:prstGeom>
        </p:spPr>
        <p:txBody>
          <a:bodyPr lIns="0" tIns="0" rIns="0" bIns="0" rtlCol="0" anchor="t">
            <a:spAutoFit/>
          </a:bodyPr>
          <a:lstStyle/>
          <a:p>
            <a:pPr marL="0" lvl="0" indent="0" algn="l">
              <a:lnSpc>
                <a:spcPts val="3184"/>
              </a:lnSpc>
            </a:pPr>
            <a:r>
              <a:rPr lang="en-US" sz="2274" spc="68" dirty="0">
                <a:solidFill>
                  <a:srgbClr val="191919"/>
                </a:solidFill>
                <a:latin typeface="Merriweather"/>
                <a:ea typeface="Merriweather"/>
                <a:cs typeface="Merriweather"/>
                <a:sym typeface="Merriweather"/>
              </a:rPr>
              <a:t>Both products prepared for detailed comparison.</a:t>
            </a:r>
          </a:p>
        </p:txBody>
      </p:sp>
      <p:pic>
        <p:nvPicPr>
          <p:cNvPr id="31" name="Picture 30" descr="A green sign with icons&#10;&#10;Description automatically generated">
            <a:extLst>
              <a:ext uri="{FF2B5EF4-FFF2-40B4-BE49-F238E27FC236}">
                <a16:creationId xmlns:a16="http://schemas.microsoft.com/office/drawing/2014/main" id="{923CB4FC-CD2E-AC60-65E7-8995804DB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par>
                                <p:cTn id="48" presetID="16" presetClass="entr" presetSubtype="21"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par>
                                <p:cTn id="51" presetID="16" presetClass="entr" presetSubtype="21"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graphicFrame>
        <p:nvGraphicFramePr>
          <p:cNvPr id="3" name="Table 3"/>
          <p:cNvGraphicFramePr>
            <a:graphicFrameLocks noGrp="1"/>
          </p:cNvGraphicFramePr>
          <p:nvPr>
            <p:extLst>
              <p:ext uri="{D42A27DB-BD31-4B8C-83A1-F6EECF244321}">
                <p14:modId xmlns:p14="http://schemas.microsoft.com/office/powerpoint/2010/main" val="2398441811"/>
              </p:ext>
            </p:extLst>
          </p:nvPr>
        </p:nvGraphicFramePr>
        <p:xfrm>
          <a:off x="1018868" y="3028950"/>
          <a:ext cx="12544732" cy="6053838"/>
        </p:xfrm>
        <a:graphic>
          <a:graphicData uri="http://schemas.openxmlformats.org/drawingml/2006/table">
            <a:tbl>
              <a:tblPr/>
              <a:tblGrid>
                <a:gridCol w="4028125">
                  <a:extLst>
                    <a:ext uri="{9D8B030D-6E8A-4147-A177-3AD203B41FA5}">
                      <a16:colId xmlns:a16="http://schemas.microsoft.com/office/drawing/2014/main" val="20000"/>
                    </a:ext>
                  </a:extLst>
                </a:gridCol>
                <a:gridCol w="4143214">
                  <a:extLst>
                    <a:ext uri="{9D8B030D-6E8A-4147-A177-3AD203B41FA5}">
                      <a16:colId xmlns:a16="http://schemas.microsoft.com/office/drawing/2014/main" val="20001"/>
                    </a:ext>
                  </a:extLst>
                </a:gridCol>
                <a:gridCol w="4373393">
                  <a:extLst>
                    <a:ext uri="{9D8B030D-6E8A-4147-A177-3AD203B41FA5}">
                      <a16:colId xmlns:a16="http://schemas.microsoft.com/office/drawing/2014/main" val="20002"/>
                    </a:ext>
                  </a:extLst>
                </a:gridCol>
              </a:tblGrid>
              <a:tr h="2006926">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Sample</a:t>
                      </a:r>
                      <a:r>
                        <a:rPr lang="en-US" sz="2619" b="1" dirty="0">
                          <a:solidFill>
                            <a:srgbClr val="000000"/>
                          </a:solidFill>
                          <a:latin typeface="Merriweather Bold"/>
                          <a:ea typeface="Merriweather Bold"/>
                          <a:cs typeface="Merriweather Bold"/>
                          <a:sym typeface="Merriweather Bold"/>
                        </a:rPr>
                        <a:t>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Total Protein Content (%)</a:t>
                      </a:r>
                      <a:r>
                        <a:rPr lang="tr-TR" sz="2400" b="1" dirty="0">
                          <a:solidFill>
                            <a:srgbClr val="000000"/>
                          </a:solidFill>
                          <a:latin typeface="Merriweather Bold"/>
                          <a:ea typeface="Merriweather Bold"/>
                          <a:cs typeface="Merriweather Bold"/>
                          <a:sym typeface="Merriweather Bold"/>
                        </a:rPr>
                        <a:t> </a:t>
                      </a:r>
                    </a:p>
                    <a:p>
                      <a:pPr algn="ctr">
                        <a:lnSpc>
                          <a:spcPts val="3666"/>
                        </a:lnSpc>
                        <a:defRPr/>
                      </a:pPr>
                      <a:r>
                        <a:rPr lang="tr-TR" sz="2000" b="1" dirty="0">
                          <a:solidFill>
                            <a:srgbClr val="000000"/>
                          </a:solidFill>
                          <a:latin typeface="Merriweather Bold"/>
                          <a:ea typeface="Merriweather Bold"/>
                          <a:cs typeface="Merriweather Bold"/>
                          <a:sym typeface="Merriweather Bold"/>
                        </a:rPr>
                        <a:t>(g </a:t>
                      </a:r>
                      <a:r>
                        <a:rPr lang="tr-TR" sz="1800" b="1" dirty="0">
                          <a:solidFill>
                            <a:srgbClr val="000000"/>
                          </a:solidFill>
                          <a:latin typeface="Merriweather Bold"/>
                          <a:ea typeface="Merriweather Bold"/>
                          <a:cs typeface="Merriweather Bold"/>
                          <a:sym typeface="Merriweather Bold"/>
                        </a:rPr>
                        <a:t>protein/g </a:t>
                      </a:r>
                      <a:r>
                        <a:rPr lang="tr-TR" sz="1800" b="1" dirty="0" err="1">
                          <a:solidFill>
                            <a:srgbClr val="000000"/>
                          </a:solidFill>
                          <a:latin typeface="Merriweather Bold"/>
                          <a:ea typeface="Merriweather Bold"/>
                          <a:cs typeface="Merriweather Bold"/>
                          <a:sym typeface="Merriweather Bold"/>
                        </a:rPr>
                        <a:t>dry</a:t>
                      </a:r>
                      <a:r>
                        <a:rPr lang="tr-TR" sz="1800" b="1" dirty="0">
                          <a:solidFill>
                            <a:srgbClr val="000000"/>
                          </a:solidFill>
                          <a:latin typeface="Merriweather Bold"/>
                          <a:ea typeface="Merriweather Bold"/>
                          <a:cs typeface="Merriweather Bold"/>
                          <a:sym typeface="Merriweather Bold"/>
                        </a:rPr>
                        <a:t> </a:t>
                      </a:r>
                      <a:r>
                        <a:rPr lang="tr-TR" sz="1800" b="1" dirty="0" err="1">
                          <a:solidFill>
                            <a:srgbClr val="000000"/>
                          </a:solidFill>
                          <a:latin typeface="Merriweather Bold"/>
                          <a:ea typeface="Merriweather Bold"/>
                          <a:cs typeface="Merriweather Bold"/>
                          <a:sym typeface="Merriweather Bold"/>
                        </a:rPr>
                        <a:t>sample</a:t>
                      </a:r>
                      <a:r>
                        <a:rPr lang="tr-TR" sz="1800" b="1" dirty="0">
                          <a:solidFill>
                            <a:srgbClr val="000000"/>
                          </a:solidFill>
                          <a:latin typeface="Merriweather Bold"/>
                          <a:ea typeface="Merriweather Bold"/>
                          <a:cs typeface="Merriweather Bold"/>
                          <a:sym typeface="Merriweather Bold"/>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Protein Recovery Yield (%)</a:t>
                      </a:r>
                      <a:r>
                        <a:rPr lang="tr-TR" sz="2400" b="1" dirty="0">
                          <a:solidFill>
                            <a:srgbClr val="000000"/>
                          </a:solidFill>
                          <a:latin typeface="Merriweather Bold"/>
                          <a:ea typeface="Merriweather Bold"/>
                          <a:cs typeface="Merriweather Bold"/>
                          <a:sym typeface="Merriweather Bold"/>
                        </a:rPr>
                        <a:t> </a:t>
                      </a:r>
                    </a:p>
                    <a:p>
                      <a:pPr algn="l">
                        <a:lnSpc>
                          <a:spcPts val="3666"/>
                        </a:lnSpc>
                        <a:defRPr/>
                      </a:pPr>
                      <a:r>
                        <a:rPr lang="tr-TR" sz="1800" b="1" dirty="0">
                          <a:solidFill>
                            <a:srgbClr val="000000"/>
                          </a:solidFill>
                          <a:latin typeface="Merriweather Bold"/>
                          <a:ea typeface="Merriweather Bold"/>
                          <a:cs typeface="Merriweather Bold"/>
                          <a:sym typeface="Merriweather Bold"/>
                        </a:rPr>
                        <a:t>(g </a:t>
                      </a:r>
                      <a:r>
                        <a:rPr lang="tr-TR" sz="1800" b="1" dirty="0" err="1">
                          <a:solidFill>
                            <a:srgbClr val="000000"/>
                          </a:solidFill>
                          <a:latin typeface="Merriweather Bold"/>
                          <a:ea typeface="Merriweather Bold"/>
                          <a:cs typeface="Merriweather Bold"/>
                          <a:sym typeface="Merriweather Bold"/>
                        </a:rPr>
                        <a:t>product</a:t>
                      </a:r>
                      <a:r>
                        <a:rPr lang="tr-TR" sz="1800" b="1" dirty="0">
                          <a:solidFill>
                            <a:srgbClr val="000000"/>
                          </a:solidFill>
                          <a:latin typeface="Merriweather Bold"/>
                          <a:ea typeface="Merriweather Bold"/>
                          <a:cs typeface="Merriweather Bold"/>
                          <a:sym typeface="Merriweather Bold"/>
                        </a:rPr>
                        <a:t> protein/g </a:t>
                      </a:r>
                      <a:r>
                        <a:rPr lang="tr-TR" sz="1800" b="1" dirty="0" err="1">
                          <a:solidFill>
                            <a:srgbClr val="000000"/>
                          </a:solidFill>
                          <a:latin typeface="Merriweather Bold"/>
                          <a:ea typeface="Merriweather Bold"/>
                          <a:cs typeface="Merriweather Bold"/>
                          <a:sym typeface="Merriweather Bold"/>
                        </a:rPr>
                        <a:t>sample</a:t>
                      </a:r>
                      <a:r>
                        <a:rPr lang="tr-TR" sz="1800" b="1" dirty="0">
                          <a:solidFill>
                            <a:srgbClr val="000000"/>
                          </a:solidFill>
                          <a:latin typeface="Merriweather Bold"/>
                          <a:ea typeface="Merriweather Bold"/>
                          <a:cs typeface="Merriweather Bold"/>
                          <a:sym typeface="Merriweather Bold"/>
                        </a:rPr>
                        <a:t> protein)</a:t>
                      </a:r>
                      <a:endParaRPr lang="en-US" sz="105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69150">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Milled Faba Bean (Raw Material)</a:t>
                      </a:r>
                      <a:endParaRPr lang="en-US" sz="105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23.55 ± 0.16</a:t>
                      </a:r>
                      <a:r>
                        <a:rPr lang="en-US" sz="2400" baseline="30000" dirty="0">
                          <a:solidFill>
                            <a:srgbClr val="000000"/>
                          </a:solidFill>
                          <a:latin typeface="Merriweather"/>
                          <a:ea typeface="Merriweather"/>
                          <a:cs typeface="Merriweather"/>
                          <a:sym typeface="Merriweather"/>
                        </a:rPr>
                        <a:t>C</a:t>
                      </a:r>
                      <a:endParaRPr lang="en-US" sz="105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a:t>
                      </a:r>
                      <a:endParaRPr lang="en-US" sz="105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1123">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Optimum Product</a:t>
                      </a:r>
                      <a:endParaRPr lang="en-US" sz="105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68.44 ± 1.72</a:t>
                      </a:r>
                      <a:r>
                        <a:rPr lang="en-US" sz="2400" baseline="30000" dirty="0">
                          <a:solidFill>
                            <a:srgbClr val="000000"/>
                          </a:solidFill>
                          <a:latin typeface="Merriweather"/>
                          <a:ea typeface="Merriweather"/>
                          <a:cs typeface="Merriweather"/>
                          <a:sym typeface="Merriweather"/>
                        </a:rPr>
                        <a:t>A</a:t>
                      </a:r>
                      <a:endParaRPr lang="en-US" sz="105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53.27 ± 1.34</a:t>
                      </a:r>
                      <a:r>
                        <a:rPr lang="en-US" sz="2400" baseline="30000" dirty="0">
                          <a:solidFill>
                            <a:srgbClr val="000000"/>
                          </a:solidFill>
                          <a:latin typeface="Merriweather"/>
                          <a:ea typeface="Merriweather"/>
                          <a:cs typeface="Merriweather"/>
                          <a:sym typeface="Merriweather"/>
                        </a:rPr>
                        <a:t>A</a:t>
                      </a:r>
                      <a:endParaRPr lang="en-US" sz="105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69150">
                <a:tc>
                  <a:txBody>
                    <a:bodyPr/>
                    <a:lstStyle/>
                    <a:p>
                      <a:pPr algn="ctr">
                        <a:lnSpc>
                          <a:spcPts val="3666"/>
                        </a:lnSpc>
                        <a:defRPr/>
                      </a:pPr>
                      <a:r>
                        <a:rPr lang="en-US" sz="2400" b="1" noProof="0" dirty="0">
                          <a:solidFill>
                            <a:srgbClr val="000000"/>
                          </a:solidFill>
                          <a:latin typeface="Merriweather Bold"/>
                          <a:ea typeface="Merriweather Bold"/>
                          <a:cs typeface="Merriweather Bold"/>
                          <a:sym typeface="Merriweather Bold"/>
                        </a:rPr>
                        <a:t>Pressure Cooked Product Under Optimum Conditions</a:t>
                      </a:r>
                      <a:endParaRPr lang="en-US" sz="1050" noProof="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60.94 ± 0.30</a:t>
                      </a:r>
                      <a:r>
                        <a:rPr lang="en-US" sz="2400" baseline="30000" dirty="0">
                          <a:solidFill>
                            <a:srgbClr val="000000"/>
                          </a:solidFill>
                          <a:latin typeface="Merriweather"/>
                          <a:ea typeface="Merriweather"/>
                          <a:cs typeface="Merriweather"/>
                          <a:sym typeface="Merriweather"/>
                        </a:rPr>
                        <a:t>B</a:t>
                      </a:r>
                      <a:endParaRPr lang="en-US" sz="105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23.43 ± 0.12</a:t>
                      </a:r>
                      <a:r>
                        <a:rPr lang="en-US" sz="2400" baseline="30000" dirty="0">
                          <a:solidFill>
                            <a:srgbClr val="000000"/>
                          </a:solidFill>
                          <a:latin typeface="Merriweather"/>
                          <a:ea typeface="Merriweather"/>
                          <a:cs typeface="Merriweather"/>
                          <a:sym typeface="Merriweather"/>
                        </a:rPr>
                        <a:t>B</a:t>
                      </a:r>
                      <a:endParaRPr lang="en-US" sz="105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1028700" y="962025"/>
            <a:ext cx="16230600" cy="1216024"/>
          </a:xfrm>
          <a:prstGeom prst="rect">
            <a:avLst/>
          </a:prstGeom>
        </p:spPr>
        <p:txBody>
          <a:bodyPr lIns="0" tIns="0" rIns="0" bIns="0" rtlCol="0" anchor="t">
            <a:spAutoFit/>
          </a:bodyPr>
          <a:lstStyle/>
          <a:p>
            <a:pPr algn="l">
              <a:lnSpc>
                <a:spcPts val="4900"/>
              </a:lnSpc>
              <a:spcBef>
                <a:spcPct val="0"/>
              </a:spcBef>
            </a:pPr>
            <a:r>
              <a:rPr lang="en-US" sz="3500" b="1" spc="17" dirty="0">
                <a:solidFill>
                  <a:srgbClr val="789662"/>
                </a:solidFill>
                <a:latin typeface="Merriweather Bold"/>
                <a:ea typeface="Merriweather Bold"/>
                <a:cs typeface="Merriweather Bold"/>
                <a:sym typeface="Merriweather Bold"/>
              </a:rPr>
              <a:t>Comparative Functional Analysis of the Optimal Product and Pressure Cooking Pretreated Product</a:t>
            </a:r>
          </a:p>
        </p:txBody>
      </p:sp>
      <p:sp>
        <p:nvSpPr>
          <p:cNvPr id="5" name="TextBox 5"/>
          <p:cNvSpPr txBox="1"/>
          <p:nvPr/>
        </p:nvSpPr>
        <p:spPr>
          <a:xfrm>
            <a:off x="1028700" y="2354580"/>
            <a:ext cx="10942513" cy="497839"/>
          </a:xfrm>
          <a:prstGeom prst="rect">
            <a:avLst/>
          </a:prstGeom>
        </p:spPr>
        <p:txBody>
          <a:bodyPr lIns="0" tIns="0" rIns="0" bIns="0" rtlCol="0" anchor="t">
            <a:spAutoFit/>
          </a:bodyPr>
          <a:lstStyle/>
          <a:p>
            <a:pPr algn="ctr">
              <a:lnSpc>
                <a:spcPts val="4060"/>
              </a:lnSpc>
            </a:pPr>
            <a:r>
              <a:rPr lang="en-US" sz="2900" b="1" i="1" u="sng" dirty="0">
                <a:solidFill>
                  <a:srgbClr val="789662"/>
                </a:solidFill>
                <a:latin typeface="Merriweather Bold Italics"/>
                <a:ea typeface="Merriweather Bold Italics"/>
                <a:cs typeface="Merriweather Bold Italics"/>
                <a:sym typeface="Merriweather Bold Italics"/>
              </a:rPr>
              <a:t>Total Protein Content (Kjeldahl Method) &amp; Recovery Yield (%):</a:t>
            </a:r>
          </a:p>
        </p:txBody>
      </p:sp>
      <p:sp>
        <p:nvSpPr>
          <p:cNvPr id="6" name="Rectangle 1">
            <a:extLst>
              <a:ext uri="{FF2B5EF4-FFF2-40B4-BE49-F238E27FC236}">
                <a16:creationId xmlns:a16="http://schemas.microsoft.com/office/drawing/2014/main" id="{26531E62-7E89-4335-2D78-0E2643D25266}"/>
              </a:ext>
            </a:extLst>
          </p:cNvPr>
          <p:cNvSpPr>
            <a:spLocks noChangeArrowheads="1"/>
          </p:cNvSpPr>
          <p:nvPr/>
        </p:nvSpPr>
        <p:spPr bwMode="auto">
          <a:xfrm>
            <a:off x="13868400" y="4381500"/>
            <a:ext cx="4114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erriweather" panose="00000500000000000000" pitchFamily="2" charset="-94"/>
              </a:rPr>
              <a:t>The protein content in the pressure-cooked product is lower compared to the standard optimal product, and the recovery yield significantly decreases.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erriweather" panose="00000500000000000000" pitchFamily="2" charset="-94"/>
            </a:endParaRPr>
          </a:p>
        </p:txBody>
      </p:sp>
      <p:pic>
        <p:nvPicPr>
          <p:cNvPr id="7" name="Picture 6">
            <a:extLst>
              <a:ext uri="{FF2B5EF4-FFF2-40B4-BE49-F238E27FC236}">
                <a16:creationId xmlns:a16="http://schemas.microsoft.com/office/drawing/2014/main" id="{579D50BA-19D5-A7E2-512B-7D2CD4EC5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5061" y="8984762"/>
            <a:ext cx="972939" cy="13712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3"/>
            <a:stretch>
              <a:fillRect t="-8820" b="-8820"/>
            </a:stretch>
          </a:blipFill>
        </p:spPr>
        <p:txBody>
          <a:bodyPr/>
          <a:lstStyle/>
          <a:p>
            <a:endParaRPr lang="en-GB"/>
          </a:p>
        </p:txBody>
      </p:sp>
      <p:graphicFrame>
        <p:nvGraphicFramePr>
          <p:cNvPr id="3" name="Table 3"/>
          <p:cNvGraphicFramePr>
            <a:graphicFrameLocks noGrp="1"/>
          </p:cNvGraphicFramePr>
          <p:nvPr>
            <p:extLst>
              <p:ext uri="{D42A27DB-BD31-4B8C-83A1-F6EECF244321}">
                <p14:modId xmlns:p14="http://schemas.microsoft.com/office/powerpoint/2010/main" val="503301837"/>
              </p:ext>
            </p:extLst>
          </p:nvPr>
        </p:nvGraphicFramePr>
        <p:xfrm>
          <a:off x="2134550" y="2026834"/>
          <a:ext cx="14018900" cy="4961844"/>
        </p:xfrm>
        <a:graphic>
          <a:graphicData uri="http://schemas.openxmlformats.org/drawingml/2006/table">
            <a:tbl>
              <a:tblPr/>
              <a:tblGrid>
                <a:gridCol w="6447249">
                  <a:extLst>
                    <a:ext uri="{9D8B030D-6E8A-4147-A177-3AD203B41FA5}">
                      <a16:colId xmlns:a16="http://schemas.microsoft.com/office/drawing/2014/main" val="20000"/>
                    </a:ext>
                  </a:extLst>
                </a:gridCol>
                <a:gridCol w="7571651">
                  <a:extLst>
                    <a:ext uri="{9D8B030D-6E8A-4147-A177-3AD203B41FA5}">
                      <a16:colId xmlns:a16="http://schemas.microsoft.com/office/drawing/2014/main" val="20001"/>
                    </a:ext>
                  </a:extLst>
                </a:gridCol>
              </a:tblGrid>
              <a:tr h="1391812">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Sample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Soluble Protein Content</a:t>
                      </a:r>
                      <a:endParaRPr lang="en-US" sz="1100"/>
                    </a:p>
                    <a:p>
                      <a:pPr algn="ctr">
                        <a:lnSpc>
                          <a:spcPts val="3666"/>
                        </a:lnSpc>
                      </a:pPr>
                      <a:r>
                        <a:rPr lang="en-US" sz="2619" b="1">
                          <a:solidFill>
                            <a:srgbClr val="000000"/>
                          </a:solidFill>
                          <a:latin typeface="Merriweather Bold"/>
                          <a:ea typeface="Merriweather Bold"/>
                          <a:cs typeface="Merriweather Bold"/>
                          <a:sym typeface="Merriweather Bold"/>
                        </a:rPr>
                        <a:t>(g soluble protein/g total protein)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6301">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Milled Faba Bean (Raw Material)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0.17 ± 0.09</a:t>
                      </a:r>
                      <a:r>
                        <a:rPr lang="en-US" sz="2619" baseline="30000" dirty="0">
                          <a:solidFill>
                            <a:srgbClr val="000000"/>
                          </a:solidFill>
                          <a:latin typeface="Merriweather"/>
                          <a:ea typeface="Merriweather"/>
                          <a:cs typeface="Merriweather"/>
                          <a:sym typeface="Merriweather"/>
                        </a:rPr>
                        <a:t>C</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1919">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Optimum Product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1.48 ± 10.13</a:t>
                      </a:r>
                      <a:r>
                        <a:rPr lang="en-US" sz="2619" baseline="30000" dirty="0">
                          <a:solidFill>
                            <a:srgbClr val="000000"/>
                          </a:solidFill>
                          <a:latin typeface="Merriweather"/>
                          <a:ea typeface="Merriweather"/>
                          <a:cs typeface="Merriweather"/>
                          <a:sym typeface="Merriweather"/>
                        </a:rPr>
                        <a:t>B</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1812">
                <a:tc>
                  <a:txBody>
                    <a:bodyPr/>
                    <a:lstStyle/>
                    <a:p>
                      <a:pPr algn="ctr">
                        <a:lnSpc>
                          <a:spcPts val="3666"/>
                        </a:lnSpc>
                        <a:defRPr/>
                      </a:pPr>
                      <a:r>
                        <a:rPr lang="en-US" sz="2800" b="1" noProof="0" dirty="0">
                          <a:solidFill>
                            <a:srgbClr val="000000"/>
                          </a:solidFill>
                          <a:latin typeface="Merriweather Bold"/>
                          <a:ea typeface="Merriweather Bold"/>
                          <a:cs typeface="Merriweather Bold"/>
                          <a:sym typeface="Merriweather Bold"/>
                        </a:rPr>
                        <a:t>Pressure Cooked Product Under Optimum Conditions</a:t>
                      </a:r>
                      <a:endParaRPr lang="en-US" sz="1100" noProof="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2.49 ± 0.23</a:t>
                      </a:r>
                      <a:r>
                        <a:rPr lang="en-US" sz="2619" baseline="30000" dirty="0">
                          <a:solidFill>
                            <a:srgbClr val="000000"/>
                          </a:solidFill>
                          <a:latin typeface="Merriweather"/>
                          <a:ea typeface="Merriweather"/>
                          <a:cs typeface="Merriweather"/>
                          <a:sym typeface="Merriweather"/>
                        </a:rPr>
                        <a:t>A</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1028700" y="971550"/>
            <a:ext cx="10942513" cy="497839"/>
          </a:xfrm>
          <a:prstGeom prst="rect">
            <a:avLst/>
          </a:prstGeom>
        </p:spPr>
        <p:txBody>
          <a:bodyPr lIns="0" tIns="0" rIns="0" bIns="0" rtlCol="0" anchor="t">
            <a:spAutoFit/>
          </a:bodyPr>
          <a:lstStyle/>
          <a:p>
            <a:pPr algn="l">
              <a:lnSpc>
                <a:spcPts val="4060"/>
              </a:lnSpc>
            </a:pPr>
            <a:r>
              <a:rPr lang="en-US" sz="2900" b="1" i="1" u="sng">
                <a:solidFill>
                  <a:srgbClr val="789662"/>
                </a:solidFill>
                <a:latin typeface="Merriweather Bold Italics"/>
                <a:ea typeface="Merriweather Bold Italics"/>
                <a:cs typeface="Merriweather Bold Italics"/>
                <a:sym typeface="Merriweather Bold Italics"/>
              </a:rPr>
              <a:t>Soluble Protein Content (Bradford Assay):</a:t>
            </a:r>
          </a:p>
        </p:txBody>
      </p:sp>
      <p:sp>
        <p:nvSpPr>
          <p:cNvPr id="6" name="TextBox 5">
            <a:extLst>
              <a:ext uri="{FF2B5EF4-FFF2-40B4-BE49-F238E27FC236}">
                <a16:creationId xmlns:a16="http://schemas.microsoft.com/office/drawing/2014/main" id="{B8C281E3-E92E-7D87-905D-A862B0346235}"/>
              </a:ext>
            </a:extLst>
          </p:cNvPr>
          <p:cNvSpPr txBox="1"/>
          <p:nvPr/>
        </p:nvSpPr>
        <p:spPr>
          <a:xfrm>
            <a:off x="2134550" y="7712753"/>
            <a:ext cx="15010450" cy="830997"/>
          </a:xfrm>
          <a:prstGeom prst="rect">
            <a:avLst/>
          </a:prstGeom>
          <a:noFill/>
        </p:spPr>
        <p:txBody>
          <a:bodyPr wrap="square">
            <a:spAutoFit/>
          </a:bodyPr>
          <a:lstStyle/>
          <a:p>
            <a:r>
              <a:rPr lang="en-GB" sz="2400" dirty="0">
                <a:latin typeface="Merriweather" panose="00000500000000000000" pitchFamily="2" charset="-94"/>
              </a:rPr>
              <a:t>The soluble protein content is higher in the pressure-cooked product compared to the optimal product, showing a significant increase.</a:t>
            </a:r>
          </a:p>
        </p:txBody>
      </p:sp>
      <p:pic>
        <p:nvPicPr>
          <p:cNvPr id="5" name="Picture 4">
            <a:extLst>
              <a:ext uri="{FF2B5EF4-FFF2-40B4-BE49-F238E27FC236}">
                <a16:creationId xmlns:a16="http://schemas.microsoft.com/office/drawing/2014/main" id="{A2A7E4ED-0D84-EE84-053E-31D5DCAB3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24586" y="0"/>
            <a:ext cx="972939" cy="13712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AutoShape 2"/>
          <p:cNvSpPr/>
          <p:nvPr/>
        </p:nvSpPr>
        <p:spPr>
          <a:xfrm rot="5400000">
            <a:off x="947290" y="6860683"/>
            <a:ext cx="6843109" cy="0"/>
          </a:xfrm>
          <a:prstGeom prst="line">
            <a:avLst/>
          </a:prstGeom>
          <a:ln w="9525" cap="rnd">
            <a:solidFill>
              <a:srgbClr val="000000"/>
            </a:solidFill>
            <a:prstDash val="solid"/>
            <a:headEnd type="none" w="sm" len="sm"/>
            <a:tailEnd type="none" w="sm" len="sm"/>
          </a:ln>
        </p:spPr>
        <p:txBody>
          <a:bodyPr/>
          <a:lstStyle/>
          <a:p>
            <a:endParaRPr lang="en-GB"/>
          </a:p>
        </p:txBody>
      </p:sp>
      <p:sp>
        <p:nvSpPr>
          <p:cNvPr id="3" name="AutoShape 3"/>
          <p:cNvSpPr/>
          <p:nvPr/>
        </p:nvSpPr>
        <p:spPr>
          <a:xfrm>
            <a:off x="0" y="3443891"/>
            <a:ext cx="18246628" cy="0"/>
          </a:xfrm>
          <a:prstGeom prst="line">
            <a:avLst/>
          </a:prstGeom>
          <a:ln w="9525" cap="rnd">
            <a:solidFill>
              <a:srgbClr val="000000"/>
            </a:solidFill>
            <a:prstDash val="solid"/>
            <a:headEnd type="none" w="sm" len="sm"/>
            <a:tailEnd type="none" w="sm" len="sm"/>
          </a:ln>
        </p:spPr>
        <p:txBody>
          <a:bodyPr/>
          <a:lstStyle/>
          <a:p>
            <a:endParaRPr lang="en-GB"/>
          </a:p>
        </p:txBody>
      </p:sp>
      <p:sp>
        <p:nvSpPr>
          <p:cNvPr id="4" name="AutoShape 4"/>
          <p:cNvSpPr/>
          <p:nvPr/>
        </p:nvSpPr>
        <p:spPr>
          <a:xfrm rot="5400000">
            <a:off x="5243715" y="7053476"/>
            <a:ext cx="7228694" cy="0"/>
          </a:xfrm>
          <a:prstGeom prst="line">
            <a:avLst/>
          </a:prstGeom>
          <a:ln w="9525" cap="rnd">
            <a:solidFill>
              <a:srgbClr val="000000"/>
            </a:solidFill>
            <a:prstDash val="solid"/>
            <a:headEnd type="none" w="sm" len="sm"/>
            <a:tailEnd type="none" w="sm" len="sm"/>
          </a:ln>
        </p:spPr>
        <p:txBody>
          <a:bodyPr/>
          <a:lstStyle/>
          <a:p>
            <a:endParaRPr lang="en-GB"/>
          </a:p>
        </p:txBody>
      </p:sp>
      <p:sp>
        <p:nvSpPr>
          <p:cNvPr id="5" name="AutoShape 5"/>
          <p:cNvSpPr/>
          <p:nvPr/>
        </p:nvSpPr>
        <p:spPr>
          <a:xfrm rot="5400000">
            <a:off x="10172548" y="6860683"/>
            <a:ext cx="6843109" cy="0"/>
          </a:xfrm>
          <a:prstGeom prst="line">
            <a:avLst/>
          </a:prstGeom>
          <a:ln w="9525" cap="rnd">
            <a:solidFill>
              <a:srgbClr val="000000"/>
            </a:solidFill>
            <a:prstDash val="solid"/>
            <a:headEnd type="none" w="sm" len="sm"/>
            <a:tailEnd type="none" w="sm" len="sm"/>
          </a:ln>
        </p:spPr>
        <p:txBody>
          <a:bodyPr/>
          <a:lstStyle/>
          <a:p>
            <a:endParaRPr lang="en-GB"/>
          </a:p>
        </p:txBody>
      </p:sp>
      <p:grpSp>
        <p:nvGrpSpPr>
          <p:cNvPr id="6" name="Group 6"/>
          <p:cNvGrpSpPr/>
          <p:nvPr/>
        </p:nvGrpSpPr>
        <p:grpSpPr>
          <a:xfrm>
            <a:off x="-398622" y="1028700"/>
            <a:ext cx="19658191" cy="1371600"/>
            <a:chOff x="0" y="0"/>
            <a:chExt cx="5177466" cy="361244"/>
          </a:xfrm>
        </p:grpSpPr>
        <p:sp>
          <p:nvSpPr>
            <p:cNvPr id="7" name="Freeform 7"/>
            <p:cNvSpPr/>
            <p:nvPr/>
          </p:nvSpPr>
          <p:spPr>
            <a:xfrm>
              <a:off x="0" y="0"/>
              <a:ext cx="5177466" cy="361244"/>
            </a:xfrm>
            <a:custGeom>
              <a:avLst/>
              <a:gdLst/>
              <a:ahLst/>
              <a:cxnLst/>
              <a:rect l="l" t="t" r="r" b="b"/>
              <a:pathLst>
                <a:path w="5177466" h="361244">
                  <a:moveTo>
                    <a:pt x="0" y="0"/>
                  </a:moveTo>
                  <a:lnTo>
                    <a:pt x="5177466" y="0"/>
                  </a:lnTo>
                  <a:lnTo>
                    <a:pt x="5177466" y="361244"/>
                  </a:lnTo>
                  <a:lnTo>
                    <a:pt x="0" y="361244"/>
                  </a:lnTo>
                  <a:close/>
                </a:path>
              </a:pathLst>
            </a:custGeom>
            <a:solidFill>
              <a:srgbClr val="789662"/>
            </a:solidFill>
          </p:spPr>
          <p:txBody>
            <a:bodyPr/>
            <a:lstStyle/>
            <a:p>
              <a:endParaRPr lang="en-GB"/>
            </a:p>
          </p:txBody>
        </p:sp>
        <p:sp>
          <p:nvSpPr>
            <p:cNvPr id="8" name="TextBox 8"/>
            <p:cNvSpPr txBox="1"/>
            <p:nvPr/>
          </p:nvSpPr>
          <p:spPr>
            <a:xfrm>
              <a:off x="0" y="-28575"/>
              <a:ext cx="5177466" cy="38981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13909" y="1028700"/>
            <a:ext cx="12827148" cy="1371600"/>
          </a:xfrm>
          <a:prstGeom prst="rect">
            <a:avLst/>
          </a:prstGeom>
        </p:spPr>
        <p:txBody>
          <a:bodyPr lIns="0" tIns="0" rIns="0" bIns="0" rtlCol="0" anchor="t">
            <a:spAutoFit/>
          </a:bodyPr>
          <a:lstStyle/>
          <a:p>
            <a:pPr marL="0" lvl="0" indent="0" algn="ctr">
              <a:lnSpc>
                <a:spcPts val="10800"/>
              </a:lnSpc>
            </a:pPr>
            <a:r>
              <a:rPr lang="en-US" sz="9000" b="1" dirty="0">
                <a:solidFill>
                  <a:srgbClr val="EFFFCD"/>
                </a:solidFill>
                <a:latin typeface="Open Sans Bold"/>
                <a:ea typeface="Open Sans Bold"/>
                <a:cs typeface="Open Sans Bold"/>
                <a:sym typeface="Open Sans Bold"/>
              </a:rPr>
              <a:t>OUTLINE</a:t>
            </a:r>
          </a:p>
        </p:txBody>
      </p:sp>
      <p:grpSp>
        <p:nvGrpSpPr>
          <p:cNvPr id="10" name="Group 10"/>
          <p:cNvGrpSpPr/>
          <p:nvPr/>
        </p:nvGrpSpPr>
        <p:grpSpPr>
          <a:xfrm>
            <a:off x="526516" y="4809269"/>
            <a:ext cx="3373149" cy="2658318"/>
            <a:chOff x="0" y="0"/>
            <a:chExt cx="4497532" cy="3544424"/>
          </a:xfrm>
        </p:grpSpPr>
        <p:sp>
          <p:nvSpPr>
            <p:cNvPr id="11" name="Freeform 11"/>
            <p:cNvSpPr/>
            <p:nvPr/>
          </p:nvSpPr>
          <p:spPr>
            <a:xfrm>
              <a:off x="1626777" y="0"/>
              <a:ext cx="1243978" cy="1810021"/>
            </a:xfrm>
            <a:custGeom>
              <a:avLst/>
              <a:gdLst/>
              <a:ahLst/>
              <a:cxnLst/>
              <a:rect l="l" t="t" r="r" b="b"/>
              <a:pathLst>
                <a:path w="1243978" h="1810021">
                  <a:moveTo>
                    <a:pt x="0" y="0"/>
                  </a:moveTo>
                  <a:lnTo>
                    <a:pt x="1243978" y="0"/>
                  </a:lnTo>
                  <a:lnTo>
                    <a:pt x="1243978" y="1810021"/>
                  </a:lnTo>
                  <a:lnTo>
                    <a:pt x="0" y="1810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TextBox 12"/>
            <p:cNvSpPr txBox="1"/>
            <p:nvPr/>
          </p:nvSpPr>
          <p:spPr>
            <a:xfrm>
              <a:off x="0" y="2813116"/>
              <a:ext cx="4497532" cy="731308"/>
            </a:xfrm>
            <a:prstGeom prst="rect">
              <a:avLst/>
            </a:prstGeom>
          </p:spPr>
          <p:txBody>
            <a:bodyPr lIns="0" tIns="0" rIns="0" bIns="0" rtlCol="0" anchor="t">
              <a:spAutoFit/>
            </a:bodyPr>
            <a:lstStyle/>
            <a:p>
              <a:pPr marL="0" lvl="0" indent="0" algn="ctr">
                <a:lnSpc>
                  <a:spcPts val="4550"/>
                </a:lnSpc>
              </a:pPr>
              <a:r>
                <a:rPr lang="en-US" sz="3500" b="1">
                  <a:solidFill>
                    <a:srgbClr val="000000"/>
                  </a:solidFill>
                  <a:latin typeface="Merriweather Bold"/>
                  <a:ea typeface="Merriweather Bold"/>
                  <a:cs typeface="Merriweather Bold"/>
                  <a:sym typeface="Merriweather Bold"/>
                </a:rPr>
                <a:t>Introduction</a:t>
              </a:r>
            </a:p>
          </p:txBody>
        </p:sp>
      </p:grpSp>
      <p:grpSp>
        <p:nvGrpSpPr>
          <p:cNvPr id="13" name="Group 13"/>
          <p:cNvGrpSpPr/>
          <p:nvPr/>
        </p:nvGrpSpPr>
        <p:grpSpPr>
          <a:xfrm>
            <a:off x="4926879" y="4714461"/>
            <a:ext cx="3373149" cy="3324626"/>
            <a:chOff x="0" y="0"/>
            <a:chExt cx="4497532" cy="4432835"/>
          </a:xfrm>
        </p:grpSpPr>
        <p:sp>
          <p:nvSpPr>
            <p:cNvPr id="14" name="Freeform 14"/>
            <p:cNvSpPr/>
            <p:nvPr/>
          </p:nvSpPr>
          <p:spPr>
            <a:xfrm>
              <a:off x="1508303" y="0"/>
              <a:ext cx="1480926" cy="1810021"/>
            </a:xfrm>
            <a:custGeom>
              <a:avLst/>
              <a:gdLst/>
              <a:ahLst/>
              <a:cxnLst/>
              <a:rect l="l" t="t" r="r" b="b"/>
              <a:pathLst>
                <a:path w="1480926" h="1810021">
                  <a:moveTo>
                    <a:pt x="0" y="0"/>
                  </a:moveTo>
                  <a:lnTo>
                    <a:pt x="1480926" y="0"/>
                  </a:lnTo>
                  <a:lnTo>
                    <a:pt x="1480926" y="1810021"/>
                  </a:lnTo>
                  <a:lnTo>
                    <a:pt x="0" y="18100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0" y="2939527"/>
              <a:ext cx="4497532" cy="1493308"/>
            </a:xfrm>
            <a:prstGeom prst="rect">
              <a:avLst/>
            </a:prstGeom>
          </p:spPr>
          <p:txBody>
            <a:bodyPr lIns="0" tIns="0" rIns="0" bIns="0" rtlCol="0" anchor="t">
              <a:spAutoFit/>
            </a:bodyPr>
            <a:lstStyle/>
            <a:p>
              <a:pPr marL="0" lvl="0" indent="0" algn="ctr">
                <a:lnSpc>
                  <a:spcPts val="4550"/>
                </a:lnSpc>
              </a:pPr>
              <a:r>
                <a:rPr lang="en-US" sz="3500" b="1">
                  <a:solidFill>
                    <a:srgbClr val="000000"/>
                  </a:solidFill>
                  <a:latin typeface="Merriweather Bold"/>
                  <a:ea typeface="Merriweather Bold"/>
                  <a:cs typeface="Merriweather Bold"/>
                  <a:sym typeface="Merriweather Bold"/>
                </a:rPr>
                <a:t>Objective of the Study</a:t>
              </a:r>
            </a:p>
          </p:txBody>
        </p:sp>
      </p:grpSp>
      <p:grpSp>
        <p:nvGrpSpPr>
          <p:cNvPr id="16" name="Group 16"/>
          <p:cNvGrpSpPr/>
          <p:nvPr/>
        </p:nvGrpSpPr>
        <p:grpSpPr>
          <a:xfrm>
            <a:off x="9539508" y="4714461"/>
            <a:ext cx="3373149" cy="3324626"/>
            <a:chOff x="0" y="0"/>
            <a:chExt cx="4497532" cy="4432835"/>
          </a:xfrm>
        </p:grpSpPr>
        <p:sp>
          <p:nvSpPr>
            <p:cNvPr id="17" name="Freeform 17"/>
            <p:cNvSpPr/>
            <p:nvPr/>
          </p:nvSpPr>
          <p:spPr>
            <a:xfrm>
              <a:off x="1343756" y="0"/>
              <a:ext cx="1810021" cy="1717874"/>
            </a:xfrm>
            <a:custGeom>
              <a:avLst/>
              <a:gdLst/>
              <a:ahLst/>
              <a:cxnLst/>
              <a:rect l="l" t="t" r="r" b="b"/>
              <a:pathLst>
                <a:path w="1810021" h="1717874">
                  <a:moveTo>
                    <a:pt x="0" y="0"/>
                  </a:moveTo>
                  <a:lnTo>
                    <a:pt x="1810020" y="0"/>
                  </a:lnTo>
                  <a:lnTo>
                    <a:pt x="1810020" y="1717874"/>
                  </a:lnTo>
                  <a:lnTo>
                    <a:pt x="0" y="1717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8"/>
            <p:cNvSpPr txBox="1"/>
            <p:nvPr/>
          </p:nvSpPr>
          <p:spPr>
            <a:xfrm>
              <a:off x="0" y="2939527"/>
              <a:ext cx="4497532" cy="1493308"/>
            </a:xfrm>
            <a:prstGeom prst="rect">
              <a:avLst/>
            </a:prstGeom>
          </p:spPr>
          <p:txBody>
            <a:bodyPr lIns="0" tIns="0" rIns="0" bIns="0" rtlCol="0" anchor="t">
              <a:spAutoFit/>
            </a:bodyPr>
            <a:lstStyle/>
            <a:p>
              <a:pPr marL="0" lvl="0" indent="0" algn="ctr">
                <a:lnSpc>
                  <a:spcPts val="4550"/>
                </a:lnSpc>
              </a:pPr>
              <a:r>
                <a:rPr lang="en-US" sz="3500" b="1">
                  <a:solidFill>
                    <a:srgbClr val="000000"/>
                  </a:solidFill>
                  <a:latin typeface="Merriweather Bold"/>
                  <a:ea typeface="Merriweather Bold"/>
                  <a:cs typeface="Merriweather Bold"/>
                  <a:sym typeface="Merriweather Bold"/>
                </a:rPr>
                <a:t>Materials &amp; Methods</a:t>
              </a:r>
            </a:p>
          </p:txBody>
        </p:sp>
      </p:grpSp>
      <p:grpSp>
        <p:nvGrpSpPr>
          <p:cNvPr id="19" name="Group 19"/>
          <p:cNvGrpSpPr/>
          <p:nvPr/>
        </p:nvGrpSpPr>
        <p:grpSpPr>
          <a:xfrm>
            <a:off x="14216310" y="4809269"/>
            <a:ext cx="3373149" cy="3229818"/>
            <a:chOff x="0" y="0"/>
            <a:chExt cx="4497532" cy="4306424"/>
          </a:xfrm>
        </p:grpSpPr>
        <p:sp>
          <p:nvSpPr>
            <p:cNvPr id="20" name="Freeform 20"/>
            <p:cNvSpPr/>
            <p:nvPr/>
          </p:nvSpPr>
          <p:spPr>
            <a:xfrm>
              <a:off x="1422738" y="0"/>
              <a:ext cx="1652055" cy="1810021"/>
            </a:xfrm>
            <a:custGeom>
              <a:avLst/>
              <a:gdLst/>
              <a:ahLst/>
              <a:cxnLst/>
              <a:rect l="l" t="t" r="r" b="b"/>
              <a:pathLst>
                <a:path w="1652055" h="1810021">
                  <a:moveTo>
                    <a:pt x="0" y="0"/>
                  </a:moveTo>
                  <a:lnTo>
                    <a:pt x="1652056" y="0"/>
                  </a:lnTo>
                  <a:lnTo>
                    <a:pt x="1652056" y="1810021"/>
                  </a:lnTo>
                  <a:lnTo>
                    <a:pt x="0" y="1810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TextBox 21"/>
            <p:cNvSpPr txBox="1"/>
            <p:nvPr/>
          </p:nvSpPr>
          <p:spPr>
            <a:xfrm>
              <a:off x="0" y="2813116"/>
              <a:ext cx="4497532" cy="1493308"/>
            </a:xfrm>
            <a:prstGeom prst="rect">
              <a:avLst/>
            </a:prstGeom>
          </p:spPr>
          <p:txBody>
            <a:bodyPr lIns="0" tIns="0" rIns="0" bIns="0" rtlCol="0" anchor="t">
              <a:spAutoFit/>
            </a:bodyPr>
            <a:lstStyle/>
            <a:p>
              <a:pPr marL="0" lvl="0" indent="0" algn="ctr">
                <a:lnSpc>
                  <a:spcPts val="4550"/>
                </a:lnSpc>
              </a:pPr>
              <a:r>
                <a:rPr lang="en-US" sz="3500" b="1">
                  <a:solidFill>
                    <a:srgbClr val="000000"/>
                  </a:solidFill>
                  <a:latin typeface="Merriweather Bold"/>
                  <a:ea typeface="Merriweather Bold"/>
                  <a:cs typeface="Merriweather Bold"/>
                  <a:sym typeface="Merriweather Bold"/>
                </a:rPr>
                <a:t>Results &amp; Discussion</a:t>
              </a:r>
            </a:p>
          </p:txBody>
        </p:sp>
      </p:grpSp>
      <p:pic>
        <p:nvPicPr>
          <p:cNvPr id="22" name="Picture 21" descr="A green sign with icons&#10;&#10;Description automatically generated">
            <a:extLst>
              <a:ext uri="{FF2B5EF4-FFF2-40B4-BE49-F238E27FC236}">
                <a16:creationId xmlns:a16="http://schemas.microsoft.com/office/drawing/2014/main" id="{A3E2AEBB-3F1A-962B-BF09-2E79782A4F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66674" y="8839098"/>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 calcmode="lin" valueType="num">
                                      <p:cBhvr>
                                        <p:cTn id="35" dur="1000" fill="hold"/>
                                        <p:tgtEl>
                                          <p:spTgt spid="16"/>
                                        </p:tgtEl>
                                        <p:attrNameLst>
                                          <p:attrName>style.rotation</p:attrName>
                                        </p:attrNameLst>
                                      </p:cBhvr>
                                      <p:tavLst>
                                        <p:tav tm="0">
                                          <p:val>
                                            <p:fltVal val="90"/>
                                          </p:val>
                                        </p:tav>
                                        <p:tav tm="100000">
                                          <p:val>
                                            <p:fltVal val="0"/>
                                          </p:val>
                                        </p:tav>
                                      </p:tavLst>
                                    </p:anim>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90"/>
                                          </p:val>
                                        </p:tav>
                                        <p:tav tm="100000">
                                          <p:val>
                                            <p:fltVal val="0"/>
                                          </p:val>
                                        </p:tav>
                                      </p:tavLst>
                                    </p:anim>
                                    <p:animEffect transition="in" filter="fade">
                                      <p:cBhvr>
                                        <p:cTn id="4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TextBox 2"/>
          <p:cNvSpPr txBox="1"/>
          <p:nvPr/>
        </p:nvSpPr>
        <p:spPr>
          <a:xfrm>
            <a:off x="1028700" y="971550"/>
            <a:ext cx="10942513" cy="497839"/>
          </a:xfrm>
          <a:prstGeom prst="rect">
            <a:avLst/>
          </a:prstGeom>
        </p:spPr>
        <p:txBody>
          <a:bodyPr lIns="0" tIns="0" rIns="0" bIns="0" rtlCol="0" anchor="t">
            <a:spAutoFit/>
          </a:bodyPr>
          <a:lstStyle/>
          <a:p>
            <a:pPr algn="l">
              <a:lnSpc>
                <a:spcPts val="4060"/>
              </a:lnSpc>
            </a:pPr>
            <a:r>
              <a:rPr lang="en-US" sz="2900" b="1" i="1" u="sng" dirty="0">
                <a:solidFill>
                  <a:srgbClr val="789662"/>
                </a:solidFill>
                <a:latin typeface="Merriweather Bold Italics"/>
                <a:ea typeface="Merriweather Bold Italics"/>
                <a:cs typeface="Merriweather Bold Italics"/>
                <a:sym typeface="Merriweather Bold Italics"/>
              </a:rPr>
              <a:t>Water Holding &amp; Oil Holding Capacity:</a:t>
            </a:r>
          </a:p>
        </p:txBody>
      </p:sp>
      <p:graphicFrame>
        <p:nvGraphicFramePr>
          <p:cNvPr id="3" name="Table 3"/>
          <p:cNvGraphicFramePr>
            <a:graphicFrameLocks noGrp="1"/>
          </p:cNvGraphicFramePr>
          <p:nvPr>
            <p:extLst>
              <p:ext uri="{D42A27DB-BD31-4B8C-83A1-F6EECF244321}">
                <p14:modId xmlns:p14="http://schemas.microsoft.com/office/powerpoint/2010/main" val="401552670"/>
              </p:ext>
            </p:extLst>
          </p:nvPr>
        </p:nvGraphicFramePr>
        <p:xfrm>
          <a:off x="1028700" y="1800329"/>
          <a:ext cx="15191634" cy="5213754"/>
        </p:xfrm>
        <a:graphic>
          <a:graphicData uri="http://schemas.openxmlformats.org/drawingml/2006/table">
            <a:tbl>
              <a:tblPr/>
              <a:tblGrid>
                <a:gridCol w="4536440">
                  <a:extLst>
                    <a:ext uri="{9D8B030D-6E8A-4147-A177-3AD203B41FA5}">
                      <a16:colId xmlns:a16="http://schemas.microsoft.com/office/drawing/2014/main" val="20000"/>
                    </a:ext>
                  </a:extLst>
                </a:gridCol>
                <a:gridCol w="5327597">
                  <a:extLst>
                    <a:ext uri="{9D8B030D-6E8A-4147-A177-3AD203B41FA5}">
                      <a16:colId xmlns:a16="http://schemas.microsoft.com/office/drawing/2014/main" val="20001"/>
                    </a:ext>
                  </a:extLst>
                </a:gridCol>
                <a:gridCol w="5327597">
                  <a:extLst>
                    <a:ext uri="{9D8B030D-6E8A-4147-A177-3AD203B41FA5}">
                      <a16:colId xmlns:a16="http://schemas.microsoft.com/office/drawing/2014/main" val="20002"/>
                    </a:ext>
                  </a:extLst>
                </a:gridCol>
              </a:tblGrid>
              <a:tr h="1242563">
                <a:tc>
                  <a:txBody>
                    <a:bodyPr/>
                    <a:lstStyle/>
                    <a:p>
                      <a:pPr algn="ctr">
                        <a:lnSpc>
                          <a:spcPts val="3666"/>
                        </a:lnSpc>
                        <a:defRPr/>
                      </a:pPr>
                      <a:r>
                        <a:rPr lang="en-US" sz="2619" b="1" dirty="0">
                          <a:solidFill>
                            <a:srgbClr val="000000"/>
                          </a:solidFill>
                          <a:latin typeface="Merriweather Bold"/>
                          <a:ea typeface="Merriweather Bold"/>
                          <a:cs typeface="Merriweather Bold"/>
                          <a:sym typeface="Merriweather Bold"/>
                        </a:rPr>
                        <a:t>Sample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WHC </a:t>
                      </a:r>
                      <a:endParaRPr lang="en-US" sz="1100"/>
                    </a:p>
                    <a:p>
                      <a:pPr algn="ctr">
                        <a:lnSpc>
                          <a:spcPts val="2686"/>
                        </a:lnSpc>
                      </a:pPr>
                      <a:r>
                        <a:rPr lang="en-US" sz="1919" b="1">
                          <a:solidFill>
                            <a:srgbClr val="000000"/>
                          </a:solidFill>
                          <a:latin typeface="Merriweather Bold"/>
                          <a:ea typeface="Merriweather Bold"/>
                          <a:cs typeface="Merriweather Bold"/>
                          <a:sym typeface="Merriweather Bold"/>
                        </a:rPr>
                        <a:t>(g H2O/g sample)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OHC</a:t>
                      </a:r>
                      <a:endParaRPr lang="en-US" sz="1100"/>
                    </a:p>
                    <a:p>
                      <a:pPr algn="ctr">
                        <a:lnSpc>
                          <a:spcPts val="2686"/>
                        </a:lnSpc>
                      </a:pPr>
                      <a:r>
                        <a:rPr lang="en-US" sz="1919" b="1">
                          <a:solidFill>
                            <a:srgbClr val="000000"/>
                          </a:solidFill>
                          <a:latin typeface="Merriweather Bold"/>
                          <a:ea typeface="Merriweather Bold"/>
                          <a:cs typeface="Merriweather Bold"/>
                          <a:sym typeface="Merriweather Bold"/>
                        </a:rPr>
                        <a:t>(g oil*/g sample)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5669">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Milled Faba Bean (Raw Material)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3.27 ± 0.26</a:t>
                      </a:r>
                      <a:r>
                        <a:rPr lang="en-US" sz="2619" baseline="30000" dirty="0">
                          <a:solidFill>
                            <a:srgbClr val="000000"/>
                          </a:solidFill>
                          <a:latin typeface="Merriweather"/>
                          <a:ea typeface="Merriweather"/>
                          <a:cs typeface="Merriweather"/>
                          <a:sym typeface="Merriweather"/>
                        </a:rPr>
                        <a:t>C</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2.51 ± 0.10</a:t>
                      </a:r>
                      <a:r>
                        <a:rPr lang="en-US" sz="2619" baseline="30000" dirty="0">
                          <a:solidFill>
                            <a:srgbClr val="000000"/>
                          </a:solidFill>
                          <a:latin typeface="Merriweather"/>
                          <a:ea typeface="Merriweather"/>
                          <a:cs typeface="Merriweather"/>
                          <a:sym typeface="Merriweather"/>
                        </a:rPr>
                        <a:t>A</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3475">
                <a:tc>
                  <a:txBody>
                    <a:bodyPr/>
                    <a:lstStyle/>
                    <a:p>
                      <a:pPr algn="ctr">
                        <a:lnSpc>
                          <a:spcPts val="3666"/>
                        </a:lnSpc>
                        <a:defRPr/>
                      </a:pPr>
                      <a:r>
                        <a:rPr lang="en-US" sz="2619" b="1">
                          <a:solidFill>
                            <a:srgbClr val="000000"/>
                          </a:solidFill>
                          <a:latin typeface="Merriweather Bold"/>
                          <a:ea typeface="Merriweather Bold"/>
                          <a:cs typeface="Merriweather Bold"/>
                          <a:sym typeface="Merriweather Bold"/>
                        </a:rPr>
                        <a:t>Optimum Product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3.66 ± 0.03</a:t>
                      </a:r>
                      <a:r>
                        <a:rPr lang="en-US" sz="2619" baseline="30000" dirty="0">
                          <a:solidFill>
                            <a:srgbClr val="000000"/>
                          </a:solidFill>
                          <a:latin typeface="Merriweather"/>
                          <a:ea typeface="Merriweather"/>
                          <a:cs typeface="Merriweather"/>
                          <a:sym typeface="Merriweather"/>
                        </a:rPr>
                        <a:t>B</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2.47 ± 0.22</a:t>
                      </a:r>
                      <a:r>
                        <a:rPr lang="en-US" sz="2619" baseline="30000" dirty="0">
                          <a:solidFill>
                            <a:srgbClr val="000000"/>
                          </a:solidFill>
                          <a:latin typeface="Merriweather"/>
                          <a:ea typeface="Merriweather"/>
                          <a:cs typeface="Merriweather"/>
                          <a:sym typeface="Merriweather"/>
                        </a:rPr>
                        <a:t>A</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4064">
                <a:tc>
                  <a:txBody>
                    <a:bodyPr/>
                    <a:lstStyle/>
                    <a:p>
                      <a:pPr algn="ctr">
                        <a:lnSpc>
                          <a:spcPts val="3666"/>
                        </a:lnSpc>
                        <a:defRPr/>
                      </a:pPr>
                      <a:r>
                        <a:rPr lang="en-US" sz="2800" b="1" noProof="0" dirty="0">
                          <a:solidFill>
                            <a:srgbClr val="000000"/>
                          </a:solidFill>
                          <a:latin typeface="Merriweather Bold"/>
                          <a:ea typeface="Merriweather Bold"/>
                          <a:cs typeface="Merriweather Bold"/>
                          <a:sym typeface="Merriweather Bold"/>
                        </a:rPr>
                        <a:t>Pressure Cooked Product Under Optimum Conditions</a:t>
                      </a:r>
                      <a:endParaRPr lang="en-US" sz="1100" noProof="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4.65 ± 0.03</a:t>
                      </a:r>
                      <a:r>
                        <a:rPr lang="en-US" sz="2619" baseline="30000" dirty="0">
                          <a:solidFill>
                            <a:srgbClr val="000000"/>
                          </a:solidFill>
                          <a:latin typeface="Merriweather"/>
                          <a:ea typeface="Merriweather"/>
                          <a:cs typeface="Merriweather"/>
                          <a:sym typeface="Merriweather"/>
                        </a:rPr>
                        <a:t>A</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619" dirty="0">
                          <a:solidFill>
                            <a:srgbClr val="000000"/>
                          </a:solidFill>
                          <a:latin typeface="Merriweather"/>
                          <a:ea typeface="Merriweather"/>
                          <a:cs typeface="Merriweather"/>
                          <a:sym typeface="Merriweather"/>
                        </a:rPr>
                        <a:t>2.90 ± 0.33</a:t>
                      </a:r>
                      <a:r>
                        <a:rPr lang="en-US" sz="2619" baseline="30000" dirty="0">
                          <a:solidFill>
                            <a:srgbClr val="000000"/>
                          </a:solidFill>
                          <a:latin typeface="Merriweather"/>
                          <a:ea typeface="Merriweather"/>
                          <a:cs typeface="Merriweather"/>
                          <a:sym typeface="Merriweather"/>
                        </a:rPr>
                        <a:t>A</a:t>
                      </a:r>
                      <a:endParaRPr lang="en-US" sz="11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228600" y="7110542"/>
            <a:ext cx="9796819" cy="416011"/>
          </a:xfrm>
          <a:prstGeom prst="rect">
            <a:avLst/>
          </a:prstGeom>
        </p:spPr>
        <p:txBody>
          <a:bodyPr lIns="0" tIns="0" rIns="0" bIns="0" rtlCol="0" anchor="t">
            <a:spAutoFit/>
          </a:bodyPr>
          <a:lstStyle/>
          <a:p>
            <a:pPr algn="ctr">
              <a:lnSpc>
                <a:spcPts val="3675"/>
              </a:lnSpc>
              <a:spcBef>
                <a:spcPct val="0"/>
              </a:spcBef>
            </a:pPr>
            <a:r>
              <a:rPr lang="en-US" sz="1600" dirty="0">
                <a:solidFill>
                  <a:srgbClr val="000000"/>
                </a:solidFill>
                <a:latin typeface="Merriweather"/>
                <a:ea typeface="Merriweather"/>
                <a:cs typeface="Merriweather"/>
                <a:sym typeface="Merriweather"/>
              </a:rPr>
              <a:t>*For oil holding capacity determination experiment, sunflower oil is used. </a:t>
            </a:r>
          </a:p>
        </p:txBody>
      </p:sp>
      <p:sp>
        <p:nvSpPr>
          <p:cNvPr id="5" name="Freeform 5"/>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sp>
        <p:nvSpPr>
          <p:cNvPr id="7" name="TextBox 6">
            <a:extLst>
              <a:ext uri="{FF2B5EF4-FFF2-40B4-BE49-F238E27FC236}">
                <a16:creationId xmlns:a16="http://schemas.microsoft.com/office/drawing/2014/main" id="{6EB540AC-C7DA-00AD-0210-16812D68D0CE}"/>
              </a:ext>
            </a:extLst>
          </p:cNvPr>
          <p:cNvSpPr txBox="1"/>
          <p:nvPr/>
        </p:nvSpPr>
        <p:spPr>
          <a:xfrm>
            <a:off x="1028700" y="7924358"/>
            <a:ext cx="15461462" cy="830997"/>
          </a:xfrm>
          <a:prstGeom prst="rect">
            <a:avLst/>
          </a:prstGeom>
          <a:noFill/>
        </p:spPr>
        <p:txBody>
          <a:bodyPr wrap="square">
            <a:spAutoFit/>
          </a:bodyPr>
          <a:lstStyle/>
          <a:p>
            <a:r>
              <a:rPr lang="en-GB" sz="2400" dirty="0">
                <a:latin typeface="Merriweather" panose="00000500000000000000" pitchFamily="2" charset="-94"/>
              </a:rPr>
              <a:t>The pressure-cooked </a:t>
            </a:r>
            <a:r>
              <a:rPr lang="tr-TR" sz="2400" dirty="0" err="1">
                <a:latin typeface="Merriweather" panose="00000500000000000000" pitchFamily="2" charset="-94"/>
              </a:rPr>
              <a:t>one</a:t>
            </a:r>
            <a:r>
              <a:rPr lang="en-GB" sz="2400" dirty="0">
                <a:latin typeface="Merriweather" panose="00000500000000000000" pitchFamily="2" charset="-94"/>
              </a:rPr>
              <a:t> shows a higher water holding capacity compared to the </a:t>
            </a:r>
            <a:r>
              <a:rPr lang="en-GB" sz="2400" dirty="0" err="1">
                <a:latin typeface="Merriweather" panose="00000500000000000000" pitchFamily="2" charset="-94"/>
              </a:rPr>
              <a:t>optim</a:t>
            </a:r>
            <a:r>
              <a:rPr lang="tr-TR" sz="2400" dirty="0">
                <a:latin typeface="Merriweather" panose="00000500000000000000" pitchFamily="2" charset="-94"/>
              </a:rPr>
              <a:t>um</a:t>
            </a:r>
            <a:r>
              <a:rPr lang="en-GB" sz="2400" dirty="0">
                <a:latin typeface="Merriweather" panose="00000500000000000000" pitchFamily="2" charset="-94"/>
              </a:rPr>
              <a:t> product, with a slight increase in oil holding capacity as well.</a:t>
            </a:r>
          </a:p>
        </p:txBody>
      </p:sp>
      <p:pic>
        <p:nvPicPr>
          <p:cNvPr id="6" name="Picture 5">
            <a:extLst>
              <a:ext uri="{FF2B5EF4-FFF2-40B4-BE49-F238E27FC236}">
                <a16:creationId xmlns:a16="http://schemas.microsoft.com/office/drawing/2014/main" id="{9FE85E2A-D608-401B-B6BD-0855C2A7F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4726" y="0"/>
            <a:ext cx="972939" cy="13712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TextBox 2"/>
          <p:cNvSpPr txBox="1"/>
          <p:nvPr/>
        </p:nvSpPr>
        <p:spPr>
          <a:xfrm>
            <a:off x="1028700" y="971550"/>
            <a:ext cx="10942513" cy="497839"/>
          </a:xfrm>
          <a:prstGeom prst="rect">
            <a:avLst/>
          </a:prstGeom>
        </p:spPr>
        <p:txBody>
          <a:bodyPr lIns="0" tIns="0" rIns="0" bIns="0" rtlCol="0" anchor="t">
            <a:spAutoFit/>
          </a:bodyPr>
          <a:lstStyle/>
          <a:p>
            <a:pPr algn="l">
              <a:lnSpc>
                <a:spcPts val="4060"/>
              </a:lnSpc>
            </a:pPr>
            <a:r>
              <a:rPr lang="en-US" sz="2900" b="1" i="1" u="sng">
                <a:solidFill>
                  <a:srgbClr val="789662"/>
                </a:solidFill>
                <a:latin typeface="Merriweather Bold Italics"/>
                <a:ea typeface="Merriweather Bold Italics"/>
                <a:cs typeface="Merriweather Bold Italics"/>
                <a:sym typeface="Merriweather Bold Italics"/>
              </a:rPr>
              <a:t>Color Analysis:</a:t>
            </a:r>
          </a:p>
        </p:txBody>
      </p:sp>
      <p:graphicFrame>
        <p:nvGraphicFramePr>
          <p:cNvPr id="3" name="Table 3"/>
          <p:cNvGraphicFramePr>
            <a:graphicFrameLocks noGrp="1"/>
          </p:cNvGraphicFramePr>
          <p:nvPr>
            <p:extLst>
              <p:ext uri="{D42A27DB-BD31-4B8C-83A1-F6EECF244321}">
                <p14:modId xmlns:p14="http://schemas.microsoft.com/office/powerpoint/2010/main" val="1131634470"/>
              </p:ext>
            </p:extLst>
          </p:nvPr>
        </p:nvGraphicFramePr>
        <p:xfrm>
          <a:off x="1028700" y="1684613"/>
          <a:ext cx="11385087" cy="4487039"/>
        </p:xfrm>
        <a:graphic>
          <a:graphicData uri="http://schemas.openxmlformats.org/drawingml/2006/table">
            <a:tbl>
              <a:tblPr/>
              <a:tblGrid>
                <a:gridCol w="3203300">
                  <a:extLst>
                    <a:ext uri="{9D8B030D-6E8A-4147-A177-3AD203B41FA5}">
                      <a16:colId xmlns:a16="http://schemas.microsoft.com/office/drawing/2014/main" val="20000"/>
                    </a:ext>
                  </a:extLst>
                </a:gridCol>
                <a:gridCol w="2770678">
                  <a:extLst>
                    <a:ext uri="{9D8B030D-6E8A-4147-A177-3AD203B41FA5}">
                      <a16:colId xmlns:a16="http://schemas.microsoft.com/office/drawing/2014/main" val="20001"/>
                    </a:ext>
                  </a:extLst>
                </a:gridCol>
                <a:gridCol w="2770678">
                  <a:extLst>
                    <a:ext uri="{9D8B030D-6E8A-4147-A177-3AD203B41FA5}">
                      <a16:colId xmlns:a16="http://schemas.microsoft.com/office/drawing/2014/main" val="20002"/>
                    </a:ext>
                  </a:extLst>
                </a:gridCol>
                <a:gridCol w="2640431">
                  <a:extLst>
                    <a:ext uri="{9D8B030D-6E8A-4147-A177-3AD203B41FA5}">
                      <a16:colId xmlns:a16="http://schemas.microsoft.com/office/drawing/2014/main" val="20003"/>
                    </a:ext>
                  </a:extLst>
                </a:gridCol>
              </a:tblGrid>
              <a:tr h="770875">
                <a:tc>
                  <a:txBody>
                    <a:bodyPr/>
                    <a:lstStyle/>
                    <a:p>
                      <a:pPr algn="ctr">
                        <a:lnSpc>
                          <a:spcPts val="3386"/>
                        </a:lnSpc>
                        <a:defRPr/>
                      </a:pPr>
                      <a:r>
                        <a:rPr lang="en-US" sz="2000" b="1" dirty="0">
                          <a:solidFill>
                            <a:srgbClr val="000000"/>
                          </a:solidFill>
                          <a:latin typeface="Merriweather Bold"/>
                          <a:ea typeface="Merriweather Bold"/>
                          <a:cs typeface="Merriweather Bold"/>
                          <a:sym typeface="Merriweather Bold"/>
                        </a:rPr>
                        <a:t>Sample </a:t>
                      </a:r>
                      <a:endParaRPr lang="en-US" sz="2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b="1">
                          <a:solidFill>
                            <a:srgbClr val="000000"/>
                          </a:solidFill>
                          <a:latin typeface="Merriweather Bold"/>
                          <a:ea typeface="Merriweather Bold"/>
                          <a:cs typeface="Merriweather Bold"/>
                          <a:sym typeface="Merriweather Bold"/>
                        </a:rPr>
                        <a:t>L*</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b="1">
                          <a:solidFill>
                            <a:srgbClr val="000000"/>
                          </a:solidFill>
                          <a:latin typeface="Merriweather Bold"/>
                          <a:ea typeface="Merriweather Bold"/>
                          <a:cs typeface="Merriweather Bold"/>
                          <a:sym typeface="Merriweather Bold"/>
                        </a:rPr>
                        <a:t>a*</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b="1">
                          <a:solidFill>
                            <a:srgbClr val="000000"/>
                          </a:solidFill>
                          <a:latin typeface="Merriweather Bold"/>
                          <a:ea typeface="Merriweather Bold"/>
                          <a:cs typeface="Merriweather Bold"/>
                          <a:sym typeface="Merriweather Bold"/>
                        </a:rPr>
                        <a:t>b*</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9912">
                <a:tc>
                  <a:txBody>
                    <a:bodyPr/>
                    <a:lstStyle/>
                    <a:p>
                      <a:pPr algn="ctr">
                        <a:lnSpc>
                          <a:spcPts val="3386"/>
                        </a:lnSpc>
                        <a:defRPr/>
                      </a:pPr>
                      <a:r>
                        <a:rPr lang="en-US" sz="2000" b="1">
                          <a:solidFill>
                            <a:srgbClr val="000000"/>
                          </a:solidFill>
                          <a:latin typeface="Merriweather Bold"/>
                          <a:ea typeface="Merriweather Bold"/>
                          <a:cs typeface="Merriweather Bold"/>
                          <a:sym typeface="Merriweather Bold"/>
                        </a:rPr>
                        <a:t>Milled Faba Bean (Raw Material)</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82.43 ± 0.68</a:t>
                      </a:r>
                      <a:r>
                        <a:rPr lang="en-US" sz="2000" baseline="30000" dirty="0">
                          <a:solidFill>
                            <a:srgbClr val="000000"/>
                          </a:solidFill>
                          <a:latin typeface="Merriweather"/>
                          <a:ea typeface="Merriweather"/>
                          <a:cs typeface="Merriweather"/>
                          <a:sym typeface="Merriweather"/>
                        </a:rPr>
                        <a:t>A</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1.63 ± 0.31</a:t>
                      </a:r>
                      <a:r>
                        <a:rPr lang="en-US" sz="2000" baseline="30000" dirty="0">
                          <a:solidFill>
                            <a:srgbClr val="000000"/>
                          </a:solidFill>
                          <a:latin typeface="Merriweather"/>
                          <a:ea typeface="Merriweather"/>
                          <a:cs typeface="Merriweather"/>
                          <a:sym typeface="Merriweather"/>
                        </a:rPr>
                        <a:t>C</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14.77 ± 0.90</a:t>
                      </a:r>
                      <a:r>
                        <a:rPr lang="en-US" sz="2000" baseline="30000" dirty="0">
                          <a:solidFill>
                            <a:srgbClr val="000000"/>
                          </a:solidFill>
                          <a:latin typeface="Merriweather"/>
                          <a:ea typeface="Merriweather"/>
                          <a:cs typeface="Merriweather"/>
                          <a:sym typeface="Merriweather"/>
                        </a:rPr>
                        <a:t>A</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0875">
                <a:tc>
                  <a:txBody>
                    <a:bodyPr/>
                    <a:lstStyle/>
                    <a:p>
                      <a:pPr algn="ctr">
                        <a:lnSpc>
                          <a:spcPts val="3386"/>
                        </a:lnSpc>
                        <a:defRPr/>
                      </a:pPr>
                      <a:r>
                        <a:rPr lang="en-US" sz="2000" b="1" dirty="0">
                          <a:solidFill>
                            <a:srgbClr val="000000"/>
                          </a:solidFill>
                          <a:latin typeface="Merriweather Bold"/>
                          <a:ea typeface="Merriweather Bold"/>
                          <a:cs typeface="Merriweather Bold"/>
                          <a:sym typeface="Merriweather Bold"/>
                        </a:rPr>
                        <a:t>Optimum Product</a:t>
                      </a:r>
                      <a:endParaRPr lang="en-US" sz="2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53.20 ± 0.46</a:t>
                      </a:r>
                      <a:r>
                        <a:rPr lang="en-US" sz="2000" baseline="30000" dirty="0">
                          <a:solidFill>
                            <a:srgbClr val="000000"/>
                          </a:solidFill>
                          <a:latin typeface="Merriweather"/>
                          <a:ea typeface="Merriweather"/>
                          <a:cs typeface="Merriweather"/>
                          <a:sym typeface="Merriweather"/>
                        </a:rPr>
                        <a:t>C</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7.40 ± 0.10</a:t>
                      </a:r>
                      <a:r>
                        <a:rPr lang="en-US" sz="2000" strike="noStrike" baseline="30000" dirty="0">
                          <a:solidFill>
                            <a:srgbClr val="000000"/>
                          </a:solidFill>
                          <a:latin typeface="Merriweather"/>
                          <a:ea typeface="Merriweather"/>
                          <a:cs typeface="Merriweather"/>
                          <a:sym typeface="Merriweather"/>
                        </a:rPr>
                        <a:t>A</a:t>
                      </a:r>
                      <a:endParaRPr lang="en-US" sz="2000" strike="noStrike"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12.03 ± 0.25</a:t>
                      </a:r>
                      <a:r>
                        <a:rPr lang="en-US" sz="2000" baseline="30000" dirty="0">
                          <a:solidFill>
                            <a:srgbClr val="000000"/>
                          </a:solidFill>
                          <a:latin typeface="Merriweather"/>
                          <a:ea typeface="Merriweather"/>
                          <a:cs typeface="Merriweather"/>
                          <a:sym typeface="Merriweather"/>
                        </a:rPr>
                        <a:t>B</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3621">
                <a:tc>
                  <a:txBody>
                    <a:bodyPr/>
                    <a:lstStyle/>
                    <a:p>
                      <a:pPr algn="ctr">
                        <a:lnSpc>
                          <a:spcPts val="3666"/>
                        </a:lnSpc>
                        <a:defRPr/>
                      </a:pPr>
                      <a:r>
                        <a:rPr lang="en-US" sz="2000" b="1" noProof="0" dirty="0">
                          <a:solidFill>
                            <a:srgbClr val="000000"/>
                          </a:solidFill>
                          <a:latin typeface="Merriweather Bold"/>
                          <a:ea typeface="Merriweather Bold"/>
                          <a:cs typeface="Merriweather Bold"/>
                          <a:sym typeface="Merriweather Bold"/>
                        </a:rPr>
                        <a:t>Pressure Cooked Product Under Optimum Conditions</a:t>
                      </a:r>
                      <a:endParaRPr lang="en-US" sz="2000" noProof="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59.37 ± 0.23</a:t>
                      </a:r>
                      <a:r>
                        <a:rPr lang="en-US" sz="2000" baseline="30000" dirty="0">
                          <a:solidFill>
                            <a:srgbClr val="000000"/>
                          </a:solidFill>
                          <a:latin typeface="Merriweather"/>
                          <a:ea typeface="Merriweather"/>
                          <a:cs typeface="Merriweather"/>
                          <a:sym typeface="Merriweather"/>
                        </a:rPr>
                        <a:t>B</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6.77 ± 0.06</a:t>
                      </a:r>
                      <a:r>
                        <a:rPr lang="en-US" sz="2000" baseline="30000" dirty="0">
                          <a:solidFill>
                            <a:srgbClr val="000000"/>
                          </a:solidFill>
                          <a:latin typeface="Merriweather"/>
                          <a:ea typeface="Merriweather"/>
                          <a:cs typeface="Merriweather"/>
                          <a:sym typeface="Merriweather"/>
                        </a:rPr>
                        <a:t>B</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86"/>
                        </a:lnSpc>
                        <a:defRPr/>
                      </a:pPr>
                      <a:r>
                        <a:rPr lang="en-US" sz="2000" dirty="0">
                          <a:solidFill>
                            <a:srgbClr val="000000"/>
                          </a:solidFill>
                          <a:latin typeface="Merriweather"/>
                          <a:ea typeface="Merriweather"/>
                          <a:cs typeface="Merriweather"/>
                          <a:sym typeface="Merriweather"/>
                        </a:rPr>
                        <a:t>11.50 ± 0.17</a:t>
                      </a:r>
                      <a:r>
                        <a:rPr lang="en-US" sz="2000" baseline="30000" dirty="0">
                          <a:solidFill>
                            <a:srgbClr val="000000"/>
                          </a:solidFill>
                          <a:latin typeface="Merriweather"/>
                          <a:ea typeface="Merriweather"/>
                          <a:cs typeface="Merriweather"/>
                          <a:sym typeface="Merriweather"/>
                        </a:rPr>
                        <a:t>B</a:t>
                      </a:r>
                      <a:endParaRPr lang="en-US" sz="20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4"/>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grpSp>
        <p:nvGrpSpPr>
          <p:cNvPr id="5" name="Group 5"/>
          <p:cNvGrpSpPr/>
          <p:nvPr/>
        </p:nvGrpSpPr>
        <p:grpSpPr>
          <a:xfrm>
            <a:off x="1296848" y="5795156"/>
            <a:ext cx="15141344" cy="3463144"/>
            <a:chOff x="0" y="0"/>
            <a:chExt cx="20188459" cy="4617525"/>
          </a:xfrm>
        </p:grpSpPr>
        <p:sp>
          <p:nvSpPr>
            <p:cNvPr id="6" name="Freeform 6"/>
            <p:cNvSpPr/>
            <p:nvPr/>
          </p:nvSpPr>
          <p:spPr>
            <a:xfrm rot="-5400000">
              <a:off x="604056" y="-604056"/>
              <a:ext cx="4572896" cy="5781009"/>
            </a:xfrm>
            <a:custGeom>
              <a:avLst/>
              <a:gdLst/>
              <a:ahLst/>
              <a:cxnLst/>
              <a:rect l="l" t="t" r="r" b="b"/>
              <a:pathLst>
                <a:path w="4572896" h="5781009">
                  <a:moveTo>
                    <a:pt x="0" y="0"/>
                  </a:moveTo>
                  <a:lnTo>
                    <a:pt x="4572897" y="0"/>
                  </a:lnTo>
                  <a:lnTo>
                    <a:pt x="4572897" y="5781009"/>
                  </a:lnTo>
                  <a:lnTo>
                    <a:pt x="0" y="5781009"/>
                  </a:lnTo>
                  <a:lnTo>
                    <a:pt x="0" y="0"/>
                  </a:lnTo>
                  <a:close/>
                </a:path>
              </a:pathLst>
            </a:custGeom>
            <a:blipFill>
              <a:blip r:embed="rId3"/>
              <a:stretch>
                <a:fillRect l="-69270" r="-82092" b="-165110"/>
              </a:stretch>
            </a:blipFill>
          </p:spPr>
          <p:txBody>
            <a:bodyPr/>
            <a:lstStyle/>
            <a:p>
              <a:endParaRPr lang="en-GB"/>
            </a:p>
          </p:txBody>
        </p:sp>
        <p:sp>
          <p:nvSpPr>
            <p:cNvPr id="7" name="TextBox 7"/>
            <p:cNvSpPr txBox="1"/>
            <p:nvPr/>
          </p:nvSpPr>
          <p:spPr>
            <a:xfrm>
              <a:off x="2522957" y="3784129"/>
              <a:ext cx="2681725" cy="808662"/>
            </a:xfrm>
            <a:prstGeom prst="rect">
              <a:avLst/>
            </a:prstGeom>
          </p:spPr>
          <p:txBody>
            <a:bodyPr lIns="0" tIns="0" rIns="0" bIns="0" rtlCol="0" anchor="t">
              <a:spAutoFit/>
            </a:bodyPr>
            <a:lstStyle/>
            <a:p>
              <a:pPr algn="ctr">
                <a:lnSpc>
                  <a:spcPts val="2498"/>
                </a:lnSpc>
              </a:pPr>
              <a:r>
                <a:rPr lang="en-US" sz="1784">
                  <a:solidFill>
                    <a:srgbClr val="000000"/>
                  </a:solidFill>
                  <a:latin typeface="Merriweather"/>
                  <a:ea typeface="Merriweather"/>
                  <a:cs typeface="Merriweather"/>
                  <a:sym typeface="Merriweather"/>
                </a:rPr>
                <a:t>Milled Faba Bean Powder</a:t>
              </a:r>
            </a:p>
          </p:txBody>
        </p:sp>
        <p:sp>
          <p:nvSpPr>
            <p:cNvPr id="8" name="TextBox 8"/>
            <p:cNvSpPr txBox="1"/>
            <p:nvPr/>
          </p:nvSpPr>
          <p:spPr>
            <a:xfrm>
              <a:off x="7904284" y="3865394"/>
              <a:ext cx="5646289" cy="752131"/>
            </a:xfrm>
            <a:prstGeom prst="rect">
              <a:avLst/>
            </a:prstGeom>
          </p:spPr>
          <p:txBody>
            <a:bodyPr lIns="0" tIns="0" rIns="0" bIns="0" rtlCol="0" anchor="t">
              <a:spAutoFit/>
            </a:bodyPr>
            <a:lstStyle/>
            <a:p>
              <a:pPr algn="ctr">
                <a:lnSpc>
                  <a:spcPts val="2359"/>
                </a:lnSpc>
              </a:pPr>
              <a:r>
                <a:rPr lang="en-US" sz="1685">
                  <a:solidFill>
                    <a:srgbClr val="000000"/>
                  </a:solidFill>
                  <a:latin typeface="Merriweather"/>
                  <a:ea typeface="Merriweather"/>
                  <a:cs typeface="Merriweather"/>
                  <a:sym typeface="Merriweather"/>
                </a:rPr>
                <a:t>11.64 pH /30 C/ without pretreatment product</a:t>
              </a:r>
            </a:p>
          </p:txBody>
        </p:sp>
        <p:sp>
          <p:nvSpPr>
            <p:cNvPr id="9" name="Freeform 9"/>
            <p:cNvSpPr/>
            <p:nvPr/>
          </p:nvSpPr>
          <p:spPr>
            <a:xfrm rot="-5400000">
              <a:off x="9108161" y="163875"/>
              <a:ext cx="3238535" cy="3899046"/>
            </a:xfrm>
            <a:custGeom>
              <a:avLst/>
              <a:gdLst/>
              <a:ahLst/>
              <a:cxnLst/>
              <a:rect l="l" t="t" r="r" b="b"/>
              <a:pathLst>
                <a:path w="3238535" h="3899046">
                  <a:moveTo>
                    <a:pt x="0" y="0"/>
                  </a:moveTo>
                  <a:lnTo>
                    <a:pt x="3238535" y="0"/>
                  </a:lnTo>
                  <a:lnTo>
                    <a:pt x="3238535" y="3899045"/>
                  </a:lnTo>
                  <a:lnTo>
                    <a:pt x="0" y="3899045"/>
                  </a:lnTo>
                  <a:lnTo>
                    <a:pt x="0" y="0"/>
                  </a:lnTo>
                  <a:close/>
                </a:path>
              </a:pathLst>
            </a:custGeom>
            <a:blipFill>
              <a:blip r:embed="rId3"/>
              <a:stretch>
                <a:fillRect l="-124769" t="-150040" r="-130161" b="-143032"/>
              </a:stretch>
            </a:blipFill>
          </p:spPr>
          <p:txBody>
            <a:bodyPr/>
            <a:lstStyle/>
            <a:p>
              <a:endParaRPr lang="en-GB"/>
            </a:p>
          </p:txBody>
        </p:sp>
        <p:sp>
          <p:nvSpPr>
            <p:cNvPr id="10" name="Freeform 10"/>
            <p:cNvSpPr/>
            <p:nvPr/>
          </p:nvSpPr>
          <p:spPr>
            <a:xfrm rot="-5400000">
              <a:off x="16003835" y="253438"/>
              <a:ext cx="3238535" cy="3899046"/>
            </a:xfrm>
            <a:custGeom>
              <a:avLst/>
              <a:gdLst/>
              <a:ahLst/>
              <a:cxnLst/>
              <a:rect l="l" t="t" r="r" b="b"/>
              <a:pathLst>
                <a:path w="3238535" h="3899046">
                  <a:moveTo>
                    <a:pt x="0" y="0"/>
                  </a:moveTo>
                  <a:lnTo>
                    <a:pt x="3238536" y="0"/>
                  </a:lnTo>
                  <a:lnTo>
                    <a:pt x="3238536" y="3899046"/>
                  </a:lnTo>
                  <a:lnTo>
                    <a:pt x="0" y="3899046"/>
                  </a:lnTo>
                  <a:lnTo>
                    <a:pt x="0" y="0"/>
                  </a:lnTo>
                  <a:close/>
                </a:path>
              </a:pathLst>
            </a:custGeom>
            <a:blipFill>
              <a:blip r:embed="rId4"/>
              <a:stretch>
                <a:fillRect l="-119794" t="-250866" r="-135136" b="-42206"/>
              </a:stretch>
            </a:blipFill>
          </p:spPr>
          <p:txBody>
            <a:bodyPr/>
            <a:lstStyle/>
            <a:p>
              <a:endParaRPr lang="en-GB"/>
            </a:p>
          </p:txBody>
        </p:sp>
        <p:sp>
          <p:nvSpPr>
            <p:cNvPr id="11" name="TextBox 11"/>
            <p:cNvSpPr txBox="1"/>
            <p:nvPr/>
          </p:nvSpPr>
          <p:spPr>
            <a:xfrm>
              <a:off x="15057747" y="3817157"/>
              <a:ext cx="5130713" cy="752131"/>
            </a:xfrm>
            <a:prstGeom prst="rect">
              <a:avLst/>
            </a:prstGeom>
          </p:spPr>
          <p:txBody>
            <a:bodyPr lIns="0" tIns="0" rIns="0" bIns="0" rtlCol="0" anchor="t">
              <a:spAutoFit/>
            </a:bodyPr>
            <a:lstStyle/>
            <a:p>
              <a:pPr algn="ctr">
                <a:lnSpc>
                  <a:spcPts val="2359"/>
                </a:lnSpc>
              </a:pPr>
              <a:r>
                <a:rPr lang="en-US" sz="1685">
                  <a:solidFill>
                    <a:srgbClr val="000000"/>
                  </a:solidFill>
                  <a:latin typeface="Merriweather"/>
                  <a:ea typeface="Merriweather"/>
                  <a:cs typeface="Merriweather"/>
                  <a:sym typeface="Merriweather"/>
                </a:rPr>
                <a:t>11.64 pH /30 C/ pressure cooked product</a:t>
              </a:r>
            </a:p>
          </p:txBody>
        </p:sp>
      </p:grpSp>
      <p:sp>
        <p:nvSpPr>
          <p:cNvPr id="13" name="TextBox 12">
            <a:extLst>
              <a:ext uri="{FF2B5EF4-FFF2-40B4-BE49-F238E27FC236}">
                <a16:creationId xmlns:a16="http://schemas.microsoft.com/office/drawing/2014/main" id="{D3505F8E-B021-2C89-B9D1-B3637AAB07C2}"/>
              </a:ext>
            </a:extLst>
          </p:cNvPr>
          <p:cNvSpPr txBox="1"/>
          <p:nvPr/>
        </p:nvSpPr>
        <p:spPr>
          <a:xfrm>
            <a:off x="12681934" y="1229720"/>
            <a:ext cx="4991768" cy="46190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GB" dirty="0">
                <a:latin typeface="Merriweather" panose="00000500000000000000" pitchFamily="2" charset="-94"/>
              </a:rPr>
              <a:t>The pressure-cooked product shows </a:t>
            </a:r>
            <a:endParaRPr lang="tr-TR" dirty="0">
              <a:latin typeface="Merriweather" panose="00000500000000000000" pitchFamily="2" charset="-94"/>
            </a:endParaRPr>
          </a:p>
          <a:p>
            <a:pPr marL="800100" lvl="1" indent="-342900" algn="just">
              <a:lnSpc>
                <a:spcPct val="150000"/>
              </a:lnSpc>
              <a:buFont typeface="Arial" panose="020B0604020202020204" pitchFamily="34" charset="0"/>
              <a:buChar char="•"/>
            </a:pPr>
            <a:r>
              <a:rPr lang="tr-TR" dirty="0">
                <a:latin typeface="Merriweather" panose="00000500000000000000" pitchFamily="2" charset="-94"/>
              </a:rPr>
              <a:t>I</a:t>
            </a:r>
            <a:r>
              <a:rPr lang="en-GB" dirty="0" err="1">
                <a:latin typeface="Merriweather" panose="00000500000000000000" pitchFamily="2" charset="-94"/>
              </a:rPr>
              <a:t>ncrease</a:t>
            </a:r>
            <a:r>
              <a:rPr lang="en-GB" dirty="0">
                <a:latin typeface="Merriweather" panose="00000500000000000000" pitchFamily="2" charset="-94"/>
              </a:rPr>
              <a:t> in lightness (L*) compared to the optimal product, indicating a brighter </a:t>
            </a:r>
            <a:r>
              <a:rPr lang="en-GB" dirty="0" err="1">
                <a:latin typeface="Merriweather" panose="00000500000000000000" pitchFamily="2" charset="-94"/>
              </a:rPr>
              <a:t>color</a:t>
            </a:r>
            <a:endParaRPr lang="tr-TR" dirty="0">
              <a:latin typeface="Merriweather" panose="00000500000000000000" pitchFamily="2" charset="-94"/>
            </a:endParaRPr>
          </a:p>
          <a:p>
            <a:pPr marL="800100" lvl="1" indent="-342900" algn="just">
              <a:lnSpc>
                <a:spcPct val="150000"/>
              </a:lnSpc>
              <a:buFont typeface="Arial" panose="020B0604020202020204" pitchFamily="34" charset="0"/>
              <a:buChar char="•"/>
            </a:pPr>
            <a:r>
              <a:rPr lang="tr-TR" dirty="0">
                <a:latin typeface="Merriweather" panose="00000500000000000000" pitchFamily="2" charset="-94"/>
              </a:rPr>
              <a:t>T</a:t>
            </a:r>
            <a:r>
              <a:rPr lang="en-GB" dirty="0">
                <a:latin typeface="Merriweather" panose="00000500000000000000" pitchFamily="2" charset="-94"/>
              </a:rPr>
              <a:t>he redness (a*) and yellowness (b*) values slightly decrease. </a:t>
            </a:r>
            <a:endParaRPr lang="tr-TR" dirty="0">
              <a:latin typeface="Merriweather" panose="00000500000000000000" pitchFamily="2" charset="-94"/>
            </a:endParaRPr>
          </a:p>
          <a:p>
            <a:pPr marL="342900" indent="-342900" algn="just">
              <a:lnSpc>
                <a:spcPct val="150000"/>
              </a:lnSpc>
              <a:buFont typeface="Arial" panose="020B0604020202020204" pitchFamily="34" charset="0"/>
              <a:buChar char="•"/>
            </a:pPr>
            <a:r>
              <a:rPr lang="en-GB" dirty="0">
                <a:latin typeface="Merriweather" panose="00000500000000000000" pitchFamily="2" charset="-94"/>
              </a:rPr>
              <a:t>These changes suggest that the pressure cooking treatment leads to a lighter and less intense </a:t>
            </a:r>
            <a:r>
              <a:rPr lang="en-GB" dirty="0" err="1">
                <a:latin typeface="Merriweather" panose="00000500000000000000" pitchFamily="2" charset="-94"/>
              </a:rPr>
              <a:t>color</a:t>
            </a:r>
            <a:r>
              <a:rPr lang="en-GB" dirty="0">
                <a:latin typeface="Merriweather" panose="00000500000000000000" pitchFamily="2" charset="-94"/>
              </a:rPr>
              <a:t> profile compared to the standard optimal product.</a:t>
            </a:r>
          </a:p>
        </p:txBody>
      </p:sp>
      <p:pic>
        <p:nvPicPr>
          <p:cNvPr id="12" name="Picture 11">
            <a:extLst>
              <a:ext uri="{FF2B5EF4-FFF2-40B4-BE49-F238E27FC236}">
                <a16:creationId xmlns:a16="http://schemas.microsoft.com/office/drawing/2014/main" id="{F091E9FA-5075-2E7D-170F-99A2C6CBA1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061" y="8920524"/>
            <a:ext cx="972939" cy="13712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TextBox 2"/>
          <p:cNvSpPr txBox="1"/>
          <p:nvPr/>
        </p:nvSpPr>
        <p:spPr>
          <a:xfrm>
            <a:off x="1028700" y="971550"/>
            <a:ext cx="10942513" cy="497839"/>
          </a:xfrm>
          <a:prstGeom prst="rect">
            <a:avLst/>
          </a:prstGeom>
        </p:spPr>
        <p:txBody>
          <a:bodyPr lIns="0" tIns="0" rIns="0" bIns="0" rtlCol="0" anchor="t">
            <a:spAutoFit/>
          </a:bodyPr>
          <a:lstStyle/>
          <a:p>
            <a:pPr algn="l">
              <a:lnSpc>
                <a:spcPts val="4060"/>
              </a:lnSpc>
            </a:pPr>
            <a:r>
              <a:rPr lang="en-US" sz="2900" b="1" i="1" u="sng">
                <a:solidFill>
                  <a:srgbClr val="789662"/>
                </a:solidFill>
                <a:latin typeface="Merriweather Bold Italics"/>
                <a:ea typeface="Merriweather Bold Italics"/>
                <a:cs typeface="Merriweather Bold Italics"/>
                <a:sym typeface="Merriweather Bold Italics"/>
              </a:rPr>
              <a:t>Foaming Properties:</a:t>
            </a:r>
          </a:p>
        </p:txBody>
      </p:sp>
      <p:graphicFrame>
        <p:nvGraphicFramePr>
          <p:cNvPr id="3" name="Table 3"/>
          <p:cNvGraphicFramePr>
            <a:graphicFrameLocks noGrp="1"/>
          </p:cNvGraphicFramePr>
          <p:nvPr>
            <p:extLst>
              <p:ext uri="{D42A27DB-BD31-4B8C-83A1-F6EECF244321}">
                <p14:modId xmlns:p14="http://schemas.microsoft.com/office/powerpoint/2010/main" val="4072924672"/>
              </p:ext>
            </p:extLst>
          </p:nvPr>
        </p:nvGraphicFramePr>
        <p:xfrm>
          <a:off x="1666945" y="2074218"/>
          <a:ext cx="14954110" cy="5195548"/>
        </p:xfrm>
        <a:graphic>
          <a:graphicData uri="http://schemas.openxmlformats.org/drawingml/2006/table">
            <a:tbl>
              <a:tblPr/>
              <a:tblGrid>
                <a:gridCol w="5477918">
                  <a:extLst>
                    <a:ext uri="{9D8B030D-6E8A-4147-A177-3AD203B41FA5}">
                      <a16:colId xmlns:a16="http://schemas.microsoft.com/office/drawing/2014/main" val="20000"/>
                    </a:ext>
                  </a:extLst>
                </a:gridCol>
                <a:gridCol w="4738096">
                  <a:extLst>
                    <a:ext uri="{9D8B030D-6E8A-4147-A177-3AD203B41FA5}">
                      <a16:colId xmlns:a16="http://schemas.microsoft.com/office/drawing/2014/main" val="20001"/>
                    </a:ext>
                  </a:extLst>
                </a:gridCol>
                <a:gridCol w="4738096">
                  <a:extLst>
                    <a:ext uri="{9D8B030D-6E8A-4147-A177-3AD203B41FA5}">
                      <a16:colId xmlns:a16="http://schemas.microsoft.com/office/drawing/2014/main" val="20002"/>
                    </a:ext>
                  </a:extLst>
                </a:gridCol>
              </a:tblGrid>
              <a:tr h="1389591">
                <a:tc>
                  <a:txBody>
                    <a:bodyPr/>
                    <a:lstStyle/>
                    <a:p>
                      <a:pPr algn="ctr">
                        <a:lnSpc>
                          <a:spcPts val="3666"/>
                        </a:lnSpc>
                        <a:defRPr/>
                      </a:pPr>
                      <a:r>
                        <a:rPr lang="en-US" sz="2400" b="1">
                          <a:solidFill>
                            <a:srgbClr val="000000"/>
                          </a:solidFill>
                          <a:latin typeface="Merriweather Bold"/>
                          <a:ea typeface="Merriweather Bold"/>
                          <a:cs typeface="Merriweather Bold"/>
                          <a:sym typeface="Merriweather Bold"/>
                        </a:rPr>
                        <a:t>Sample </a:t>
                      </a:r>
                      <a:endParaRPr lang="en-US" sz="24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b="1">
                          <a:solidFill>
                            <a:srgbClr val="000000"/>
                          </a:solidFill>
                          <a:latin typeface="Merriweather Bold"/>
                          <a:ea typeface="Merriweather Bold"/>
                          <a:cs typeface="Merriweather Bold"/>
                          <a:sym typeface="Merriweather Bold"/>
                        </a:rPr>
                        <a:t>FC (%)</a:t>
                      </a:r>
                      <a:endParaRPr lang="en-US" sz="24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b="1">
                          <a:solidFill>
                            <a:srgbClr val="000000"/>
                          </a:solidFill>
                          <a:latin typeface="Merriweather Bold"/>
                          <a:ea typeface="Merriweather Bold"/>
                          <a:cs typeface="Merriweather Bold"/>
                          <a:sym typeface="Merriweather Bold"/>
                        </a:rPr>
                        <a:t>FS (%)</a:t>
                      </a:r>
                      <a:endParaRPr lang="en-US" sz="24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93065">
                <a:tc>
                  <a:txBody>
                    <a:bodyPr/>
                    <a:lstStyle/>
                    <a:p>
                      <a:pPr algn="ctr">
                        <a:lnSpc>
                          <a:spcPts val="3666"/>
                        </a:lnSpc>
                        <a:defRPr/>
                      </a:pPr>
                      <a:r>
                        <a:rPr lang="en-US" sz="2400" b="1" dirty="0">
                          <a:solidFill>
                            <a:srgbClr val="000000"/>
                          </a:solidFill>
                          <a:latin typeface="Merriweather Bold"/>
                          <a:ea typeface="Merriweather Bold"/>
                          <a:cs typeface="Merriweather Bold"/>
                          <a:sym typeface="Merriweather Bold"/>
                        </a:rPr>
                        <a:t>Milled Faba Bean (Raw Material)</a:t>
                      </a:r>
                      <a:endParaRPr lang="en-US" sz="24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 65.28 ± 4.81</a:t>
                      </a:r>
                      <a:r>
                        <a:rPr lang="en-US" sz="2400" baseline="30000" dirty="0">
                          <a:solidFill>
                            <a:srgbClr val="000000"/>
                          </a:solidFill>
                          <a:latin typeface="Merriweather"/>
                          <a:ea typeface="Merriweather"/>
                          <a:cs typeface="Merriweather"/>
                          <a:sym typeface="Merriweather"/>
                        </a:rPr>
                        <a:t>B</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41.08 ± 3.51</a:t>
                      </a:r>
                      <a:r>
                        <a:rPr lang="en-US" sz="2400" baseline="30000" dirty="0">
                          <a:solidFill>
                            <a:srgbClr val="000000"/>
                          </a:solidFill>
                          <a:latin typeface="Merriweather"/>
                          <a:ea typeface="Merriweather"/>
                          <a:cs typeface="Merriweather"/>
                          <a:sym typeface="Merriweather"/>
                        </a:rPr>
                        <a:t>B</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1564">
                <a:tc>
                  <a:txBody>
                    <a:bodyPr/>
                    <a:lstStyle/>
                    <a:p>
                      <a:pPr algn="ctr">
                        <a:lnSpc>
                          <a:spcPts val="3666"/>
                        </a:lnSpc>
                        <a:defRPr/>
                      </a:pPr>
                      <a:r>
                        <a:rPr lang="en-US" sz="2400" b="1">
                          <a:solidFill>
                            <a:srgbClr val="000000"/>
                          </a:solidFill>
                          <a:latin typeface="Merriweather Bold"/>
                          <a:ea typeface="Merriweather Bold"/>
                          <a:cs typeface="Merriweather Bold"/>
                          <a:sym typeface="Merriweather Bold"/>
                        </a:rPr>
                        <a:t>Optimum Product</a:t>
                      </a:r>
                      <a:endParaRPr lang="en-US" sz="24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83.33 ± 0.07</a:t>
                      </a:r>
                      <a:r>
                        <a:rPr lang="en-US" sz="2400" baseline="30000" dirty="0">
                          <a:solidFill>
                            <a:srgbClr val="000000"/>
                          </a:solidFill>
                          <a:latin typeface="Merriweather"/>
                          <a:ea typeface="Merriweather"/>
                          <a:cs typeface="Merriweather"/>
                          <a:sym typeface="Merriweather"/>
                        </a:rPr>
                        <a:t>A</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63.33 ± 1.44</a:t>
                      </a:r>
                      <a:r>
                        <a:rPr lang="en-US" sz="2400" baseline="30000" dirty="0">
                          <a:solidFill>
                            <a:srgbClr val="000000"/>
                          </a:solidFill>
                          <a:latin typeface="Merriweather"/>
                          <a:ea typeface="Merriweather"/>
                          <a:cs typeface="Merriweather"/>
                          <a:sym typeface="Merriweather"/>
                        </a:rPr>
                        <a:t>A</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1328">
                <a:tc>
                  <a:txBody>
                    <a:bodyPr/>
                    <a:lstStyle/>
                    <a:p>
                      <a:pPr algn="ctr">
                        <a:lnSpc>
                          <a:spcPts val="3666"/>
                        </a:lnSpc>
                        <a:defRPr/>
                      </a:pPr>
                      <a:r>
                        <a:rPr lang="en-US" sz="2400" b="1" noProof="0" dirty="0">
                          <a:solidFill>
                            <a:srgbClr val="000000"/>
                          </a:solidFill>
                          <a:latin typeface="Merriweather Bold"/>
                          <a:ea typeface="Merriweather Bold"/>
                          <a:cs typeface="Merriweather Bold"/>
                          <a:sym typeface="Merriweather Bold"/>
                        </a:rPr>
                        <a:t>Pressure Cooked Product Under Optimum Conditions</a:t>
                      </a:r>
                      <a:endParaRPr lang="en-US" sz="2400" noProof="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81.39 ± 3.37</a:t>
                      </a:r>
                      <a:r>
                        <a:rPr lang="en-US" sz="2400" baseline="30000" dirty="0">
                          <a:solidFill>
                            <a:srgbClr val="000000"/>
                          </a:solidFill>
                          <a:latin typeface="Merriweather"/>
                          <a:ea typeface="Merriweather"/>
                          <a:cs typeface="Merriweather"/>
                          <a:sym typeface="Merriweather"/>
                        </a:rPr>
                        <a:t>A</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66"/>
                        </a:lnSpc>
                        <a:defRPr/>
                      </a:pPr>
                      <a:r>
                        <a:rPr lang="en-US" sz="2400" dirty="0">
                          <a:solidFill>
                            <a:srgbClr val="000000"/>
                          </a:solidFill>
                          <a:latin typeface="Merriweather"/>
                          <a:ea typeface="Merriweather"/>
                          <a:cs typeface="Merriweather"/>
                          <a:sym typeface="Merriweather"/>
                        </a:rPr>
                        <a:t>61.11 ± 3.15</a:t>
                      </a:r>
                      <a:r>
                        <a:rPr lang="en-US" sz="2400" baseline="30000" dirty="0">
                          <a:solidFill>
                            <a:srgbClr val="000000"/>
                          </a:solidFill>
                          <a:latin typeface="Merriweather"/>
                          <a:ea typeface="Merriweather"/>
                          <a:cs typeface="Merriweather"/>
                          <a:sym typeface="Merriweather"/>
                        </a:rPr>
                        <a:t>A</a:t>
                      </a:r>
                      <a:endParaRPr lang="en-US" sz="2400" baseline="300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4"/>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sp>
        <p:nvSpPr>
          <p:cNvPr id="5" name="Rectangle 1">
            <a:extLst>
              <a:ext uri="{FF2B5EF4-FFF2-40B4-BE49-F238E27FC236}">
                <a16:creationId xmlns:a16="http://schemas.microsoft.com/office/drawing/2014/main" id="{08773273-46A3-D626-33ED-21BEB9E54503}"/>
              </a:ext>
            </a:extLst>
          </p:cNvPr>
          <p:cNvSpPr>
            <a:spLocks noChangeArrowheads="1"/>
          </p:cNvSpPr>
          <p:nvPr/>
        </p:nvSpPr>
        <p:spPr bwMode="auto">
          <a:xfrm>
            <a:off x="1666945" y="7397174"/>
            <a:ext cx="104454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erriweather" panose="00000500000000000000" pitchFamily="2" charset="-94"/>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erriweather" panose="00000500000000000000" pitchFamily="2" charset="-94"/>
              </a:rPr>
              <a:t>Improved foaming capacity (FC) in both products compared to raw material.</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erriweather" panose="00000500000000000000" pitchFamily="2" charset="-94"/>
              </a:rPr>
              <a:t>Slight reduction in FC for pressure-cooked product but still high.</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erriweather" panose="00000500000000000000" pitchFamily="2" charset="-94"/>
              </a:rPr>
              <a:t>Similar foaming stability (FS) between optimal and pressure-cooked products. </a:t>
            </a:r>
            <a:endParaRPr kumimoji="0" lang="tr-TR" altLang="en-US" sz="2000" b="0" i="0" u="none" strike="noStrike" cap="none" normalizeH="0" baseline="0" dirty="0">
              <a:ln>
                <a:noFill/>
              </a:ln>
              <a:solidFill>
                <a:schemeClr val="tx1"/>
              </a:solidFill>
              <a:effectLst/>
              <a:latin typeface="Merriweather" panose="00000500000000000000" pitchFamily="2" charset="-94"/>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chemeClr val="tx1"/>
              </a:solidFill>
              <a:effectLst/>
              <a:latin typeface="Merriweather" panose="00000500000000000000" pitchFamily="2" charset="-94"/>
            </a:endParaRPr>
          </a:p>
        </p:txBody>
      </p:sp>
      <p:pic>
        <p:nvPicPr>
          <p:cNvPr id="6" name="Picture 5">
            <a:extLst>
              <a:ext uri="{FF2B5EF4-FFF2-40B4-BE49-F238E27FC236}">
                <a16:creationId xmlns:a16="http://schemas.microsoft.com/office/drawing/2014/main" id="{AFCD8E7F-D1D8-6B0F-3011-6E5B1A3ED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0313" y="8953844"/>
            <a:ext cx="972939" cy="13712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a:extLst>
            <a:ext uri="{FF2B5EF4-FFF2-40B4-BE49-F238E27FC236}">
              <a16:creationId xmlns:a16="http://schemas.microsoft.com/office/drawing/2014/main" id="{8EF5650D-79A9-3B92-A9F6-FED2FEFC9CE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5BACD2C-6B88-C232-3C08-CF7CCCFC5661}"/>
              </a:ext>
            </a:extLst>
          </p:cNvPr>
          <p:cNvSpPr txBox="1">
            <a:spLocks/>
          </p:cNvSpPr>
          <p:nvPr/>
        </p:nvSpPr>
        <p:spPr>
          <a:xfrm>
            <a:off x="1040990" y="1333500"/>
            <a:ext cx="8733503"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b="1" dirty="0">
                <a:solidFill>
                  <a:schemeClr val="accent3">
                    <a:lumMod val="75000"/>
                  </a:schemeClr>
                </a:solidFill>
                <a:latin typeface="Merriweather" panose="00000500000000000000" pitchFamily="2" charset="-94"/>
              </a:rPr>
              <a:t>CONCLUSION:</a:t>
            </a:r>
            <a:endParaRPr lang="en-GB" b="1" dirty="0">
              <a:solidFill>
                <a:schemeClr val="accent3">
                  <a:lumMod val="75000"/>
                </a:schemeClr>
              </a:solidFill>
              <a:latin typeface="Merriweather" panose="00000500000000000000" pitchFamily="2" charset="-94"/>
            </a:endParaRPr>
          </a:p>
        </p:txBody>
      </p:sp>
      <p:sp>
        <p:nvSpPr>
          <p:cNvPr id="9" name="Content Placeholder 2">
            <a:extLst>
              <a:ext uri="{FF2B5EF4-FFF2-40B4-BE49-F238E27FC236}">
                <a16:creationId xmlns:a16="http://schemas.microsoft.com/office/drawing/2014/main" id="{6D026876-4937-8D91-4CCB-8DC0A646ABBB}"/>
              </a:ext>
            </a:extLst>
          </p:cNvPr>
          <p:cNvSpPr txBox="1">
            <a:spLocks/>
          </p:cNvSpPr>
          <p:nvPr/>
        </p:nvSpPr>
        <p:spPr>
          <a:xfrm>
            <a:off x="1040990" y="2211234"/>
            <a:ext cx="16328053" cy="70470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pitchFamily="34" charset="0"/>
              <a:buNone/>
            </a:pPr>
            <a:endParaRPr lang="tr-TR" sz="1800" dirty="0">
              <a:latin typeface="Merriweather" panose="00000500000000000000" pitchFamily="2" charset="-94"/>
              <a:ea typeface="Calibri" panose="020F0502020204030204" pitchFamily="34" charset="0"/>
              <a:cs typeface="Arial" panose="020B0604020202020204" pitchFamily="34" charset="0"/>
            </a:endParaRPr>
          </a:p>
          <a:p>
            <a:pPr>
              <a:lnSpc>
                <a:spcPct val="150000"/>
              </a:lnSpc>
            </a:pPr>
            <a:r>
              <a:rPr lang="tr-TR" dirty="0" err="1">
                <a:latin typeface="Merriweather" panose="00000500000000000000" pitchFamily="2" charset="-94"/>
              </a:rPr>
              <a:t>Pressure</a:t>
            </a:r>
            <a:r>
              <a:rPr lang="tr-TR" dirty="0">
                <a:latin typeface="Merriweather" panose="00000500000000000000" pitchFamily="2" charset="-94"/>
              </a:rPr>
              <a:t> </a:t>
            </a:r>
            <a:r>
              <a:rPr lang="tr-TR" dirty="0" err="1">
                <a:latin typeface="Merriweather" panose="00000500000000000000" pitchFamily="2" charset="-94"/>
              </a:rPr>
              <a:t>cooking</a:t>
            </a:r>
            <a:r>
              <a:rPr lang="tr-TR" dirty="0">
                <a:latin typeface="Merriweather" panose="00000500000000000000" pitchFamily="2" charset="-94"/>
              </a:rPr>
              <a:t> </a:t>
            </a:r>
            <a:r>
              <a:rPr lang="tr-TR" dirty="0" err="1">
                <a:latin typeface="Merriweather" panose="00000500000000000000" pitchFamily="2" charset="-94"/>
              </a:rPr>
              <a:t>process</a:t>
            </a:r>
            <a:r>
              <a:rPr lang="tr-TR" dirty="0">
                <a:latin typeface="Merriweather" panose="00000500000000000000" pitchFamily="2" charset="-94"/>
              </a:rPr>
              <a:t> had a </a:t>
            </a:r>
            <a:r>
              <a:rPr lang="tr-TR" dirty="0" err="1">
                <a:latin typeface="Merriweather" panose="00000500000000000000" pitchFamily="2" charset="-94"/>
              </a:rPr>
              <a:t>negative</a:t>
            </a:r>
            <a:r>
              <a:rPr lang="tr-TR" dirty="0">
                <a:latin typeface="Merriweather" panose="00000500000000000000" pitchFamily="2" charset="-94"/>
              </a:rPr>
              <a:t> </a:t>
            </a:r>
            <a:r>
              <a:rPr lang="tr-TR" dirty="0" err="1">
                <a:latin typeface="Merriweather" panose="00000500000000000000" pitchFamily="2" charset="-94"/>
              </a:rPr>
              <a:t>effect</a:t>
            </a:r>
            <a:r>
              <a:rPr lang="tr-TR" dirty="0">
                <a:latin typeface="Merriweather" panose="00000500000000000000" pitchFamily="2" charset="-94"/>
              </a:rPr>
              <a:t> on final </a:t>
            </a:r>
            <a:r>
              <a:rPr lang="tr-TR" dirty="0" err="1">
                <a:latin typeface="Merriweather" panose="00000500000000000000" pitchFamily="2" charset="-94"/>
              </a:rPr>
              <a:t>product</a:t>
            </a:r>
            <a:r>
              <a:rPr lang="tr-TR" dirty="0">
                <a:latin typeface="Merriweather" panose="00000500000000000000" pitchFamily="2" charset="-94"/>
              </a:rPr>
              <a:t> protein </a:t>
            </a:r>
            <a:r>
              <a:rPr lang="tr-TR" dirty="0" err="1">
                <a:latin typeface="Merriweather" panose="00000500000000000000" pitchFamily="2" charset="-94"/>
              </a:rPr>
              <a:t>content</a:t>
            </a:r>
            <a:r>
              <a:rPr lang="tr-TR" dirty="0">
                <a:latin typeface="Merriweather" panose="00000500000000000000" pitchFamily="2" charset="-94"/>
              </a:rPr>
              <a:t> but </a:t>
            </a:r>
            <a:r>
              <a:rPr lang="tr-TR" dirty="0" err="1">
                <a:latin typeface="Merriweather" panose="00000500000000000000" pitchFamily="2" charset="-94"/>
              </a:rPr>
              <a:t>this</a:t>
            </a:r>
            <a:r>
              <a:rPr lang="tr-TR" dirty="0">
                <a:latin typeface="Merriweather" panose="00000500000000000000" pitchFamily="2" charset="-94"/>
              </a:rPr>
              <a:t> </a:t>
            </a:r>
            <a:r>
              <a:rPr lang="tr-TR" dirty="0" err="1">
                <a:latin typeface="Merriweather" panose="00000500000000000000" pitchFamily="2" charset="-94"/>
              </a:rPr>
              <a:t>pretreatment</a:t>
            </a:r>
            <a:r>
              <a:rPr lang="tr-TR" dirty="0">
                <a:latin typeface="Merriweather" panose="00000500000000000000" pitchFamily="2" charset="-94"/>
              </a:rPr>
              <a:t> can </a:t>
            </a:r>
            <a:r>
              <a:rPr lang="tr-TR" dirty="0" err="1">
                <a:latin typeface="Merriweather" panose="00000500000000000000" pitchFamily="2" charset="-94"/>
              </a:rPr>
              <a:t>increase</a:t>
            </a:r>
            <a:r>
              <a:rPr lang="tr-TR" dirty="0">
                <a:latin typeface="Merriweather" panose="00000500000000000000" pitchFamily="2" charset="-94"/>
              </a:rPr>
              <a:t> </a:t>
            </a:r>
            <a:r>
              <a:rPr lang="tr-TR" dirty="0" err="1">
                <a:latin typeface="Merriweather" panose="00000500000000000000" pitchFamily="2" charset="-94"/>
              </a:rPr>
              <a:t>functional</a:t>
            </a:r>
            <a:r>
              <a:rPr lang="tr-TR" dirty="0">
                <a:latin typeface="Merriweather" panose="00000500000000000000" pitchFamily="2" charset="-94"/>
              </a:rPr>
              <a:t> </a:t>
            </a:r>
            <a:r>
              <a:rPr lang="tr-TR" dirty="0" err="1">
                <a:latin typeface="Merriweather" panose="00000500000000000000" pitchFamily="2" charset="-94"/>
              </a:rPr>
              <a:t>properties</a:t>
            </a:r>
            <a:r>
              <a:rPr lang="en-GB" dirty="0">
                <a:latin typeface="Merriweather" panose="00000500000000000000" pitchFamily="2" charset="-94"/>
              </a:rPr>
              <a:t>.</a:t>
            </a:r>
            <a:endParaRPr lang="tr-TR" dirty="0">
              <a:latin typeface="Merriweather" panose="00000500000000000000" pitchFamily="2" charset="-94"/>
            </a:endParaRPr>
          </a:p>
          <a:p>
            <a:pPr>
              <a:lnSpc>
                <a:spcPct val="150000"/>
              </a:lnSpc>
            </a:pPr>
            <a:r>
              <a:rPr lang="tr-TR" dirty="0" err="1">
                <a:latin typeface="Merriweather" panose="00000500000000000000" pitchFamily="2" charset="-94"/>
              </a:rPr>
              <a:t>Heat</a:t>
            </a:r>
            <a:r>
              <a:rPr lang="tr-TR" dirty="0">
                <a:latin typeface="Merriweather" panose="00000500000000000000" pitchFamily="2" charset="-94"/>
              </a:rPr>
              <a:t> </a:t>
            </a:r>
            <a:r>
              <a:rPr lang="en-GB" dirty="0">
                <a:latin typeface="Merriweather" panose="00000500000000000000" pitchFamily="2" charset="-94"/>
              </a:rPr>
              <a:t>and pressure reduce the yield of the final product.</a:t>
            </a:r>
            <a:endParaRPr lang="tr-TR" dirty="0">
              <a:latin typeface="Merriweather" panose="00000500000000000000" pitchFamily="2" charset="-94"/>
            </a:endParaRPr>
          </a:p>
          <a:p>
            <a:pPr lvl="1">
              <a:lnSpc>
                <a:spcPct val="150000"/>
              </a:lnSpc>
            </a:pPr>
            <a:r>
              <a:rPr lang="en-GB" dirty="0">
                <a:latin typeface="Merriweather" panose="00000500000000000000" pitchFamily="2" charset="-94"/>
              </a:rPr>
              <a:t>From a sustainability perspective, additional energy for these processes is unnecessary.</a:t>
            </a:r>
            <a:endParaRPr lang="tr-TR" dirty="0">
              <a:latin typeface="Merriweather" panose="00000500000000000000" pitchFamily="2" charset="-94"/>
            </a:endParaRPr>
          </a:p>
          <a:p>
            <a:pPr>
              <a:lnSpc>
                <a:spcPct val="150000"/>
              </a:lnSpc>
            </a:pPr>
            <a:r>
              <a:rPr lang="en-GB" dirty="0">
                <a:latin typeface="Merriweather" panose="00000500000000000000" pitchFamily="2" charset="-94"/>
              </a:rPr>
              <a:t>Future research will consider these findings and explore more efficient and sustainable methods</a:t>
            </a:r>
            <a:r>
              <a:rPr lang="tr-TR" dirty="0">
                <a:latin typeface="Merriweather" panose="00000500000000000000" pitchFamily="2" charset="-94"/>
              </a:rPr>
              <a:t>.</a:t>
            </a:r>
          </a:p>
          <a:p>
            <a:pPr>
              <a:lnSpc>
                <a:spcPct val="150000"/>
              </a:lnSpc>
            </a:pPr>
            <a:endParaRPr lang="tr-TR" dirty="0">
              <a:latin typeface="Merriweather" panose="00000500000000000000" pitchFamily="2" charset="-94"/>
            </a:endParaRPr>
          </a:p>
          <a:p>
            <a:pPr>
              <a:lnSpc>
                <a:spcPct val="150000"/>
              </a:lnSpc>
            </a:pPr>
            <a:endParaRPr lang="en-GB" dirty="0">
              <a:latin typeface="Merriweather" panose="00000500000000000000" pitchFamily="2" charset="-94"/>
            </a:endParaRPr>
          </a:p>
        </p:txBody>
      </p:sp>
      <p:pic>
        <p:nvPicPr>
          <p:cNvPr id="6" name="Picture 5">
            <a:extLst>
              <a:ext uri="{FF2B5EF4-FFF2-40B4-BE49-F238E27FC236}">
                <a16:creationId xmlns:a16="http://schemas.microsoft.com/office/drawing/2014/main" id="{607ED0F5-DBCB-B9D6-E7D8-FBD93203A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0313" y="8953844"/>
            <a:ext cx="972939" cy="1371256"/>
          </a:xfrm>
          <a:prstGeom prst="rect">
            <a:avLst/>
          </a:prstGeom>
        </p:spPr>
      </p:pic>
    </p:spTree>
    <p:extLst>
      <p:ext uri="{BB962C8B-B14F-4D97-AF65-F5344CB8AC3E}">
        <p14:creationId xmlns:p14="http://schemas.microsoft.com/office/powerpoint/2010/main" val="269047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a:extLst>
            <a:ext uri="{FF2B5EF4-FFF2-40B4-BE49-F238E27FC236}">
              <a16:creationId xmlns:a16="http://schemas.microsoft.com/office/drawing/2014/main" id="{93539288-85A5-EC90-B79E-1E4B596B952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E66F099-731B-66FB-0DA4-469C2B4B4E13}"/>
              </a:ext>
            </a:extLst>
          </p:cNvPr>
          <p:cNvSpPr txBox="1"/>
          <p:nvPr/>
        </p:nvSpPr>
        <p:spPr>
          <a:xfrm>
            <a:off x="1028700" y="1333500"/>
            <a:ext cx="10942513" cy="525785"/>
          </a:xfrm>
          <a:prstGeom prst="rect">
            <a:avLst/>
          </a:prstGeom>
        </p:spPr>
        <p:txBody>
          <a:bodyPr lIns="0" tIns="0" rIns="0" bIns="0" rtlCol="0" anchor="t">
            <a:spAutoFit/>
          </a:bodyPr>
          <a:lstStyle/>
          <a:p>
            <a:pPr algn="l">
              <a:lnSpc>
                <a:spcPts val="4060"/>
              </a:lnSpc>
            </a:pPr>
            <a:r>
              <a:rPr lang="tr-TR" sz="3600" b="1" i="1" u="sng" dirty="0">
                <a:solidFill>
                  <a:srgbClr val="789662"/>
                </a:solidFill>
                <a:latin typeface="Merriweather Bold Italics"/>
                <a:ea typeface="Merriweather Bold Italics"/>
                <a:cs typeface="Merriweather Bold Italics"/>
                <a:sym typeface="Merriweather Bold Italics"/>
              </a:rPr>
              <a:t>REFERENCES:</a:t>
            </a:r>
            <a:endParaRPr lang="en-US" sz="3600" b="1" i="1" u="sng" dirty="0">
              <a:solidFill>
                <a:srgbClr val="789662"/>
              </a:solidFill>
              <a:latin typeface="Merriweather Bold Italics"/>
              <a:ea typeface="Merriweather Bold Italics"/>
              <a:cs typeface="Merriweather Bold Italics"/>
              <a:sym typeface="Merriweather Bold Italics"/>
            </a:endParaRPr>
          </a:p>
        </p:txBody>
      </p:sp>
      <p:sp>
        <p:nvSpPr>
          <p:cNvPr id="4" name="Freeform 4">
            <a:extLst>
              <a:ext uri="{FF2B5EF4-FFF2-40B4-BE49-F238E27FC236}">
                <a16:creationId xmlns:a16="http://schemas.microsoft.com/office/drawing/2014/main" id="{0B5544CC-B14F-6B39-E355-7D53A91378E4}"/>
              </a:ext>
            </a:extLst>
          </p:cNvPr>
          <p:cNvSpPr/>
          <p:nvPr/>
        </p:nvSpPr>
        <p:spPr>
          <a:xfrm>
            <a:off x="9525" y="9267825"/>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sp>
        <p:nvSpPr>
          <p:cNvPr id="6" name="TextBox 5">
            <a:extLst>
              <a:ext uri="{FF2B5EF4-FFF2-40B4-BE49-F238E27FC236}">
                <a16:creationId xmlns:a16="http://schemas.microsoft.com/office/drawing/2014/main" id="{140B70D3-04A7-F1FC-829B-D07F1A3632B9}"/>
              </a:ext>
            </a:extLst>
          </p:cNvPr>
          <p:cNvSpPr txBox="1"/>
          <p:nvPr/>
        </p:nvSpPr>
        <p:spPr>
          <a:xfrm>
            <a:off x="1016410" y="2400300"/>
            <a:ext cx="16230600" cy="3312628"/>
          </a:xfrm>
          <a:prstGeom prst="rect">
            <a:avLst/>
          </a:prstGeom>
        </p:spPr>
        <p:txBody>
          <a:bodyPr vert="horz" lIns="91440" tIns="45720" rIns="91440" bIns="45720" rtlCol="0" anchor="t">
            <a:noAutofit/>
          </a:bodyPr>
          <a:lstStyle/>
          <a:p>
            <a:pPr marL="306000" indent="-306000" algn="just">
              <a:lnSpc>
                <a:spcPct val="160000"/>
              </a:lnSpc>
              <a:spcAft>
                <a:spcPts val="800"/>
              </a:spcAft>
            </a:pPr>
            <a:r>
              <a:rPr lang="en-US" sz="2000" dirty="0">
                <a:effectLst/>
                <a:latin typeface="Merriweather" panose="00000500000000000000" pitchFamily="2" charset="-94"/>
                <a:cs typeface="Times New Roman" panose="02020603050405020304" pitchFamily="18" charset="0"/>
              </a:rPr>
              <a:t>Faba Bean: Chemistry, Properties and Functionality. (2022). In Faba Bean: Chemistry, Properties and Functionality. Springer International Publishing. https://doi.org/10.1007/978-3-031-14587-2</a:t>
            </a:r>
          </a:p>
          <a:p>
            <a:pPr marL="306000" indent="-306000" algn="just">
              <a:lnSpc>
                <a:spcPct val="160000"/>
              </a:lnSpc>
              <a:spcAft>
                <a:spcPts val="800"/>
              </a:spcAft>
            </a:pPr>
            <a:r>
              <a:rPr lang="en-US" sz="2000" dirty="0" err="1">
                <a:effectLst/>
                <a:latin typeface="Merriweather" panose="00000500000000000000" pitchFamily="2" charset="-94"/>
                <a:cs typeface="Times New Roman" panose="02020603050405020304" pitchFamily="18" charset="0"/>
              </a:rPr>
              <a:t>Hertzler</a:t>
            </a:r>
            <a:r>
              <a:rPr lang="en-US" sz="2000" dirty="0">
                <a:effectLst/>
                <a:latin typeface="Merriweather" panose="00000500000000000000" pitchFamily="2" charset="-94"/>
                <a:cs typeface="Times New Roman" panose="02020603050405020304" pitchFamily="18" charset="0"/>
              </a:rPr>
              <a:t>, S. R., </a:t>
            </a:r>
            <a:r>
              <a:rPr lang="en-US" sz="2000" dirty="0" err="1">
                <a:effectLst/>
                <a:latin typeface="Merriweather" panose="00000500000000000000" pitchFamily="2" charset="-94"/>
                <a:cs typeface="Times New Roman" panose="02020603050405020304" pitchFamily="18" charset="0"/>
              </a:rPr>
              <a:t>Lieblein</a:t>
            </a:r>
            <a:r>
              <a:rPr lang="en-US" sz="2000" dirty="0">
                <a:effectLst/>
                <a:latin typeface="Merriweather" panose="00000500000000000000" pitchFamily="2" charset="-94"/>
                <a:cs typeface="Times New Roman" panose="02020603050405020304" pitchFamily="18" charset="0"/>
              </a:rPr>
              <a:t>-Boff, J. C., </a:t>
            </a:r>
            <a:r>
              <a:rPr lang="en-US" sz="2000" dirty="0" err="1">
                <a:effectLst/>
                <a:latin typeface="Merriweather" panose="00000500000000000000" pitchFamily="2" charset="-94"/>
                <a:cs typeface="Times New Roman" panose="02020603050405020304" pitchFamily="18" charset="0"/>
              </a:rPr>
              <a:t>Weiler</a:t>
            </a:r>
            <a:r>
              <a:rPr lang="en-US" sz="2000" dirty="0">
                <a:effectLst/>
                <a:latin typeface="Merriweather" panose="00000500000000000000" pitchFamily="2" charset="-94"/>
                <a:cs typeface="Times New Roman" panose="02020603050405020304" pitchFamily="18" charset="0"/>
              </a:rPr>
              <a:t>, M., &amp; </a:t>
            </a:r>
            <a:r>
              <a:rPr lang="en-US" sz="2000" dirty="0" err="1">
                <a:effectLst/>
                <a:latin typeface="Merriweather" panose="00000500000000000000" pitchFamily="2" charset="-94"/>
                <a:cs typeface="Times New Roman" panose="02020603050405020304" pitchFamily="18" charset="0"/>
              </a:rPr>
              <a:t>Allgeier</a:t>
            </a:r>
            <a:r>
              <a:rPr lang="en-US" sz="2000" dirty="0">
                <a:effectLst/>
                <a:latin typeface="Merriweather" panose="00000500000000000000" pitchFamily="2" charset="-94"/>
                <a:cs typeface="Times New Roman" panose="02020603050405020304" pitchFamily="18" charset="0"/>
              </a:rPr>
              <a:t>, C. (2020). Plant proteins: Assessing their nutritional quality and effects on health and physical function. In Nutrients (Vol. 12, Issue 12, pp. 1–27). MDPI AG. https://doi.org/10.3390/nu12123704</a:t>
            </a:r>
            <a:endParaRPr lang="tr-TR" sz="2000" dirty="0">
              <a:effectLst/>
              <a:latin typeface="Merriweather" panose="00000500000000000000" pitchFamily="2" charset="-94"/>
              <a:cs typeface="Times New Roman" panose="02020603050405020304" pitchFamily="18" charset="0"/>
            </a:endParaRPr>
          </a:p>
          <a:p>
            <a:pPr marL="306000" indent="-306000" algn="just">
              <a:lnSpc>
                <a:spcPct val="160000"/>
              </a:lnSpc>
              <a:spcAft>
                <a:spcPts val="800"/>
              </a:spcAft>
            </a:pPr>
            <a:r>
              <a:rPr lang="en-GB" sz="2000" dirty="0">
                <a:effectLst/>
                <a:latin typeface="Merriweather" panose="00000500000000000000" pitchFamily="2" charset="-94"/>
                <a:cs typeface="Times New Roman" panose="02020603050405020304" pitchFamily="18" charset="0"/>
              </a:rPr>
              <a:t>Chen, J., &amp; Smith, R. (2023). Starch Gelatinization and Its Impact on Protein Extraction. In Advances in Food Science and Technology (pp. 45-67). Springer. https://link.springer.com/chapter/10.1007/978-981-19-4796-4_3</a:t>
            </a:r>
            <a:endParaRPr lang="en-US" sz="2000" dirty="0">
              <a:effectLst/>
              <a:latin typeface="Merriweather" panose="00000500000000000000" pitchFamily="2" charset="-94"/>
              <a:cs typeface="Times New Roman" panose="02020603050405020304" pitchFamily="18" charset="0"/>
            </a:endParaRPr>
          </a:p>
        </p:txBody>
      </p:sp>
      <p:pic>
        <p:nvPicPr>
          <p:cNvPr id="3" name="Picture 2" descr="A green sign with icons&#10;&#10;Description automatically generated">
            <a:extLst>
              <a:ext uri="{FF2B5EF4-FFF2-40B4-BE49-F238E27FC236}">
                <a16:creationId xmlns:a16="http://schemas.microsoft.com/office/drawing/2014/main" id="{A9D7A9D9-1439-2A3C-4479-95222CD35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extLst>
      <p:ext uri="{BB962C8B-B14F-4D97-AF65-F5344CB8AC3E}">
        <p14:creationId xmlns:p14="http://schemas.microsoft.com/office/powerpoint/2010/main" val="245135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a:extLst>
            <a:ext uri="{FF2B5EF4-FFF2-40B4-BE49-F238E27FC236}">
              <a16:creationId xmlns:a16="http://schemas.microsoft.com/office/drawing/2014/main" id="{7C8122FD-FDF9-602C-67CF-A041FCE5D62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1873D79-7D67-E7E2-9EFB-C515D62B0612}"/>
              </a:ext>
            </a:extLst>
          </p:cNvPr>
          <p:cNvSpPr txBox="1">
            <a:spLocks/>
          </p:cNvSpPr>
          <p:nvPr/>
        </p:nvSpPr>
        <p:spPr>
          <a:xfrm>
            <a:off x="1040990" y="1333500"/>
            <a:ext cx="8733503"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b="1" dirty="0">
                <a:solidFill>
                  <a:schemeClr val="accent3">
                    <a:lumMod val="75000"/>
                  </a:schemeClr>
                </a:solidFill>
                <a:latin typeface="Merriweather" panose="00000500000000000000" pitchFamily="2" charset="-94"/>
              </a:rPr>
              <a:t>ACKNOWLEDGEMENT</a:t>
            </a:r>
            <a:endParaRPr lang="en-GB" b="1" dirty="0">
              <a:solidFill>
                <a:schemeClr val="accent3">
                  <a:lumMod val="75000"/>
                </a:schemeClr>
              </a:solidFill>
              <a:latin typeface="Merriweather" panose="00000500000000000000" pitchFamily="2" charset="-94"/>
            </a:endParaRPr>
          </a:p>
        </p:txBody>
      </p:sp>
      <p:pic>
        <p:nvPicPr>
          <p:cNvPr id="5" name="Picture 4">
            <a:extLst>
              <a:ext uri="{FF2B5EF4-FFF2-40B4-BE49-F238E27FC236}">
                <a16:creationId xmlns:a16="http://schemas.microsoft.com/office/drawing/2014/main" id="{9F4F0752-7070-0123-F87D-A74D676F47C6}"/>
              </a:ext>
            </a:extLst>
          </p:cNvPr>
          <p:cNvPicPr>
            <a:picLocks noChangeAspect="1"/>
          </p:cNvPicPr>
          <p:nvPr/>
        </p:nvPicPr>
        <p:blipFill>
          <a:blip r:embed="rId2"/>
          <a:stretch>
            <a:fillRect/>
          </a:stretch>
        </p:blipFill>
        <p:spPr>
          <a:xfrm>
            <a:off x="5740372" y="4675236"/>
            <a:ext cx="5905864" cy="1520837"/>
          </a:xfrm>
          <a:prstGeom prst="rect">
            <a:avLst/>
          </a:prstGeom>
        </p:spPr>
      </p:pic>
      <p:pic>
        <p:nvPicPr>
          <p:cNvPr id="7" name="Picture 6" descr="A logo with a light bulb and wheat&#10;&#10;Description automatically generated">
            <a:extLst>
              <a:ext uri="{FF2B5EF4-FFF2-40B4-BE49-F238E27FC236}">
                <a16:creationId xmlns:a16="http://schemas.microsoft.com/office/drawing/2014/main" id="{8E25A575-B206-FFEF-DB14-AD5209EAB1DF}"/>
              </a:ext>
            </a:extLst>
          </p:cNvPr>
          <p:cNvPicPr>
            <a:picLocks noChangeAspect="1"/>
          </p:cNvPicPr>
          <p:nvPr/>
        </p:nvPicPr>
        <p:blipFill rotWithShape="1">
          <a:blip r:embed="rId3">
            <a:extLst>
              <a:ext uri="{28A0092B-C50C-407E-A947-70E740481C1C}">
                <a14:useLocalDpi xmlns:a14="http://schemas.microsoft.com/office/drawing/2010/main" val="0"/>
              </a:ext>
            </a:extLst>
          </a:blip>
          <a:srcRect l="31255" t="23168" r="28728" b="22493"/>
          <a:stretch/>
        </p:blipFill>
        <p:spPr>
          <a:xfrm>
            <a:off x="8204277" y="6580594"/>
            <a:ext cx="1898496" cy="2577955"/>
          </a:xfrm>
          <a:prstGeom prst="rect">
            <a:avLst/>
          </a:prstGeom>
        </p:spPr>
      </p:pic>
      <p:pic>
        <p:nvPicPr>
          <p:cNvPr id="8" name="Picture 7">
            <a:extLst>
              <a:ext uri="{FF2B5EF4-FFF2-40B4-BE49-F238E27FC236}">
                <a16:creationId xmlns:a16="http://schemas.microsoft.com/office/drawing/2014/main" id="{A88CC7C5-C659-1B00-D232-2C083DE1BFB4}"/>
              </a:ext>
            </a:extLst>
          </p:cNvPr>
          <p:cNvPicPr>
            <a:picLocks noChangeAspect="1"/>
          </p:cNvPicPr>
          <p:nvPr/>
        </p:nvPicPr>
        <p:blipFill rotWithShape="1">
          <a:blip r:embed="rId4"/>
          <a:srcRect l="17750" t="17304" r="17486" b="17304"/>
          <a:stretch/>
        </p:blipFill>
        <p:spPr>
          <a:xfrm>
            <a:off x="986912" y="2545673"/>
            <a:ext cx="1340606" cy="882781"/>
          </a:xfrm>
          <a:prstGeom prst="rect">
            <a:avLst/>
          </a:prstGeom>
        </p:spPr>
      </p:pic>
      <p:sp>
        <p:nvSpPr>
          <p:cNvPr id="9" name="Content Placeholder 2">
            <a:extLst>
              <a:ext uri="{FF2B5EF4-FFF2-40B4-BE49-F238E27FC236}">
                <a16:creationId xmlns:a16="http://schemas.microsoft.com/office/drawing/2014/main" id="{BB18D6D1-9AA9-75CE-2080-C6D76F965991}"/>
              </a:ext>
            </a:extLst>
          </p:cNvPr>
          <p:cNvSpPr txBox="1">
            <a:spLocks/>
          </p:cNvSpPr>
          <p:nvPr/>
        </p:nvSpPr>
        <p:spPr>
          <a:xfrm>
            <a:off x="2349641" y="2211234"/>
            <a:ext cx="15019402" cy="15516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000" dirty="0">
              <a:latin typeface="Merriweather" panose="00000500000000000000" pitchFamily="2" charset="-94"/>
              <a:ea typeface="Calibri" panose="020F0502020204030204" pitchFamily="34" charset="0"/>
              <a:cs typeface="Arial" panose="020B0604020202020204" pitchFamily="34" charset="0"/>
            </a:endParaRPr>
          </a:p>
          <a:p>
            <a:pPr marL="0" indent="0">
              <a:buFont typeface="Arial" pitchFamily="34" charset="0"/>
              <a:buNone/>
            </a:pPr>
            <a:r>
              <a:rPr lang="en-GB" sz="2400" dirty="0">
                <a:latin typeface="Merriweather" panose="00000500000000000000" pitchFamily="2" charset="-94"/>
                <a:ea typeface="Calibri" panose="020F0502020204030204" pitchFamily="34" charset="0"/>
                <a:cs typeface="Arial" panose="020B0604020202020204" pitchFamily="34" charset="0"/>
              </a:rPr>
              <a:t>This study has received funding from the European Union's Horizon 202</a:t>
            </a:r>
            <a:r>
              <a:rPr lang="tr-TR" sz="2400" dirty="0">
                <a:latin typeface="Merriweather" panose="00000500000000000000" pitchFamily="2" charset="-94"/>
                <a:ea typeface="Calibri" panose="020F0502020204030204" pitchFamily="34" charset="0"/>
                <a:cs typeface="Arial" panose="020B0604020202020204" pitchFamily="34" charset="0"/>
              </a:rPr>
              <a:t>0</a:t>
            </a:r>
            <a:r>
              <a:rPr lang="en-GB" sz="2400" dirty="0">
                <a:latin typeface="Merriweather" panose="00000500000000000000" pitchFamily="2" charset="-94"/>
                <a:ea typeface="Calibri" panose="020F0502020204030204" pitchFamily="34" charset="0"/>
                <a:cs typeface="Arial" panose="020B0604020202020204" pitchFamily="34" charset="0"/>
              </a:rPr>
              <a:t>-PRIMA Section I Program under grant agreement #2232 (</a:t>
            </a:r>
            <a:r>
              <a:rPr lang="en-GB" sz="2400" dirty="0" err="1">
                <a:latin typeface="Merriweather" panose="00000500000000000000" pitchFamily="2" charset="-94"/>
                <a:ea typeface="Calibri" panose="020F0502020204030204" pitchFamily="34" charset="0"/>
                <a:cs typeface="Arial" panose="020B0604020202020204" pitchFamily="34" charset="0"/>
              </a:rPr>
              <a:t>ProxIMed</a:t>
            </a:r>
            <a:r>
              <a:rPr lang="en-GB" sz="2400" dirty="0">
                <a:latin typeface="Merriweather" panose="00000500000000000000" pitchFamily="2" charset="-94"/>
                <a:ea typeface="Calibri" panose="020F0502020204030204" pitchFamily="34" charset="0"/>
                <a:cs typeface="Arial" panose="020B0604020202020204" pitchFamily="34" charset="0"/>
              </a:rPr>
              <a:t>)</a:t>
            </a:r>
          </a:p>
          <a:p>
            <a:pPr marL="0" indent="0">
              <a:buFont typeface="Arial" pitchFamily="34" charset="0"/>
              <a:buNone/>
            </a:pPr>
            <a:endParaRPr lang="en-GB" sz="3600" dirty="0">
              <a:latin typeface="Merriweather" panose="00000500000000000000" pitchFamily="2" charset="-94"/>
            </a:endParaRPr>
          </a:p>
        </p:txBody>
      </p:sp>
      <p:pic>
        <p:nvPicPr>
          <p:cNvPr id="10" name="Graphic 9">
            <a:extLst>
              <a:ext uri="{FF2B5EF4-FFF2-40B4-BE49-F238E27FC236}">
                <a16:creationId xmlns:a16="http://schemas.microsoft.com/office/drawing/2014/main" id="{3A7C36A0-620D-B3E8-9163-5AC7510688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 y="8075766"/>
            <a:ext cx="3328139" cy="1960411"/>
          </a:xfrm>
          <a:prstGeom prst="rect">
            <a:avLst/>
          </a:prstGeom>
        </p:spPr>
      </p:pic>
      <p:pic>
        <p:nvPicPr>
          <p:cNvPr id="2" name="Picture 1" descr="A green sign with icons&#10;&#10;Description automatically generated">
            <a:extLst>
              <a:ext uri="{FF2B5EF4-FFF2-40B4-BE49-F238E27FC236}">
                <a16:creationId xmlns:a16="http://schemas.microsoft.com/office/drawing/2014/main" id="{27CC69F8-F586-22A0-58D6-76AC904B8D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extLst>
      <p:ext uri="{BB962C8B-B14F-4D97-AF65-F5344CB8AC3E}">
        <p14:creationId xmlns:p14="http://schemas.microsoft.com/office/powerpoint/2010/main" val="366804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325266">
            <a:off x="804444" y="606303"/>
            <a:ext cx="6255982" cy="6287419"/>
          </a:xfrm>
          <a:prstGeom prst="rect">
            <a:avLst/>
          </a:prstGeom>
        </p:spPr>
      </p:pic>
      <p:sp>
        <p:nvSpPr>
          <p:cNvPr id="3" name="TextBox 3"/>
          <p:cNvSpPr txBox="1"/>
          <p:nvPr/>
        </p:nvSpPr>
        <p:spPr>
          <a:xfrm>
            <a:off x="5029200" y="3390900"/>
            <a:ext cx="7604998" cy="1566544"/>
          </a:xfrm>
          <a:prstGeom prst="rect">
            <a:avLst/>
          </a:prstGeom>
        </p:spPr>
        <p:txBody>
          <a:bodyPr lIns="0" tIns="0" rIns="0" bIns="0" rtlCol="0" anchor="t">
            <a:spAutoFit/>
          </a:bodyPr>
          <a:lstStyle/>
          <a:p>
            <a:pPr algn="ctr">
              <a:lnSpc>
                <a:spcPts val="12880"/>
              </a:lnSpc>
            </a:pPr>
            <a:r>
              <a:rPr lang="en-US" sz="9200" b="1" dirty="0">
                <a:solidFill>
                  <a:srgbClr val="000000"/>
                </a:solidFill>
                <a:latin typeface="Merriweather Bold"/>
                <a:ea typeface="Merriweather Bold"/>
                <a:cs typeface="Merriweather Bold"/>
                <a:sym typeface="Merriweather Bold"/>
              </a:rPr>
              <a:t>THANK YOU!</a:t>
            </a:r>
          </a:p>
        </p:txBody>
      </p:sp>
      <p:pic>
        <p:nvPicPr>
          <p:cNvPr id="4" name="Picture 3" descr="A green sign with icons&#10;&#10;Description automatically generated">
            <a:extLst>
              <a:ext uri="{FF2B5EF4-FFF2-40B4-BE49-F238E27FC236}">
                <a16:creationId xmlns:a16="http://schemas.microsoft.com/office/drawing/2014/main" id="{E81DC40E-A50E-1C1F-F10F-8E9E83532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301113" y="280428"/>
            <a:ext cx="10554304" cy="933823"/>
            <a:chOff x="0" y="0"/>
            <a:chExt cx="2779734" cy="245945"/>
          </a:xfrm>
        </p:grpSpPr>
        <p:sp>
          <p:nvSpPr>
            <p:cNvPr id="3" name="Freeform 3"/>
            <p:cNvSpPr/>
            <p:nvPr/>
          </p:nvSpPr>
          <p:spPr>
            <a:xfrm>
              <a:off x="0" y="0"/>
              <a:ext cx="2779734" cy="245945"/>
            </a:xfrm>
            <a:custGeom>
              <a:avLst/>
              <a:gdLst/>
              <a:ahLst/>
              <a:cxnLst/>
              <a:rect l="l" t="t" r="r" b="b"/>
              <a:pathLst>
                <a:path w="2779734" h="245945">
                  <a:moveTo>
                    <a:pt x="0" y="0"/>
                  </a:moveTo>
                  <a:lnTo>
                    <a:pt x="2779734" y="0"/>
                  </a:lnTo>
                  <a:lnTo>
                    <a:pt x="2779734" y="245945"/>
                  </a:lnTo>
                  <a:lnTo>
                    <a:pt x="0" y="245945"/>
                  </a:lnTo>
                  <a:close/>
                </a:path>
              </a:pathLst>
            </a:custGeom>
            <a:solidFill>
              <a:srgbClr val="789662"/>
            </a:solidFill>
          </p:spPr>
          <p:txBody>
            <a:bodyPr/>
            <a:lstStyle/>
            <a:p>
              <a:endParaRPr lang="en-GB"/>
            </a:p>
          </p:txBody>
        </p:sp>
        <p:sp>
          <p:nvSpPr>
            <p:cNvPr id="4" name="TextBox 4"/>
            <p:cNvSpPr txBox="1"/>
            <p:nvPr/>
          </p:nvSpPr>
          <p:spPr>
            <a:xfrm>
              <a:off x="0" y="-28575"/>
              <a:ext cx="2779734" cy="27452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0976" y="5070048"/>
            <a:ext cx="5387330" cy="3591553"/>
          </a:xfrm>
          <a:custGeom>
            <a:avLst/>
            <a:gdLst/>
            <a:ahLst/>
            <a:cxnLst/>
            <a:rect l="l" t="t" r="r" b="b"/>
            <a:pathLst>
              <a:path w="5387330" h="3591553">
                <a:moveTo>
                  <a:pt x="0" y="0"/>
                </a:moveTo>
                <a:lnTo>
                  <a:pt x="5387330" y="0"/>
                </a:lnTo>
                <a:lnTo>
                  <a:pt x="5387330" y="3591553"/>
                </a:lnTo>
                <a:lnTo>
                  <a:pt x="0" y="3591553"/>
                </a:lnTo>
                <a:lnTo>
                  <a:pt x="0" y="0"/>
                </a:lnTo>
                <a:close/>
              </a:path>
            </a:pathLst>
          </a:custGeom>
          <a:blipFill>
            <a:blip r:embed="rId2"/>
            <a:stretch>
              <a:fillRect/>
            </a:stretch>
          </a:blipFill>
        </p:spPr>
        <p:txBody>
          <a:bodyPr/>
          <a:lstStyle/>
          <a:p>
            <a:endParaRPr lang="en-GB"/>
          </a:p>
        </p:txBody>
      </p:sp>
      <p:sp>
        <p:nvSpPr>
          <p:cNvPr id="6" name="Freeform 6"/>
          <p:cNvSpPr/>
          <p:nvPr/>
        </p:nvSpPr>
        <p:spPr>
          <a:xfrm>
            <a:off x="6297889" y="5098623"/>
            <a:ext cx="5387330" cy="3591553"/>
          </a:xfrm>
          <a:custGeom>
            <a:avLst/>
            <a:gdLst/>
            <a:ahLst/>
            <a:cxnLst/>
            <a:rect l="l" t="t" r="r" b="b"/>
            <a:pathLst>
              <a:path w="5387330" h="3591553">
                <a:moveTo>
                  <a:pt x="0" y="0"/>
                </a:moveTo>
                <a:lnTo>
                  <a:pt x="5387330" y="0"/>
                </a:lnTo>
                <a:lnTo>
                  <a:pt x="5387330" y="3591553"/>
                </a:lnTo>
                <a:lnTo>
                  <a:pt x="0" y="3591553"/>
                </a:lnTo>
                <a:lnTo>
                  <a:pt x="0" y="0"/>
                </a:lnTo>
                <a:close/>
              </a:path>
            </a:pathLst>
          </a:custGeom>
          <a:blipFill>
            <a:blip r:embed="rId3"/>
            <a:stretch>
              <a:fillRect/>
            </a:stretch>
          </a:blipFill>
        </p:spPr>
        <p:txBody>
          <a:bodyPr/>
          <a:lstStyle/>
          <a:p>
            <a:endParaRPr lang="en-GB"/>
          </a:p>
        </p:txBody>
      </p:sp>
      <p:sp>
        <p:nvSpPr>
          <p:cNvPr id="7" name="Freeform 7"/>
          <p:cNvSpPr/>
          <p:nvPr/>
        </p:nvSpPr>
        <p:spPr>
          <a:xfrm>
            <a:off x="0" y="9208332"/>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4"/>
            <a:stretch>
              <a:fillRect t="-8820" b="-8820"/>
            </a:stretch>
          </a:blipFill>
        </p:spPr>
        <p:txBody>
          <a:bodyPr/>
          <a:lstStyle/>
          <a:p>
            <a:endParaRPr lang="en-GB"/>
          </a:p>
        </p:txBody>
      </p:sp>
      <p:sp>
        <p:nvSpPr>
          <p:cNvPr id="8" name="Freeform 8"/>
          <p:cNvSpPr/>
          <p:nvPr/>
        </p:nvSpPr>
        <p:spPr>
          <a:xfrm>
            <a:off x="11914418" y="2546179"/>
            <a:ext cx="680341" cy="6115423"/>
          </a:xfrm>
          <a:custGeom>
            <a:avLst/>
            <a:gdLst/>
            <a:ahLst/>
            <a:cxnLst/>
            <a:rect l="l" t="t" r="r" b="b"/>
            <a:pathLst>
              <a:path w="680341" h="6115423">
                <a:moveTo>
                  <a:pt x="0" y="0"/>
                </a:moveTo>
                <a:lnTo>
                  <a:pt x="680341" y="0"/>
                </a:lnTo>
                <a:lnTo>
                  <a:pt x="680341" y="6115422"/>
                </a:lnTo>
                <a:lnTo>
                  <a:pt x="0" y="6115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rot="-1551410">
            <a:off x="12407608" y="4011917"/>
            <a:ext cx="1776764" cy="1392538"/>
          </a:xfrm>
          <a:custGeom>
            <a:avLst/>
            <a:gdLst/>
            <a:ahLst/>
            <a:cxnLst/>
            <a:rect l="l" t="t" r="r" b="b"/>
            <a:pathLst>
              <a:path w="1776764" h="1392538">
                <a:moveTo>
                  <a:pt x="0" y="0"/>
                </a:moveTo>
                <a:lnTo>
                  <a:pt x="1776763" y="0"/>
                </a:lnTo>
                <a:lnTo>
                  <a:pt x="1776763" y="1392539"/>
                </a:lnTo>
                <a:lnTo>
                  <a:pt x="0" y="1392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13295989" y="981075"/>
            <a:ext cx="3963311" cy="2642207"/>
          </a:xfrm>
          <a:custGeom>
            <a:avLst/>
            <a:gdLst/>
            <a:ahLst/>
            <a:cxnLst/>
            <a:rect l="l" t="t" r="r" b="b"/>
            <a:pathLst>
              <a:path w="3963311" h="2642207">
                <a:moveTo>
                  <a:pt x="0" y="0"/>
                </a:moveTo>
                <a:lnTo>
                  <a:pt x="3963311" y="0"/>
                </a:lnTo>
                <a:lnTo>
                  <a:pt x="3963311" y="2642207"/>
                </a:lnTo>
                <a:lnTo>
                  <a:pt x="0" y="2642207"/>
                </a:lnTo>
                <a:lnTo>
                  <a:pt x="0" y="0"/>
                </a:lnTo>
                <a:close/>
              </a:path>
            </a:pathLst>
          </a:custGeom>
          <a:blipFill>
            <a:blip r:embed="rId9"/>
            <a:stretch>
              <a:fillRect/>
            </a:stretch>
          </a:blipFill>
        </p:spPr>
        <p:txBody>
          <a:bodyPr/>
          <a:lstStyle/>
          <a:p>
            <a:endParaRPr lang="en-GB"/>
          </a:p>
        </p:txBody>
      </p:sp>
      <p:sp>
        <p:nvSpPr>
          <p:cNvPr id="11" name="Freeform 11"/>
          <p:cNvSpPr/>
          <p:nvPr/>
        </p:nvSpPr>
        <p:spPr>
          <a:xfrm>
            <a:off x="16336375" y="1615775"/>
            <a:ext cx="922925" cy="334560"/>
          </a:xfrm>
          <a:custGeom>
            <a:avLst/>
            <a:gdLst/>
            <a:ahLst/>
            <a:cxnLst/>
            <a:rect l="l" t="t" r="r" b="b"/>
            <a:pathLst>
              <a:path w="922925" h="334560">
                <a:moveTo>
                  <a:pt x="0" y="0"/>
                </a:moveTo>
                <a:lnTo>
                  <a:pt x="922925" y="0"/>
                </a:lnTo>
                <a:lnTo>
                  <a:pt x="922925" y="334560"/>
                </a:lnTo>
                <a:lnTo>
                  <a:pt x="0" y="334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450976" y="2302179"/>
            <a:ext cx="5387330" cy="1541749"/>
          </a:xfrm>
          <a:custGeom>
            <a:avLst/>
            <a:gdLst/>
            <a:ahLst/>
            <a:cxnLst/>
            <a:rect l="l" t="t" r="r" b="b"/>
            <a:pathLst>
              <a:path w="5387330" h="1541749">
                <a:moveTo>
                  <a:pt x="0" y="0"/>
                </a:moveTo>
                <a:lnTo>
                  <a:pt x="5387330" y="0"/>
                </a:lnTo>
                <a:lnTo>
                  <a:pt x="5387330" y="1541749"/>
                </a:lnTo>
                <a:lnTo>
                  <a:pt x="0" y="1541749"/>
                </a:lnTo>
                <a:lnTo>
                  <a:pt x="0" y="0"/>
                </a:lnTo>
                <a:close/>
              </a:path>
            </a:pathLst>
          </a:custGeom>
          <a:blipFill>
            <a:blip r:embed="rId12"/>
            <a:stretch>
              <a:fillRect t="-24620" r="-32724" b="-13591"/>
            </a:stretch>
          </a:blipFill>
        </p:spPr>
        <p:txBody>
          <a:bodyPr/>
          <a:lstStyle/>
          <a:p>
            <a:endParaRPr lang="en-GB"/>
          </a:p>
        </p:txBody>
      </p:sp>
      <p:sp>
        <p:nvSpPr>
          <p:cNvPr id="13" name="Freeform 13"/>
          <p:cNvSpPr/>
          <p:nvPr/>
        </p:nvSpPr>
        <p:spPr>
          <a:xfrm>
            <a:off x="6297889" y="2302179"/>
            <a:ext cx="5387330" cy="1958983"/>
          </a:xfrm>
          <a:custGeom>
            <a:avLst/>
            <a:gdLst/>
            <a:ahLst/>
            <a:cxnLst/>
            <a:rect l="l" t="t" r="r" b="b"/>
            <a:pathLst>
              <a:path w="5387330" h="1958983">
                <a:moveTo>
                  <a:pt x="0" y="0"/>
                </a:moveTo>
                <a:lnTo>
                  <a:pt x="5387330" y="0"/>
                </a:lnTo>
                <a:lnTo>
                  <a:pt x="5387330" y="1958983"/>
                </a:lnTo>
                <a:lnTo>
                  <a:pt x="0" y="1958983"/>
                </a:lnTo>
                <a:lnTo>
                  <a:pt x="0" y="0"/>
                </a:lnTo>
                <a:close/>
              </a:path>
            </a:pathLst>
          </a:custGeom>
          <a:blipFill>
            <a:blip r:embed="rId13"/>
            <a:stretch>
              <a:fillRect t="-12093" b="-863"/>
            </a:stretch>
          </a:blipFill>
        </p:spPr>
        <p:txBody>
          <a:bodyPr/>
          <a:lstStyle/>
          <a:p>
            <a:endParaRPr lang="en-GB"/>
          </a:p>
        </p:txBody>
      </p:sp>
      <p:sp>
        <p:nvSpPr>
          <p:cNvPr id="14" name="Freeform 14"/>
          <p:cNvSpPr/>
          <p:nvPr/>
        </p:nvSpPr>
        <p:spPr>
          <a:xfrm>
            <a:off x="14125377" y="3765757"/>
            <a:ext cx="1348466" cy="1377743"/>
          </a:xfrm>
          <a:custGeom>
            <a:avLst/>
            <a:gdLst/>
            <a:ahLst/>
            <a:cxnLst/>
            <a:rect l="l" t="t" r="r" b="b"/>
            <a:pathLst>
              <a:path w="1348466" h="1377743">
                <a:moveTo>
                  <a:pt x="0" y="0"/>
                </a:moveTo>
                <a:lnTo>
                  <a:pt x="1348466" y="0"/>
                </a:lnTo>
                <a:lnTo>
                  <a:pt x="1348466" y="1377743"/>
                </a:lnTo>
                <a:lnTo>
                  <a:pt x="0" y="13777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TextBox 15"/>
          <p:cNvSpPr txBox="1"/>
          <p:nvPr/>
        </p:nvSpPr>
        <p:spPr>
          <a:xfrm>
            <a:off x="450976" y="371102"/>
            <a:ext cx="9560891" cy="714375"/>
          </a:xfrm>
          <a:prstGeom prst="rect">
            <a:avLst/>
          </a:prstGeom>
        </p:spPr>
        <p:txBody>
          <a:bodyPr lIns="0" tIns="0" rIns="0" bIns="0" rtlCol="0" anchor="t">
            <a:spAutoFit/>
          </a:bodyPr>
          <a:lstStyle/>
          <a:p>
            <a:pPr algn="l">
              <a:lnSpc>
                <a:spcPts val="5849"/>
              </a:lnSpc>
              <a:spcBef>
                <a:spcPct val="0"/>
              </a:spcBef>
            </a:pPr>
            <a:r>
              <a:rPr lang="en-US" sz="4499">
                <a:solidFill>
                  <a:srgbClr val="EFFFCD"/>
                </a:solidFill>
                <a:latin typeface="Merriweather"/>
                <a:ea typeface="Merriweather"/>
                <a:cs typeface="Merriweather"/>
                <a:sym typeface="Merriweather"/>
              </a:rPr>
              <a:t>Central Composite Design (α = 1):</a:t>
            </a:r>
          </a:p>
        </p:txBody>
      </p:sp>
      <p:sp>
        <p:nvSpPr>
          <p:cNvPr id="16" name="TextBox 16"/>
          <p:cNvSpPr txBox="1"/>
          <p:nvPr/>
        </p:nvSpPr>
        <p:spPr>
          <a:xfrm>
            <a:off x="450976" y="1476033"/>
            <a:ext cx="9378824" cy="539763"/>
          </a:xfrm>
          <a:prstGeom prst="rect">
            <a:avLst/>
          </a:prstGeom>
        </p:spPr>
        <p:txBody>
          <a:bodyPr wrap="square" lIns="0" tIns="0" rIns="0" bIns="0" rtlCol="0" anchor="t">
            <a:spAutoFit/>
          </a:bodyPr>
          <a:lstStyle/>
          <a:p>
            <a:pPr>
              <a:lnSpc>
                <a:spcPts val="4480"/>
              </a:lnSpc>
            </a:pPr>
            <a:r>
              <a:rPr lang="en-US" sz="3200" dirty="0">
                <a:solidFill>
                  <a:srgbClr val="000000"/>
                </a:solidFill>
                <a:latin typeface="Merriweather"/>
                <a:ea typeface="Merriweather"/>
                <a:cs typeface="Merriweather"/>
                <a:sym typeface="Merriweather"/>
              </a:rPr>
              <a:t>After all, data collected RSM is applied.</a:t>
            </a:r>
          </a:p>
        </p:txBody>
      </p:sp>
      <p:sp>
        <p:nvSpPr>
          <p:cNvPr id="17" name="TextBox 17"/>
          <p:cNvSpPr txBox="1"/>
          <p:nvPr/>
        </p:nvSpPr>
        <p:spPr>
          <a:xfrm>
            <a:off x="13295989" y="5305628"/>
            <a:ext cx="4687211" cy="3682058"/>
          </a:xfrm>
          <a:prstGeom prst="rect">
            <a:avLst/>
          </a:prstGeom>
        </p:spPr>
        <p:txBody>
          <a:bodyPr wrap="square" lIns="0" tIns="0" rIns="0" bIns="0" rtlCol="0" anchor="t">
            <a:spAutoFit/>
          </a:bodyPr>
          <a:lstStyle/>
          <a:p>
            <a:pPr marL="342900" indent="-342900" algn="just">
              <a:lnSpc>
                <a:spcPts val="3500"/>
              </a:lnSpc>
              <a:buFont typeface="Wingdings" panose="05000000000000000000" pitchFamily="2" charset="2"/>
              <a:buChar char="Ø"/>
            </a:pPr>
            <a:r>
              <a:rPr lang="en-US" sz="2500" dirty="0">
                <a:solidFill>
                  <a:srgbClr val="000000"/>
                </a:solidFill>
                <a:latin typeface="Merriweather"/>
                <a:ea typeface="Merriweather"/>
                <a:cs typeface="Merriweather"/>
                <a:sym typeface="Merriweather"/>
              </a:rPr>
              <a:t>Despite the high R</a:t>
            </a:r>
            <a:r>
              <a:rPr lang="en-US" sz="2500" baseline="30000" dirty="0">
                <a:solidFill>
                  <a:srgbClr val="000000"/>
                </a:solidFill>
                <a:latin typeface="Merriweather"/>
                <a:ea typeface="Merriweather"/>
                <a:cs typeface="Merriweather"/>
                <a:sym typeface="Merriweather"/>
              </a:rPr>
              <a:t>2</a:t>
            </a:r>
            <a:r>
              <a:rPr lang="en-US" sz="2500" dirty="0">
                <a:solidFill>
                  <a:srgbClr val="000000"/>
                </a:solidFill>
                <a:latin typeface="Merriweather"/>
                <a:ea typeface="Merriweather"/>
                <a:cs typeface="Merriweather"/>
                <a:sym typeface="Merriweather"/>
              </a:rPr>
              <a:t> values and the absence of unusual observations in the model, the normality test yielded a p-value lower than 0.01. </a:t>
            </a:r>
            <a:endParaRPr lang="tr-TR" sz="2500" dirty="0">
              <a:solidFill>
                <a:srgbClr val="000000"/>
              </a:solidFill>
              <a:latin typeface="Merriweather"/>
              <a:ea typeface="Merriweather"/>
              <a:cs typeface="Merriweather"/>
              <a:sym typeface="Merriweather"/>
            </a:endParaRPr>
          </a:p>
          <a:p>
            <a:pPr marL="342900" indent="-342900" algn="just">
              <a:lnSpc>
                <a:spcPts val="3500"/>
              </a:lnSpc>
              <a:buFont typeface="Wingdings" panose="05000000000000000000" pitchFamily="2" charset="2"/>
              <a:buChar char="Ø"/>
            </a:pPr>
            <a:r>
              <a:rPr lang="en-US" sz="2500" dirty="0">
                <a:solidFill>
                  <a:srgbClr val="000000"/>
                </a:solidFill>
                <a:latin typeface="Merriweather"/>
                <a:ea typeface="Merriweather"/>
                <a:cs typeface="Merriweather"/>
                <a:sym typeface="Merriweather"/>
              </a:rPr>
              <a:t>Therefore, a Box-Cox transformation was applied to the data.</a:t>
            </a:r>
          </a:p>
        </p:txBody>
      </p:sp>
      <p:pic>
        <p:nvPicPr>
          <p:cNvPr id="18" name="Picture 17">
            <a:extLst>
              <a:ext uri="{FF2B5EF4-FFF2-40B4-BE49-F238E27FC236}">
                <a16:creationId xmlns:a16="http://schemas.microsoft.com/office/drawing/2014/main" id="{8D0C5FE6-5C50-B3F1-9E25-45E4C04B4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300313" y="8953844"/>
            <a:ext cx="972939" cy="13712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EFFFCD"/>
        </a:solidFill>
        <a:effectLst/>
      </p:bgPr>
    </p:bg>
    <p:spTree>
      <p:nvGrpSpPr>
        <p:cNvPr id="1" name=""/>
        <p:cNvGrpSpPr/>
        <p:nvPr/>
      </p:nvGrpSpPr>
      <p:grpSpPr>
        <a:xfrm>
          <a:off x="0" y="0"/>
          <a:ext cx="0" cy="0"/>
          <a:chOff x="0" y="0"/>
          <a:chExt cx="0" cy="0"/>
        </a:xfrm>
      </p:grpSpPr>
      <p:sp>
        <p:nvSpPr>
          <p:cNvPr id="2" name="TextBox 2"/>
          <p:cNvSpPr txBox="1"/>
          <p:nvPr/>
        </p:nvSpPr>
        <p:spPr>
          <a:xfrm>
            <a:off x="783264" y="811539"/>
            <a:ext cx="5429964" cy="976629"/>
          </a:xfrm>
          <a:prstGeom prst="rect">
            <a:avLst/>
          </a:prstGeom>
        </p:spPr>
        <p:txBody>
          <a:bodyPr lIns="0" tIns="0" rIns="0" bIns="0" rtlCol="0" anchor="t">
            <a:spAutoFit/>
          </a:bodyPr>
          <a:lstStyle/>
          <a:p>
            <a:pPr algn="l">
              <a:lnSpc>
                <a:spcPts val="3920"/>
              </a:lnSpc>
              <a:spcBef>
                <a:spcPct val="0"/>
              </a:spcBef>
            </a:pPr>
            <a:r>
              <a:rPr lang="en-US" sz="2800" b="1" spc="14" dirty="0">
                <a:solidFill>
                  <a:srgbClr val="000000"/>
                </a:solidFill>
                <a:latin typeface="Merriweather Bold"/>
                <a:ea typeface="Merriweather Bold"/>
                <a:cs typeface="Merriweather Bold"/>
                <a:sym typeface="Merriweather Bold"/>
              </a:rPr>
              <a:t>Method</a:t>
            </a:r>
          </a:p>
          <a:p>
            <a:pPr algn="l">
              <a:lnSpc>
                <a:spcPts val="3920"/>
              </a:lnSpc>
              <a:spcBef>
                <a:spcPct val="0"/>
              </a:spcBef>
            </a:pPr>
            <a:r>
              <a:rPr lang="en-US" sz="2800" b="1" spc="14" dirty="0">
                <a:solidFill>
                  <a:srgbClr val="000000"/>
                </a:solidFill>
                <a:latin typeface="Merriweather Bold"/>
                <a:ea typeface="Merriweather Bold"/>
                <a:cs typeface="Merriweather Bold"/>
                <a:sym typeface="Merriweather Bold"/>
              </a:rPr>
              <a:t>Box-Cox transformation λ = 0</a:t>
            </a:r>
          </a:p>
        </p:txBody>
      </p:sp>
      <p:grpSp>
        <p:nvGrpSpPr>
          <p:cNvPr id="3" name="Group 3"/>
          <p:cNvGrpSpPr/>
          <p:nvPr/>
        </p:nvGrpSpPr>
        <p:grpSpPr>
          <a:xfrm>
            <a:off x="580931" y="652774"/>
            <a:ext cx="5996754" cy="1402414"/>
            <a:chOff x="0" y="0"/>
            <a:chExt cx="1579392" cy="369360"/>
          </a:xfrm>
        </p:grpSpPr>
        <p:sp>
          <p:nvSpPr>
            <p:cNvPr id="4" name="Freeform 4"/>
            <p:cNvSpPr/>
            <p:nvPr/>
          </p:nvSpPr>
          <p:spPr>
            <a:xfrm>
              <a:off x="0" y="0"/>
              <a:ext cx="1579392" cy="369360"/>
            </a:xfrm>
            <a:custGeom>
              <a:avLst/>
              <a:gdLst/>
              <a:ahLst/>
              <a:cxnLst/>
              <a:rect l="l" t="t" r="r" b="b"/>
              <a:pathLst>
                <a:path w="1579392" h="369360">
                  <a:moveTo>
                    <a:pt x="0" y="0"/>
                  </a:moveTo>
                  <a:lnTo>
                    <a:pt x="1579392" y="0"/>
                  </a:lnTo>
                  <a:lnTo>
                    <a:pt x="1579392" y="369360"/>
                  </a:lnTo>
                  <a:lnTo>
                    <a:pt x="0" y="369360"/>
                  </a:lnTo>
                  <a:close/>
                </a:path>
              </a:pathLst>
            </a:custGeom>
            <a:solidFill>
              <a:srgbClr val="000000">
                <a:alpha val="0"/>
              </a:srgbClr>
            </a:solidFill>
            <a:ln w="47625" cap="sq">
              <a:solidFill>
                <a:srgbClr val="789662"/>
              </a:solidFill>
              <a:prstDash val="solid"/>
              <a:miter/>
            </a:ln>
          </p:spPr>
          <p:txBody>
            <a:bodyPr/>
            <a:lstStyle/>
            <a:p>
              <a:endParaRPr lang="en-GB" dirty="0"/>
            </a:p>
          </p:txBody>
        </p:sp>
        <p:sp>
          <p:nvSpPr>
            <p:cNvPr id="5" name="TextBox 5"/>
            <p:cNvSpPr txBox="1"/>
            <p:nvPr/>
          </p:nvSpPr>
          <p:spPr>
            <a:xfrm>
              <a:off x="0" y="-19050"/>
              <a:ext cx="1579392" cy="388410"/>
            </a:xfrm>
            <a:prstGeom prst="rect">
              <a:avLst/>
            </a:prstGeom>
          </p:spPr>
          <p:txBody>
            <a:bodyPr lIns="50800" tIns="50800" rIns="50800" bIns="50800" rtlCol="0" anchor="ctr"/>
            <a:lstStyle/>
            <a:p>
              <a:pPr algn="ctr">
                <a:lnSpc>
                  <a:spcPts val="2302"/>
                </a:lnSpc>
              </a:pPr>
              <a:endParaRPr dirty="0"/>
            </a:p>
          </p:txBody>
        </p:sp>
      </p:grpSp>
      <p:sp>
        <p:nvSpPr>
          <p:cNvPr id="6" name="Freeform 6"/>
          <p:cNvSpPr/>
          <p:nvPr/>
        </p:nvSpPr>
        <p:spPr>
          <a:xfrm>
            <a:off x="580931" y="2680627"/>
            <a:ext cx="4701688" cy="1547391"/>
          </a:xfrm>
          <a:custGeom>
            <a:avLst/>
            <a:gdLst/>
            <a:ahLst/>
            <a:cxnLst/>
            <a:rect l="l" t="t" r="r" b="b"/>
            <a:pathLst>
              <a:path w="4701688" h="1547391">
                <a:moveTo>
                  <a:pt x="0" y="0"/>
                </a:moveTo>
                <a:lnTo>
                  <a:pt x="4701688" y="0"/>
                </a:lnTo>
                <a:lnTo>
                  <a:pt x="4701688" y="1547391"/>
                </a:lnTo>
                <a:lnTo>
                  <a:pt x="0" y="1547391"/>
                </a:lnTo>
                <a:lnTo>
                  <a:pt x="0" y="0"/>
                </a:lnTo>
                <a:close/>
              </a:path>
            </a:pathLst>
          </a:custGeom>
          <a:blipFill>
            <a:blip r:embed="rId2"/>
            <a:stretch>
              <a:fillRect/>
            </a:stretch>
          </a:blipFill>
        </p:spPr>
        <p:txBody>
          <a:bodyPr/>
          <a:lstStyle/>
          <a:p>
            <a:endParaRPr lang="en-GB" dirty="0"/>
          </a:p>
        </p:txBody>
      </p:sp>
      <p:sp>
        <p:nvSpPr>
          <p:cNvPr id="7" name="Freeform 7"/>
          <p:cNvSpPr/>
          <p:nvPr/>
        </p:nvSpPr>
        <p:spPr>
          <a:xfrm>
            <a:off x="5680932" y="2680627"/>
            <a:ext cx="5794738" cy="2215635"/>
          </a:xfrm>
          <a:custGeom>
            <a:avLst/>
            <a:gdLst/>
            <a:ahLst/>
            <a:cxnLst/>
            <a:rect l="l" t="t" r="r" b="b"/>
            <a:pathLst>
              <a:path w="5794738" h="2215635">
                <a:moveTo>
                  <a:pt x="0" y="0"/>
                </a:moveTo>
                <a:lnTo>
                  <a:pt x="5794737" y="0"/>
                </a:lnTo>
                <a:lnTo>
                  <a:pt x="5794737" y="2215635"/>
                </a:lnTo>
                <a:lnTo>
                  <a:pt x="0" y="2215635"/>
                </a:lnTo>
                <a:lnTo>
                  <a:pt x="0" y="0"/>
                </a:lnTo>
                <a:close/>
              </a:path>
            </a:pathLst>
          </a:custGeom>
          <a:blipFill>
            <a:blip r:embed="rId3"/>
            <a:stretch>
              <a:fillRect/>
            </a:stretch>
          </a:blipFill>
        </p:spPr>
        <p:txBody>
          <a:bodyPr/>
          <a:lstStyle/>
          <a:p>
            <a:endParaRPr lang="en-GB" dirty="0"/>
          </a:p>
        </p:txBody>
      </p:sp>
      <p:sp>
        <p:nvSpPr>
          <p:cNvPr id="8" name="Freeform 8"/>
          <p:cNvSpPr/>
          <p:nvPr/>
        </p:nvSpPr>
        <p:spPr>
          <a:xfrm>
            <a:off x="580931" y="5303808"/>
            <a:ext cx="5100001" cy="3508294"/>
          </a:xfrm>
          <a:custGeom>
            <a:avLst/>
            <a:gdLst/>
            <a:ahLst/>
            <a:cxnLst/>
            <a:rect l="l" t="t" r="r" b="b"/>
            <a:pathLst>
              <a:path w="5100001" h="3508294">
                <a:moveTo>
                  <a:pt x="0" y="0"/>
                </a:moveTo>
                <a:lnTo>
                  <a:pt x="5100001" y="0"/>
                </a:lnTo>
                <a:lnTo>
                  <a:pt x="5100001" y="3508294"/>
                </a:lnTo>
                <a:lnTo>
                  <a:pt x="0" y="3508294"/>
                </a:lnTo>
                <a:lnTo>
                  <a:pt x="0" y="0"/>
                </a:lnTo>
                <a:close/>
              </a:path>
            </a:pathLst>
          </a:custGeom>
          <a:blipFill>
            <a:blip r:embed="rId4"/>
            <a:stretch>
              <a:fillRect l="-2196" r="-2196" b="-1169"/>
            </a:stretch>
          </a:blipFill>
        </p:spPr>
        <p:txBody>
          <a:bodyPr/>
          <a:lstStyle/>
          <a:p>
            <a:endParaRPr lang="en-GB" dirty="0"/>
          </a:p>
        </p:txBody>
      </p:sp>
      <p:sp>
        <p:nvSpPr>
          <p:cNvPr id="9" name="Freeform 9"/>
          <p:cNvSpPr/>
          <p:nvPr/>
        </p:nvSpPr>
        <p:spPr>
          <a:xfrm>
            <a:off x="6213229" y="5303808"/>
            <a:ext cx="5262441" cy="3508294"/>
          </a:xfrm>
          <a:custGeom>
            <a:avLst/>
            <a:gdLst/>
            <a:ahLst/>
            <a:cxnLst/>
            <a:rect l="l" t="t" r="r" b="b"/>
            <a:pathLst>
              <a:path w="5262441" h="3508294">
                <a:moveTo>
                  <a:pt x="0" y="0"/>
                </a:moveTo>
                <a:lnTo>
                  <a:pt x="5262440" y="0"/>
                </a:lnTo>
                <a:lnTo>
                  <a:pt x="5262440" y="3508294"/>
                </a:lnTo>
                <a:lnTo>
                  <a:pt x="0" y="3508294"/>
                </a:lnTo>
                <a:lnTo>
                  <a:pt x="0" y="0"/>
                </a:lnTo>
                <a:close/>
              </a:path>
            </a:pathLst>
          </a:custGeom>
          <a:blipFill>
            <a:blip r:embed="rId5"/>
            <a:stretch>
              <a:fillRect/>
            </a:stretch>
          </a:blipFill>
        </p:spPr>
        <p:txBody>
          <a:bodyPr/>
          <a:lstStyle/>
          <a:p>
            <a:endParaRPr lang="en-GB" dirty="0"/>
          </a:p>
        </p:txBody>
      </p:sp>
      <p:sp>
        <p:nvSpPr>
          <p:cNvPr id="10" name="Freeform 10"/>
          <p:cNvSpPr/>
          <p:nvPr/>
        </p:nvSpPr>
        <p:spPr>
          <a:xfrm>
            <a:off x="11875719" y="2618382"/>
            <a:ext cx="680341" cy="6115423"/>
          </a:xfrm>
          <a:custGeom>
            <a:avLst/>
            <a:gdLst/>
            <a:ahLst/>
            <a:cxnLst/>
            <a:rect l="l" t="t" r="r" b="b"/>
            <a:pathLst>
              <a:path w="680341" h="6115423">
                <a:moveTo>
                  <a:pt x="0" y="0"/>
                </a:moveTo>
                <a:lnTo>
                  <a:pt x="680341" y="0"/>
                </a:lnTo>
                <a:lnTo>
                  <a:pt x="680341" y="6115423"/>
                </a:lnTo>
                <a:lnTo>
                  <a:pt x="0" y="6115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1" name="Freeform 11"/>
          <p:cNvSpPr/>
          <p:nvPr/>
        </p:nvSpPr>
        <p:spPr>
          <a:xfrm rot="-1551410">
            <a:off x="12430611" y="3965816"/>
            <a:ext cx="1776764" cy="1392538"/>
          </a:xfrm>
          <a:custGeom>
            <a:avLst/>
            <a:gdLst/>
            <a:ahLst/>
            <a:cxnLst/>
            <a:rect l="l" t="t" r="r" b="b"/>
            <a:pathLst>
              <a:path w="1776764" h="1392538">
                <a:moveTo>
                  <a:pt x="0" y="0"/>
                </a:moveTo>
                <a:lnTo>
                  <a:pt x="1776763" y="0"/>
                </a:lnTo>
                <a:lnTo>
                  <a:pt x="1776763" y="1392539"/>
                </a:lnTo>
                <a:lnTo>
                  <a:pt x="0" y="1392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2" name="Freeform 12"/>
          <p:cNvSpPr/>
          <p:nvPr/>
        </p:nvSpPr>
        <p:spPr>
          <a:xfrm>
            <a:off x="12761205" y="422051"/>
            <a:ext cx="4688595" cy="3125730"/>
          </a:xfrm>
          <a:custGeom>
            <a:avLst/>
            <a:gdLst/>
            <a:ahLst/>
            <a:cxnLst/>
            <a:rect l="l" t="t" r="r" b="b"/>
            <a:pathLst>
              <a:path w="4688595" h="3125730">
                <a:moveTo>
                  <a:pt x="0" y="0"/>
                </a:moveTo>
                <a:lnTo>
                  <a:pt x="4688595" y="0"/>
                </a:lnTo>
                <a:lnTo>
                  <a:pt x="4688595" y="3125730"/>
                </a:lnTo>
                <a:lnTo>
                  <a:pt x="0" y="3125730"/>
                </a:lnTo>
                <a:lnTo>
                  <a:pt x="0" y="0"/>
                </a:lnTo>
                <a:close/>
              </a:path>
            </a:pathLst>
          </a:custGeom>
          <a:blipFill>
            <a:blip r:embed="rId10"/>
            <a:stretch>
              <a:fillRect/>
            </a:stretch>
          </a:blipFill>
        </p:spPr>
        <p:txBody>
          <a:bodyPr/>
          <a:lstStyle/>
          <a:p>
            <a:endParaRPr lang="en-GB" dirty="0"/>
          </a:p>
        </p:txBody>
      </p:sp>
      <p:sp>
        <p:nvSpPr>
          <p:cNvPr id="13" name="Freeform 13"/>
          <p:cNvSpPr/>
          <p:nvPr/>
        </p:nvSpPr>
        <p:spPr>
          <a:xfrm>
            <a:off x="16430058" y="1197110"/>
            <a:ext cx="922925" cy="334560"/>
          </a:xfrm>
          <a:custGeom>
            <a:avLst/>
            <a:gdLst/>
            <a:ahLst/>
            <a:cxnLst/>
            <a:rect l="l" t="t" r="r" b="b"/>
            <a:pathLst>
              <a:path w="922925" h="334560">
                <a:moveTo>
                  <a:pt x="0" y="0"/>
                </a:moveTo>
                <a:lnTo>
                  <a:pt x="922925" y="0"/>
                </a:lnTo>
                <a:lnTo>
                  <a:pt x="922925" y="334560"/>
                </a:lnTo>
                <a:lnTo>
                  <a:pt x="0" y="334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4" name="Freeform 14"/>
          <p:cNvSpPr/>
          <p:nvPr/>
        </p:nvSpPr>
        <p:spPr>
          <a:xfrm>
            <a:off x="14285991" y="4073274"/>
            <a:ext cx="1342975" cy="1505432"/>
          </a:xfrm>
          <a:custGeom>
            <a:avLst/>
            <a:gdLst/>
            <a:ahLst/>
            <a:cxnLst/>
            <a:rect l="l" t="t" r="r" b="b"/>
            <a:pathLst>
              <a:path w="1342975" h="1505432">
                <a:moveTo>
                  <a:pt x="0" y="0"/>
                </a:moveTo>
                <a:lnTo>
                  <a:pt x="1342975" y="0"/>
                </a:lnTo>
                <a:lnTo>
                  <a:pt x="1342975" y="1505432"/>
                </a:lnTo>
                <a:lnTo>
                  <a:pt x="0" y="1505432"/>
                </a:lnTo>
                <a:lnTo>
                  <a:pt x="0" y="0"/>
                </a:lnTo>
                <a:close/>
              </a:path>
            </a:pathLst>
          </a:custGeom>
          <a:blipFill>
            <a:blip r:embed="rId13"/>
            <a:stretch>
              <a:fillRect/>
            </a:stretch>
          </a:blipFill>
        </p:spPr>
        <p:txBody>
          <a:bodyPr/>
          <a:lstStyle/>
          <a:p>
            <a:endParaRPr lang="en-GB" dirty="0"/>
          </a:p>
        </p:txBody>
      </p:sp>
      <p:sp>
        <p:nvSpPr>
          <p:cNvPr id="15" name="TextBox 15"/>
          <p:cNvSpPr txBox="1"/>
          <p:nvPr/>
        </p:nvSpPr>
        <p:spPr>
          <a:xfrm>
            <a:off x="12609497" y="5751403"/>
            <a:ext cx="4992011" cy="3060698"/>
          </a:xfrm>
          <a:prstGeom prst="rect">
            <a:avLst/>
          </a:prstGeom>
        </p:spPr>
        <p:txBody>
          <a:bodyPr lIns="0" tIns="0" rIns="0" bIns="0" rtlCol="0" anchor="t">
            <a:spAutoFit/>
          </a:bodyPr>
          <a:lstStyle/>
          <a:p>
            <a:pPr algn="just">
              <a:lnSpc>
                <a:spcPts val="3500"/>
              </a:lnSpc>
            </a:pPr>
            <a:r>
              <a:rPr lang="en-US" sz="2500" dirty="0">
                <a:solidFill>
                  <a:srgbClr val="000000"/>
                </a:solidFill>
                <a:latin typeface="Merriweather"/>
                <a:ea typeface="Merriweather"/>
                <a:cs typeface="Merriweather"/>
                <a:sym typeface="Merriweather"/>
              </a:rPr>
              <a:t>After applying the Box-Cox transformation, the data showed a normal distribution, and the p-value in the normality test exceeded 0.1, indicating that the model meets the normality assumption.</a:t>
            </a:r>
          </a:p>
        </p:txBody>
      </p:sp>
      <p:sp>
        <p:nvSpPr>
          <p:cNvPr id="16" name="Freeform 16"/>
          <p:cNvSpPr/>
          <p:nvPr/>
        </p:nvSpPr>
        <p:spPr>
          <a:xfrm>
            <a:off x="0" y="9208332"/>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14"/>
            <a:stretch>
              <a:fillRect t="-8820" b="-8820"/>
            </a:stretch>
          </a:blipFill>
        </p:spPr>
        <p:txBody>
          <a:bodyPr/>
          <a:lstStyle/>
          <a:p>
            <a:endParaRPr lang="en-GB" dirty="0"/>
          </a:p>
        </p:txBody>
      </p:sp>
      <p:pic>
        <p:nvPicPr>
          <p:cNvPr id="17" name="Picture 16">
            <a:extLst>
              <a:ext uri="{FF2B5EF4-FFF2-40B4-BE49-F238E27FC236}">
                <a16:creationId xmlns:a16="http://schemas.microsoft.com/office/drawing/2014/main" id="{6134F29E-A6A6-F535-BEC6-1C1D85397A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00313" y="8953844"/>
            <a:ext cx="972939" cy="13712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EFFFCD"/>
        </a:solidFill>
        <a:effectLst/>
      </p:bgPr>
    </p:bg>
    <p:spTree>
      <p:nvGrpSpPr>
        <p:cNvPr id="1" name=""/>
        <p:cNvGrpSpPr/>
        <p:nvPr/>
      </p:nvGrpSpPr>
      <p:grpSpPr>
        <a:xfrm>
          <a:off x="0" y="0"/>
          <a:ext cx="0" cy="0"/>
          <a:chOff x="0" y="0"/>
          <a:chExt cx="0" cy="0"/>
        </a:xfrm>
      </p:grpSpPr>
      <p:grpSp>
        <p:nvGrpSpPr>
          <p:cNvPr id="9" name="Group 9"/>
          <p:cNvGrpSpPr/>
          <p:nvPr/>
        </p:nvGrpSpPr>
        <p:grpSpPr>
          <a:xfrm>
            <a:off x="1082548" y="2330773"/>
            <a:ext cx="5185472" cy="6112471"/>
            <a:chOff x="0" y="0"/>
            <a:chExt cx="635000" cy="799372"/>
          </a:xfrm>
        </p:grpSpPr>
        <p:sp>
          <p:nvSpPr>
            <p:cNvPr id="10" name="Freeform 10"/>
            <p:cNvSpPr/>
            <p:nvPr/>
          </p:nvSpPr>
          <p:spPr>
            <a:xfrm>
              <a:off x="0" y="0"/>
              <a:ext cx="635000" cy="799372"/>
            </a:xfrm>
            <a:custGeom>
              <a:avLst/>
              <a:gdLst/>
              <a:ahLst/>
              <a:cxnLst/>
              <a:rect l="l" t="t" r="r" b="b"/>
              <a:pathLst>
                <a:path w="635000" h="799372">
                  <a:moveTo>
                    <a:pt x="635000" y="0"/>
                  </a:moveTo>
                  <a:lnTo>
                    <a:pt x="635000" y="685072"/>
                  </a:lnTo>
                  <a:lnTo>
                    <a:pt x="317500" y="799372"/>
                  </a:lnTo>
                  <a:lnTo>
                    <a:pt x="0" y="685072"/>
                  </a:lnTo>
                  <a:lnTo>
                    <a:pt x="0" y="0"/>
                  </a:lnTo>
                  <a:lnTo>
                    <a:pt x="635000" y="0"/>
                  </a:lnTo>
                  <a:close/>
                </a:path>
              </a:pathLst>
            </a:custGeom>
            <a:solidFill>
              <a:srgbClr val="789662"/>
            </a:solidFill>
          </p:spPr>
          <p:txBody>
            <a:bodyPr/>
            <a:lstStyle/>
            <a:p>
              <a:endParaRPr lang="en-GB"/>
            </a:p>
          </p:txBody>
        </p:sp>
        <p:sp>
          <p:nvSpPr>
            <p:cNvPr id="11" name="TextBox 11"/>
            <p:cNvSpPr txBox="1"/>
            <p:nvPr/>
          </p:nvSpPr>
          <p:spPr>
            <a:xfrm>
              <a:off x="0" y="16809"/>
              <a:ext cx="634916" cy="668263"/>
            </a:xfrm>
            <a:prstGeom prst="rect">
              <a:avLst/>
            </a:prstGeom>
          </p:spPr>
          <p:txBody>
            <a:bodyPr lIns="50800" tIns="50800" rIns="50800" bIns="50800" rtlCol="0" anchor="ctr"/>
            <a:lstStyle/>
            <a:p>
              <a:pPr marL="561336" lvl="1" indent="-280668" algn="just">
                <a:lnSpc>
                  <a:spcPts val="3639"/>
                </a:lnSpc>
                <a:buFont typeface="Arial"/>
                <a:buChar char="•"/>
              </a:pPr>
              <a:r>
                <a:rPr lang="en-US" sz="2400" dirty="0">
                  <a:solidFill>
                    <a:srgbClr val="FEFEFE"/>
                  </a:solidFill>
                  <a:latin typeface="Merriweather"/>
                  <a:ea typeface="Merriweather"/>
                  <a:cs typeface="Merriweather"/>
                  <a:sym typeface="Merriweather"/>
                </a:rPr>
                <a:t>Known as horse, broad, tick beans, or fava when green.</a:t>
              </a:r>
            </a:p>
            <a:p>
              <a:pPr marL="561336" lvl="1" indent="-280668" algn="just">
                <a:lnSpc>
                  <a:spcPts val="3639"/>
                </a:lnSpc>
                <a:buFont typeface="Arial"/>
                <a:buChar char="•"/>
              </a:pPr>
              <a:r>
                <a:rPr lang="en-US" sz="2400" dirty="0">
                  <a:solidFill>
                    <a:srgbClr val="FEFEFE"/>
                  </a:solidFill>
                  <a:latin typeface="Merriweather"/>
                  <a:ea typeface="Merriweather"/>
                  <a:cs typeface="Merriweather"/>
                  <a:sym typeface="Merriweather"/>
                </a:rPr>
                <a:t>Ranks third after soybean and pea in food legumes.</a:t>
              </a:r>
            </a:p>
            <a:p>
              <a:pPr algn="just">
                <a:lnSpc>
                  <a:spcPts val="3639"/>
                </a:lnSpc>
              </a:pPr>
              <a:r>
                <a:rPr lang="en-US" sz="2400" b="1" dirty="0">
                  <a:solidFill>
                    <a:srgbClr val="FEFEFE"/>
                  </a:solidFill>
                  <a:latin typeface="Merriweather Bold"/>
                  <a:ea typeface="Merriweather Bold"/>
                  <a:cs typeface="Merriweather Bold"/>
                  <a:sym typeface="Merriweather Bold"/>
                </a:rPr>
                <a:t>Main producers: </a:t>
              </a:r>
            </a:p>
            <a:p>
              <a:pPr marL="1122671" lvl="2" indent="-374224" algn="just">
                <a:lnSpc>
                  <a:spcPts val="3639"/>
                </a:lnSpc>
                <a:buFont typeface="Arial"/>
                <a:buChar char="⚬"/>
              </a:pPr>
              <a:r>
                <a:rPr lang="en-US" sz="2400" dirty="0">
                  <a:solidFill>
                    <a:srgbClr val="FEFEFE"/>
                  </a:solidFill>
                  <a:latin typeface="Merriweather"/>
                  <a:ea typeface="Merriweather"/>
                  <a:cs typeface="Merriweather"/>
                  <a:sym typeface="Merriweather"/>
                </a:rPr>
                <a:t>China (36.7%)</a:t>
              </a:r>
            </a:p>
            <a:p>
              <a:pPr marL="1122671" lvl="2" indent="-374224" algn="just">
                <a:lnSpc>
                  <a:spcPts val="3639"/>
                </a:lnSpc>
                <a:buFont typeface="Arial"/>
                <a:buChar char="⚬"/>
              </a:pPr>
              <a:r>
                <a:rPr lang="en-US" sz="2400" dirty="0">
                  <a:solidFill>
                    <a:srgbClr val="FEFEFE"/>
                  </a:solidFill>
                  <a:latin typeface="Merriweather"/>
                  <a:ea typeface="Merriweather"/>
                  <a:cs typeface="Merriweather"/>
                  <a:sym typeface="Merriweather"/>
                </a:rPr>
                <a:t>Ethiopia (20.1%)</a:t>
              </a:r>
            </a:p>
            <a:p>
              <a:pPr marL="1122671" lvl="2" indent="-374224" algn="just">
                <a:lnSpc>
                  <a:spcPts val="3639"/>
                </a:lnSpc>
                <a:buFont typeface="Arial"/>
                <a:buChar char="⚬"/>
              </a:pPr>
              <a:r>
                <a:rPr lang="en-US" sz="2400" dirty="0">
                  <a:solidFill>
                    <a:srgbClr val="FEFEFE"/>
                  </a:solidFill>
                  <a:latin typeface="Merriweather"/>
                  <a:ea typeface="Merriweather"/>
                  <a:cs typeface="Merriweather"/>
                  <a:sym typeface="Merriweather"/>
                </a:rPr>
                <a:t>UK and Australia (8.2% each)</a:t>
              </a:r>
            </a:p>
            <a:p>
              <a:pPr marL="561336" lvl="1" indent="-280668" algn="just">
                <a:lnSpc>
                  <a:spcPts val="3639"/>
                </a:lnSpc>
                <a:buFont typeface="Arial"/>
                <a:buChar char="•"/>
              </a:pPr>
              <a:r>
                <a:rPr lang="en-US" sz="2400" dirty="0">
                  <a:solidFill>
                    <a:srgbClr val="FEFEFE"/>
                  </a:solidFill>
                  <a:latin typeface="Merriweather"/>
                  <a:ea typeface="Merriweather"/>
                  <a:cs typeface="Merriweather"/>
                  <a:sym typeface="Merriweather"/>
                </a:rPr>
                <a:t>Ancient, diverse legume with high nutrition.</a:t>
              </a:r>
            </a:p>
          </p:txBody>
        </p:sp>
      </p:grpSp>
      <p:sp>
        <p:nvSpPr>
          <p:cNvPr id="2" name="Freeform 2"/>
          <p:cNvSpPr/>
          <p:nvPr/>
        </p:nvSpPr>
        <p:spPr>
          <a:xfrm>
            <a:off x="-491868" y="-561002"/>
            <a:ext cx="3087652" cy="3082739"/>
          </a:xfrm>
          <a:custGeom>
            <a:avLst/>
            <a:gdLst/>
            <a:ahLst/>
            <a:cxnLst/>
            <a:rect l="l" t="t" r="r" b="b"/>
            <a:pathLst>
              <a:path w="3087652" h="3082739">
                <a:moveTo>
                  <a:pt x="0" y="0"/>
                </a:moveTo>
                <a:lnTo>
                  <a:pt x="3087652" y="0"/>
                </a:lnTo>
                <a:lnTo>
                  <a:pt x="3087652" y="3082739"/>
                </a:lnTo>
                <a:lnTo>
                  <a:pt x="0" y="3082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0" y="1028700"/>
            <a:ext cx="9729050" cy="783586"/>
            <a:chOff x="0" y="0"/>
            <a:chExt cx="2562384" cy="206377"/>
          </a:xfrm>
        </p:grpSpPr>
        <p:sp>
          <p:nvSpPr>
            <p:cNvPr id="4" name="Freeform 4"/>
            <p:cNvSpPr/>
            <p:nvPr/>
          </p:nvSpPr>
          <p:spPr>
            <a:xfrm>
              <a:off x="0" y="0"/>
              <a:ext cx="2562384" cy="206377"/>
            </a:xfrm>
            <a:custGeom>
              <a:avLst/>
              <a:gdLst/>
              <a:ahLst/>
              <a:cxnLst/>
              <a:rect l="l" t="t" r="r" b="b"/>
              <a:pathLst>
                <a:path w="2562384" h="206377">
                  <a:moveTo>
                    <a:pt x="0" y="0"/>
                  </a:moveTo>
                  <a:lnTo>
                    <a:pt x="2562384" y="0"/>
                  </a:lnTo>
                  <a:lnTo>
                    <a:pt x="2562384" y="206377"/>
                  </a:lnTo>
                  <a:lnTo>
                    <a:pt x="0" y="206377"/>
                  </a:lnTo>
                  <a:close/>
                </a:path>
              </a:pathLst>
            </a:custGeom>
            <a:solidFill>
              <a:srgbClr val="789662"/>
            </a:solidFill>
          </p:spPr>
          <p:txBody>
            <a:bodyPr/>
            <a:lstStyle/>
            <a:p>
              <a:endParaRPr lang="en-GB"/>
            </a:p>
          </p:txBody>
        </p:sp>
        <p:sp>
          <p:nvSpPr>
            <p:cNvPr id="5" name="TextBox 5"/>
            <p:cNvSpPr txBox="1"/>
            <p:nvPr/>
          </p:nvSpPr>
          <p:spPr>
            <a:xfrm>
              <a:off x="0" y="-38100"/>
              <a:ext cx="2562384" cy="244477"/>
            </a:xfrm>
            <a:prstGeom prst="rect">
              <a:avLst/>
            </a:prstGeom>
          </p:spPr>
          <p:txBody>
            <a:bodyPr lIns="50800" tIns="50800" rIns="50800" bIns="50800" rtlCol="0" anchor="ctr"/>
            <a:lstStyle/>
            <a:p>
              <a:pPr algn="l">
                <a:lnSpc>
                  <a:spcPts val="2659"/>
                </a:lnSpc>
              </a:pPr>
              <a:endParaRPr/>
            </a:p>
          </p:txBody>
        </p:sp>
      </p:grpSp>
      <p:sp>
        <p:nvSpPr>
          <p:cNvPr id="7" name="TextBox 7"/>
          <p:cNvSpPr txBox="1"/>
          <p:nvPr/>
        </p:nvSpPr>
        <p:spPr>
          <a:xfrm>
            <a:off x="3172066" y="1033144"/>
            <a:ext cx="6193274" cy="688974"/>
          </a:xfrm>
          <a:prstGeom prst="rect">
            <a:avLst/>
          </a:prstGeom>
        </p:spPr>
        <p:txBody>
          <a:bodyPr lIns="0" tIns="0" rIns="0" bIns="0" rtlCol="0" anchor="t">
            <a:spAutoFit/>
          </a:bodyPr>
          <a:lstStyle/>
          <a:p>
            <a:pPr algn="ctr">
              <a:lnSpc>
                <a:spcPts val="5600"/>
              </a:lnSpc>
            </a:pPr>
            <a:r>
              <a:rPr lang="en-US" sz="4000" b="1" dirty="0">
                <a:solidFill>
                  <a:srgbClr val="EFFFCD"/>
                </a:solidFill>
                <a:latin typeface="Merriweather Bold"/>
                <a:ea typeface="Merriweather Bold"/>
                <a:cs typeface="Merriweather Bold"/>
                <a:sym typeface="Merriweather Bold"/>
              </a:rPr>
              <a:t>Faba Bean (</a:t>
            </a:r>
            <a:r>
              <a:rPr lang="en-US" sz="4000" b="1" i="1" dirty="0">
                <a:solidFill>
                  <a:srgbClr val="EFFFCD"/>
                </a:solidFill>
                <a:latin typeface="Merriweather" panose="00000500000000000000" pitchFamily="2" charset="-94"/>
                <a:ea typeface="Merriweather Bold Italics"/>
                <a:cs typeface="Merriweather Bold Italics"/>
                <a:sym typeface="Merriweather Bold Italics"/>
              </a:rPr>
              <a:t>Vicia faba L.</a:t>
            </a:r>
            <a:r>
              <a:rPr lang="en-US" sz="4000" b="1" dirty="0">
                <a:solidFill>
                  <a:srgbClr val="EFFFCD"/>
                </a:solidFill>
                <a:latin typeface="Merriweather Bold"/>
                <a:ea typeface="Merriweather Bold"/>
                <a:cs typeface="Merriweather Bold"/>
                <a:sym typeface="Merriweather Bold"/>
              </a:rPr>
              <a:t>) </a:t>
            </a:r>
          </a:p>
        </p:txBody>
      </p:sp>
      <p:sp>
        <p:nvSpPr>
          <p:cNvPr id="8" name="Freeform 8"/>
          <p:cNvSpPr/>
          <p:nvPr/>
        </p:nvSpPr>
        <p:spPr>
          <a:xfrm>
            <a:off x="0" y="9258300"/>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4"/>
            <a:stretch>
              <a:fillRect t="-8820" b="-8820"/>
            </a:stretch>
          </a:blipFill>
        </p:spPr>
        <p:txBody>
          <a:bodyPr/>
          <a:lstStyle/>
          <a:p>
            <a:endParaRPr lang="en-GB"/>
          </a:p>
        </p:txBody>
      </p:sp>
      <p:grpSp>
        <p:nvGrpSpPr>
          <p:cNvPr id="12" name="Group 12"/>
          <p:cNvGrpSpPr/>
          <p:nvPr/>
        </p:nvGrpSpPr>
        <p:grpSpPr>
          <a:xfrm>
            <a:off x="6752069" y="2330773"/>
            <a:ext cx="5167667" cy="6070149"/>
            <a:chOff x="0" y="0"/>
            <a:chExt cx="642318" cy="811370"/>
          </a:xfrm>
        </p:grpSpPr>
        <p:sp>
          <p:nvSpPr>
            <p:cNvPr id="13" name="Freeform 13"/>
            <p:cNvSpPr/>
            <p:nvPr/>
          </p:nvSpPr>
          <p:spPr>
            <a:xfrm>
              <a:off x="0" y="0"/>
              <a:ext cx="635000" cy="811370"/>
            </a:xfrm>
            <a:custGeom>
              <a:avLst/>
              <a:gdLst/>
              <a:ahLst/>
              <a:cxnLst/>
              <a:rect l="l" t="t" r="r" b="b"/>
              <a:pathLst>
                <a:path w="635000" h="811370">
                  <a:moveTo>
                    <a:pt x="635000" y="0"/>
                  </a:moveTo>
                  <a:lnTo>
                    <a:pt x="635000" y="697070"/>
                  </a:lnTo>
                  <a:lnTo>
                    <a:pt x="317500" y="811370"/>
                  </a:lnTo>
                  <a:lnTo>
                    <a:pt x="0" y="697070"/>
                  </a:lnTo>
                  <a:lnTo>
                    <a:pt x="0" y="0"/>
                  </a:lnTo>
                  <a:lnTo>
                    <a:pt x="635000" y="0"/>
                  </a:lnTo>
                  <a:close/>
                </a:path>
              </a:pathLst>
            </a:custGeom>
            <a:solidFill>
              <a:srgbClr val="F8F3EF"/>
            </a:solidFill>
          </p:spPr>
          <p:txBody>
            <a:bodyPr/>
            <a:lstStyle/>
            <a:p>
              <a:endParaRPr lang="en-GB" dirty="0">
                <a:latin typeface="Merriweather" panose="00000500000000000000" pitchFamily="2" charset="-94"/>
              </a:endParaRPr>
            </a:p>
          </p:txBody>
        </p:sp>
        <p:sp>
          <p:nvSpPr>
            <p:cNvPr id="14" name="TextBox 14"/>
            <p:cNvSpPr txBox="1"/>
            <p:nvPr/>
          </p:nvSpPr>
          <p:spPr>
            <a:xfrm>
              <a:off x="7318" y="85972"/>
              <a:ext cx="635000" cy="599450"/>
            </a:xfrm>
            <a:prstGeom prst="rect">
              <a:avLst/>
            </a:prstGeom>
          </p:spPr>
          <p:txBody>
            <a:bodyPr lIns="50800" tIns="50800" rIns="50800" bIns="50800" rtlCol="0" anchor="ctr"/>
            <a:lstStyle/>
            <a:p>
              <a:pPr marL="561336" lvl="1" indent="-280668" algn="l">
                <a:lnSpc>
                  <a:spcPts val="3639"/>
                </a:lnSpc>
                <a:buFont typeface="Arial"/>
                <a:buChar char="•"/>
              </a:pPr>
              <a:r>
                <a:rPr lang="en-US" sz="2400" dirty="0">
                  <a:solidFill>
                    <a:srgbClr val="789662"/>
                  </a:solidFill>
                  <a:latin typeface="Merriweather" panose="00000500000000000000" pitchFamily="2" charset="-94"/>
                  <a:ea typeface="Merriweather"/>
                  <a:cs typeface="Merriweather"/>
                  <a:sym typeface="Merriweather"/>
                </a:rPr>
                <a:t>Green, dried, roasted, soaked, frozen, cooked, canned. </a:t>
              </a:r>
            </a:p>
            <a:p>
              <a:pPr algn="l">
                <a:lnSpc>
                  <a:spcPts val="3639"/>
                </a:lnSpc>
              </a:pPr>
              <a:r>
                <a:rPr lang="en-US" sz="2400" b="1" dirty="0">
                  <a:solidFill>
                    <a:srgbClr val="789662"/>
                  </a:solidFill>
                  <a:latin typeface="Merriweather" panose="00000500000000000000" pitchFamily="2" charset="-94"/>
                  <a:ea typeface="Merriweather Bold"/>
                  <a:cs typeface="Merriweather Bold"/>
                  <a:sym typeface="Merriweather Bold"/>
                </a:rPr>
                <a:t>Nutrient Rich:</a:t>
              </a:r>
            </a:p>
            <a:p>
              <a:pPr marL="561336" lvl="1" indent="-280668" algn="l">
                <a:lnSpc>
                  <a:spcPts val="3639"/>
                </a:lnSpc>
                <a:buFont typeface="Arial"/>
                <a:buChar char="•"/>
              </a:pPr>
              <a:r>
                <a:rPr lang="en-US" sz="2400" i="1" dirty="0">
                  <a:solidFill>
                    <a:srgbClr val="789662"/>
                  </a:solidFill>
                  <a:latin typeface="Merriweather" panose="00000500000000000000" pitchFamily="2" charset="-94"/>
                  <a:ea typeface="Merriweather Italics"/>
                  <a:cs typeface="Merriweather Italics"/>
                  <a:sym typeface="Merriweather Italics"/>
                </a:rPr>
                <a:t>Lysine, proteins, minerals, vitamins, Levodopa (dopamine precursor).</a:t>
              </a:r>
            </a:p>
            <a:p>
              <a:pPr algn="l">
                <a:lnSpc>
                  <a:spcPts val="3639"/>
                </a:lnSpc>
              </a:pPr>
              <a:r>
                <a:rPr lang="en-US" sz="2400" b="1" dirty="0">
                  <a:solidFill>
                    <a:srgbClr val="789662"/>
                  </a:solidFill>
                  <a:latin typeface="Merriweather" panose="00000500000000000000" pitchFamily="2" charset="-94"/>
                  <a:ea typeface="Merriweather Bold"/>
                  <a:cs typeface="Merriweather Bold"/>
                  <a:sym typeface="Merriweather Bold"/>
                </a:rPr>
                <a:t>Dietary Protein:</a:t>
              </a:r>
            </a:p>
            <a:p>
              <a:pPr marL="561336" lvl="1" indent="-280668" algn="l">
                <a:lnSpc>
                  <a:spcPts val="3639"/>
                </a:lnSpc>
                <a:buFont typeface="Arial"/>
                <a:buChar char="•"/>
              </a:pPr>
              <a:r>
                <a:rPr lang="en-US" sz="2400" dirty="0">
                  <a:solidFill>
                    <a:srgbClr val="789662"/>
                  </a:solidFill>
                  <a:latin typeface="Merriweather" panose="00000500000000000000" pitchFamily="2" charset="-94"/>
                  <a:ea typeface="Merriweather"/>
                  <a:cs typeface="Merriweather"/>
                  <a:sym typeface="Merriweather"/>
                </a:rPr>
                <a:t>Affordable in underdeveloped nations </a:t>
              </a:r>
            </a:p>
            <a:p>
              <a:pPr marL="1122671" lvl="2" indent="-374224" algn="l">
                <a:lnSpc>
                  <a:spcPts val="3639"/>
                </a:lnSpc>
                <a:buFont typeface="Arial"/>
                <a:buChar char="⚬"/>
              </a:pPr>
              <a:r>
                <a:rPr lang="en-US" sz="2400" b="1" i="1" dirty="0">
                  <a:solidFill>
                    <a:srgbClr val="789662"/>
                  </a:solidFill>
                  <a:latin typeface="Merriweather" panose="00000500000000000000" pitchFamily="2" charset="-94"/>
                  <a:ea typeface="Merriweather Bold Italics"/>
                  <a:cs typeface="Merriweather Bold Italics"/>
                  <a:sym typeface="Merriweather Bold Italics"/>
                </a:rPr>
                <a:t>(Africa, Latin America, Asia).</a:t>
              </a:r>
            </a:p>
          </p:txBody>
        </p:sp>
      </p:grpSp>
      <p:grpSp>
        <p:nvGrpSpPr>
          <p:cNvPr id="15" name="Group 15"/>
          <p:cNvGrpSpPr/>
          <p:nvPr/>
        </p:nvGrpSpPr>
        <p:grpSpPr>
          <a:xfrm>
            <a:off x="12462661" y="2308753"/>
            <a:ext cx="5108791" cy="6070149"/>
            <a:chOff x="0" y="-2923"/>
            <a:chExt cx="635000" cy="814293"/>
          </a:xfrm>
        </p:grpSpPr>
        <p:sp>
          <p:nvSpPr>
            <p:cNvPr id="16" name="Freeform 16"/>
            <p:cNvSpPr/>
            <p:nvPr/>
          </p:nvSpPr>
          <p:spPr>
            <a:xfrm>
              <a:off x="0" y="0"/>
              <a:ext cx="635000" cy="811370"/>
            </a:xfrm>
            <a:custGeom>
              <a:avLst/>
              <a:gdLst/>
              <a:ahLst/>
              <a:cxnLst/>
              <a:rect l="l" t="t" r="r" b="b"/>
              <a:pathLst>
                <a:path w="635000" h="811370">
                  <a:moveTo>
                    <a:pt x="635000" y="0"/>
                  </a:moveTo>
                  <a:lnTo>
                    <a:pt x="635000" y="697070"/>
                  </a:lnTo>
                  <a:lnTo>
                    <a:pt x="317500" y="811370"/>
                  </a:lnTo>
                  <a:lnTo>
                    <a:pt x="0" y="697070"/>
                  </a:lnTo>
                  <a:lnTo>
                    <a:pt x="0" y="0"/>
                  </a:lnTo>
                  <a:lnTo>
                    <a:pt x="635000" y="0"/>
                  </a:lnTo>
                  <a:close/>
                </a:path>
              </a:pathLst>
            </a:custGeom>
            <a:solidFill>
              <a:srgbClr val="BB6E29"/>
            </a:solidFill>
          </p:spPr>
          <p:txBody>
            <a:bodyPr/>
            <a:lstStyle/>
            <a:p>
              <a:endParaRPr lang="en-GB" sz="2400"/>
            </a:p>
          </p:txBody>
        </p:sp>
        <p:sp>
          <p:nvSpPr>
            <p:cNvPr id="17" name="TextBox 17"/>
            <p:cNvSpPr txBox="1"/>
            <p:nvPr/>
          </p:nvSpPr>
          <p:spPr>
            <a:xfrm>
              <a:off x="0" y="-2923"/>
              <a:ext cx="635000" cy="630242"/>
            </a:xfrm>
            <a:prstGeom prst="rect">
              <a:avLst/>
            </a:prstGeom>
          </p:spPr>
          <p:txBody>
            <a:bodyPr lIns="50800" tIns="50800" rIns="50800" bIns="50800" rtlCol="0" anchor="ctr"/>
            <a:lstStyle/>
            <a:p>
              <a:pPr algn="just">
                <a:lnSpc>
                  <a:spcPts val="3639"/>
                </a:lnSpc>
              </a:pPr>
              <a:r>
                <a:rPr lang="en-US" sz="2400" b="1" dirty="0">
                  <a:solidFill>
                    <a:srgbClr val="F8F3EF"/>
                  </a:solidFill>
                  <a:latin typeface="Merriweather" panose="00000500000000000000" pitchFamily="2" charset="-94"/>
                  <a:ea typeface="Merriweather Bold"/>
                  <a:cs typeface="Merriweather Bold"/>
                  <a:sym typeface="Merriweather Bold"/>
                </a:rPr>
                <a:t>Macronutrient Profile:</a:t>
              </a:r>
            </a:p>
            <a:p>
              <a:pPr marL="561336" lvl="1" indent="-280668" algn="just">
                <a:lnSpc>
                  <a:spcPts val="3639"/>
                </a:lnSpc>
                <a:buFont typeface="Arial"/>
                <a:buChar char="•"/>
              </a:pPr>
              <a:r>
                <a:rPr lang="en-US" sz="2400" dirty="0">
                  <a:solidFill>
                    <a:srgbClr val="F8F3EF"/>
                  </a:solidFill>
                  <a:latin typeface="Merriweather" panose="00000500000000000000" pitchFamily="2" charset="-94"/>
                  <a:ea typeface="Merriweather"/>
                  <a:cs typeface="Merriweather"/>
                  <a:sym typeface="Merriweather"/>
                </a:rPr>
                <a:t>51-68% carbohydrates</a:t>
              </a:r>
            </a:p>
            <a:p>
              <a:pPr marL="561336" lvl="1" indent="-280668" algn="just">
                <a:lnSpc>
                  <a:spcPts val="3639"/>
                </a:lnSpc>
                <a:buFont typeface="Arial"/>
                <a:buChar char="•"/>
              </a:pPr>
              <a:r>
                <a:rPr lang="en-US" sz="2400" b="1" dirty="0">
                  <a:solidFill>
                    <a:srgbClr val="F8F3EF"/>
                  </a:solidFill>
                  <a:latin typeface="Merriweather" panose="00000500000000000000" pitchFamily="2" charset="-94"/>
                  <a:ea typeface="Merriweather Bold"/>
                  <a:cs typeface="Merriweather Bold"/>
                  <a:sym typeface="Merriweather Bold"/>
                </a:rPr>
                <a:t>20-41% protein </a:t>
              </a:r>
            </a:p>
            <a:p>
              <a:pPr marL="1122671" lvl="2" indent="-374224" algn="just">
                <a:lnSpc>
                  <a:spcPts val="3639"/>
                </a:lnSpc>
                <a:buFont typeface="Arial"/>
                <a:buChar char="⚬"/>
              </a:pPr>
              <a:r>
                <a:rPr lang="en-US" sz="2400" i="1" dirty="0">
                  <a:solidFill>
                    <a:srgbClr val="F8F3EF"/>
                  </a:solidFill>
                  <a:latin typeface="Merriweather" panose="00000500000000000000" pitchFamily="2" charset="-94"/>
                  <a:ea typeface="Merriweather Italics"/>
                  <a:cs typeface="Merriweather Italics"/>
                  <a:sym typeface="Merriweather Italics"/>
                </a:rPr>
                <a:t>Albumins 20%,</a:t>
              </a:r>
            </a:p>
            <a:p>
              <a:pPr marL="1122671" lvl="2" indent="-374224" algn="just">
                <a:lnSpc>
                  <a:spcPts val="3639"/>
                </a:lnSpc>
                <a:buFont typeface="Arial"/>
                <a:buChar char="⚬"/>
              </a:pPr>
              <a:r>
                <a:rPr lang="en-US" sz="2400" i="1" dirty="0">
                  <a:solidFill>
                    <a:srgbClr val="F8F3EF"/>
                  </a:solidFill>
                  <a:latin typeface="Merriweather" panose="00000500000000000000" pitchFamily="2" charset="-94"/>
                  <a:ea typeface="Merriweather Italics"/>
                  <a:cs typeface="Merriweather Italics"/>
                  <a:sym typeface="Merriweather Italics"/>
                </a:rPr>
                <a:t>Globulins 60%</a:t>
              </a:r>
            </a:p>
            <a:p>
              <a:pPr marL="1122671" lvl="2" indent="-374224" algn="just">
                <a:lnSpc>
                  <a:spcPts val="3639"/>
                </a:lnSpc>
                <a:buFont typeface="Arial"/>
                <a:buChar char="⚬"/>
              </a:pPr>
              <a:r>
                <a:rPr lang="en-US" sz="2400" i="1" dirty="0" err="1">
                  <a:solidFill>
                    <a:srgbClr val="F8F3EF"/>
                  </a:solidFill>
                  <a:latin typeface="Merriweather" panose="00000500000000000000" pitchFamily="2" charset="-94"/>
                  <a:ea typeface="Merriweather Italics"/>
                  <a:cs typeface="Merriweather Italics"/>
                  <a:sym typeface="Merriweather Italics"/>
                </a:rPr>
                <a:t>Glutelins</a:t>
              </a:r>
              <a:r>
                <a:rPr lang="en-US" sz="2400" i="1" dirty="0">
                  <a:solidFill>
                    <a:srgbClr val="F8F3EF"/>
                  </a:solidFill>
                  <a:latin typeface="Merriweather" panose="00000500000000000000" pitchFamily="2" charset="-94"/>
                  <a:ea typeface="Merriweather Italics"/>
                  <a:cs typeface="Merriweather Italics"/>
                  <a:sym typeface="Merriweather Italics"/>
                </a:rPr>
                <a:t> 15%,</a:t>
              </a:r>
            </a:p>
            <a:p>
              <a:pPr marL="1122671" lvl="2" indent="-374224" algn="just">
                <a:lnSpc>
                  <a:spcPts val="3639"/>
                </a:lnSpc>
                <a:buFont typeface="Arial"/>
                <a:buChar char="⚬"/>
              </a:pPr>
              <a:r>
                <a:rPr lang="en-US" sz="2400" i="1" dirty="0">
                  <a:solidFill>
                    <a:srgbClr val="F8F3EF"/>
                  </a:solidFill>
                  <a:latin typeface="Merriweather" panose="00000500000000000000" pitchFamily="2" charset="-94"/>
                  <a:ea typeface="Merriweather Italics"/>
                  <a:cs typeface="Merriweather Italics"/>
                  <a:sym typeface="Merriweather Italics"/>
                </a:rPr>
                <a:t>Prolamins 8%; </a:t>
              </a:r>
            </a:p>
            <a:p>
              <a:pPr marL="1122671" lvl="2" indent="-374224" algn="just">
                <a:lnSpc>
                  <a:spcPts val="3639"/>
                </a:lnSpc>
                <a:buFont typeface="Arial"/>
                <a:buChar char="⚬"/>
              </a:pPr>
              <a:r>
                <a:rPr lang="en-US" sz="2400" i="1" dirty="0">
                  <a:solidFill>
                    <a:srgbClr val="F8F3EF"/>
                  </a:solidFill>
                  <a:latin typeface="Merriweather" panose="00000500000000000000" pitchFamily="2" charset="-94"/>
                  <a:ea typeface="Merriweather Italics"/>
                  <a:cs typeface="Merriweather Italics"/>
                  <a:sym typeface="Merriweather Italics"/>
                </a:rPr>
                <a:t>globulins (legumin, vicilin) important for protein composition</a:t>
              </a:r>
              <a:r>
                <a:rPr lang="en-US" sz="2400" b="1" i="1" dirty="0">
                  <a:solidFill>
                    <a:srgbClr val="F8F3EF"/>
                  </a:solidFill>
                  <a:latin typeface="Merriweather" panose="00000500000000000000" pitchFamily="2" charset="-94"/>
                  <a:ea typeface="Merriweather Bold Italics"/>
                  <a:cs typeface="Merriweather Bold Italics"/>
                  <a:sym typeface="Merriweather Bold Italics"/>
                </a:rPr>
                <a:t>.</a:t>
              </a:r>
            </a:p>
          </p:txBody>
        </p:sp>
      </p:grpSp>
      <p:sp>
        <p:nvSpPr>
          <p:cNvPr id="18" name="TextBox 17">
            <a:extLst>
              <a:ext uri="{FF2B5EF4-FFF2-40B4-BE49-F238E27FC236}">
                <a16:creationId xmlns:a16="http://schemas.microsoft.com/office/drawing/2014/main" id="{42A72343-6460-73AD-ED3A-C7B1EF35C126}"/>
              </a:ext>
            </a:extLst>
          </p:cNvPr>
          <p:cNvSpPr txBox="1"/>
          <p:nvPr/>
        </p:nvSpPr>
        <p:spPr>
          <a:xfrm>
            <a:off x="15468600" y="8897726"/>
            <a:ext cx="9526248" cy="338554"/>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(Langton et al., 2020)</a:t>
            </a:r>
            <a:endParaRPr kumimoji="0" lang="en-GB" altLang="en-US" sz="2400" b="1" i="1" u="none" strike="noStrike" cap="none" normalizeH="0" baseline="0" dirty="0">
              <a:ln>
                <a:noFill/>
              </a:ln>
              <a:solidFill>
                <a:schemeClr val="tx1"/>
              </a:solidFill>
              <a:effectLst/>
              <a:latin typeface="Merriweather" panose="00000500000000000000" pitchFamily="2" charset="-94"/>
            </a:endParaRPr>
          </a:p>
        </p:txBody>
      </p:sp>
      <p:sp>
        <p:nvSpPr>
          <p:cNvPr id="19" name="Rectangle 1">
            <a:extLst>
              <a:ext uri="{FF2B5EF4-FFF2-40B4-BE49-F238E27FC236}">
                <a16:creationId xmlns:a16="http://schemas.microsoft.com/office/drawing/2014/main" id="{DD521AB1-0958-DD55-58FF-06C52956F4CB}"/>
              </a:ext>
            </a:extLst>
          </p:cNvPr>
          <p:cNvSpPr>
            <a:spLocks noChangeArrowheads="1"/>
          </p:cNvSpPr>
          <p:nvPr/>
        </p:nvSpPr>
        <p:spPr bwMode="auto">
          <a:xfrm>
            <a:off x="11658600" y="8521826"/>
            <a:ext cx="82539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a:t>
            </a:r>
            <a:r>
              <a:rPr kumimoji="0" lang="en-GB" altLang="en-US" sz="1600" b="1" i="1" u="none" strike="noStrike" cap="none" normalizeH="0" baseline="0" dirty="0" err="1">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Faba</a:t>
            </a:r>
            <a:r>
              <a:rPr kumimoji="0" lang="en-GB" altLang="en-US" sz="1600" b="1" i="1" u="none" strike="noStrike" cap="none" normalizeH="0" baseline="0" dirty="0">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 Bean: Chemistry, Properties and Functionality,” 2022)</a:t>
            </a:r>
            <a:endParaRPr kumimoji="0" lang="en-GB" altLang="en-US" sz="2400" b="1" i="1" u="none" strike="noStrike" cap="none" normalizeH="0" baseline="0" dirty="0">
              <a:ln>
                <a:noFill/>
              </a:ln>
              <a:solidFill>
                <a:schemeClr val="tx1"/>
              </a:solidFill>
              <a:effectLst/>
              <a:latin typeface="Merriweather" panose="00000500000000000000" pitchFamily="2" charset="-94"/>
            </a:endParaRPr>
          </a:p>
        </p:txBody>
      </p:sp>
      <p:sp>
        <p:nvSpPr>
          <p:cNvPr id="6" name="Freeform 6"/>
          <p:cNvSpPr/>
          <p:nvPr/>
        </p:nvSpPr>
        <p:spPr>
          <a:xfrm>
            <a:off x="-438788" y="85597"/>
            <a:ext cx="3878526" cy="2584068"/>
          </a:xfrm>
          <a:custGeom>
            <a:avLst/>
            <a:gdLst/>
            <a:ahLst/>
            <a:cxnLst/>
            <a:rect l="l" t="t" r="r" b="b"/>
            <a:pathLst>
              <a:path w="3878526" h="2584068">
                <a:moveTo>
                  <a:pt x="0" y="0"/>
                </a:moveTo>
                <a:lnTo>
                  <a:pt x="3878526" y="0"/>
                </a:lnTo>
                <a:lnTo>
                  <a:pt x="3878526" y="2584068"/>
                </a:lnTo>
                <a:lnTo>
                  <a:pt x="0" y="2584068"/>
                </a:lnTo>
                <a:lnTo>
                  <a:pt x="0" y="0"/>
                </a:lnTo>
                <a:close/>
              </a:path>
            </a:pathLst>
          </a:custGeom>
          <a:blipFill>
            <a:blip r:embed="rId5"/>
            <a:stretch>
              <a:fillRect/>
            </a:stretch>
          </a:blipFill>
        </p:spPr>
        <p:txBody>
          <a:bodyPr/>
          <a:lstStyle/>
          <a:p>
            <a:endParaRPr lang="en-GB"/>
          </a:p>
        </p:txBody>
      </p:sp>
      <p:pic>
        <p:nvPicPr>
          <p:cNvPr id="20" name="Picture 19" descr="A green sign with icons&#10;&#10;Description automatically generated">
            <a:extLst>
              <a:ext uri="{FF2B5EF4-FFF2-40B4-BE49-F238E27FC236}">
                <a16:creationId xmlns:a16="http://schemas.microsoft.com/office/drawing/2014/main" id="{506FE03E-5986-26BE-2B98-AAE61E50BA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TextBox 2"/>
          <p:cNvSpPr txBox="1"/>
          <p:nvPr/>
        </p:nvSpPr>
        <p:spPr>
          <a:xfrm>
            <a:off x="3006160" y="4412829"/>
            <a:ext cx="17295382" cy="1708992"/>
          </a:xfrm>
          <a:prstGeom prst="rect">
            <a:avLst/>
          </a:prstGeom>
        </p:spPr>
        <p:txBody>
          <a:bodyPr lIns="0" tIns="0" rIns="0" bIns="0" rtlCol="0" anchor="t">
            <a:spAutoFit/>
          </a:bodyPr>
          <a:lstStyle/>
          <a:p>
            <a:pPr marL="0" lvl="0" indent="0" algn="l">
              <a:lnSpc>
                <a:spcPts val="12895"/>
              </a:lnSpc>
            </a:pPr>
            <a:r>
              <a:rPr lang="en-US" sz="12895" b="1" dirty="0">
                <a:solidFill>
                  <a:srgbClr val="789662"/>
                </a:solidFill>
                <a:latin typeface="Open Sans Bold"/>
                <a:ea typeface="Open Sans Bold"/>
                <a:cs typeface="Open Sans Bold"/>
                <a:sym typeface="Open Sans Bold"/>
              </a:rPr>
              <a:t>INTRODUCTION</a:t>
            </a:r>
          </a:p>
        </p:txBody>
      </p:sp>
      <p:sp>
        <p:nvSpPr>
          <p:cNvPr id="3" name="Freeform 3"/>
          <p:cNvSpPr/>
          <p:nvPr/>
        </p:nvSpPr>
        <p:spPr>
          <a:xfrm>
            <a:off x="1266626" y="3777249"/>
            <a:ext cx="1367991" cy="2732501"/>
          </a:xfrm>
          <a:custGeom>
            <a:avLst/>
            <a:gdLst/>
            <a:ahLst/>
            <a:cxnLst/>
            <a:rect l="l" t="t" r="r" b="b"/>
            <a:pathLst>
              <a:path w="1367991" h="2732501">
                <a:moveTo>
                  <a:pt x="0" y="0"/>
                </a:moveTo>
                <a:lnTo>
                  <a:pt x="1367991" y="0"/>
                </a:lnTo>
                <a:lnTo>
                  <a:pt x="1367991" y="2732502"/>
                </a:lnTo>
                <a:lnTo>
                  <a:pt x="0" y="2732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pic>
        <p:nvPicPr>
          <p:cNvPr id="4" name="Picture 3" descr="A green sign with icons&#10;&#10;Description automatically generated">
            <a:extLst>
              <a:ext uri="{FF2B5EF4-FFF2-40B4-BE49-F238E27FC236}">
                <a16:creationId xmlns:a16="http://schemas.microsoft.com/office/drawing/2014/main" id="{D434D40B-1A52-1E7D-6A2B-39E39C8B6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685096" y="1028700"/>
            <a:ext cx="19658191" cy="1371600"/>
            <a:chOff x="0" y="0"/>
            <a:chExt cx="5177466" cy="361244"/>
          </a:xfrm>
        </p:grpSpPr>
        <p:sp>
          <p:nvSpPr>
            <p:cNvPr id="3" name="Freeform 3"/>
            <p:cNvSpPr/>
            <p:nvPr/>
          </p:nvSpPr>
          <p:spPr>
            <a:xfrm>
              <a:off x="0" y="0"/>
              <a:ext cx="5177466" cy="361244"/>
            </a:xfrm>
            <a:custGeom>
              <a:avLst/>
              <a:gdLst/>
              <a:ahLst/>
              <a:cxnLst/>
              <a:rect l="l" t="t" r="r" b="b"/>
              <a:pathLst>
                <a:path w="5177466" h="361244">
                  <a:moveTo>
                    <a:pt x="0" y="0"/>
                  </a:moveTo>
                  <a:lnTo>
                    <a:pt x="5177466" y="0"/>
                  </a:lnTo>
                  <a:lnTo>
                    <a:pt x="5177466" y="361244"/>
                  </a:lnTo>
                  <a:lnTo>
                    <a:pt x="0" y="361244"/>
                  </a:lnTo>
                  <a:close/>
                </a:path>
              </a:pathLst>
            </a:custGeom>
            <a:solidFill>
              <a:srgbClr val="789662"/>
            </a:solidFill>
          </p:spPr>
          <p:txBody>
            <a:bodyPr/>
            <a:lstStyle/>
            <a:p>
              <a:endParaRPr lang="en-GB"/>
            </a:p>
          </p:txBody>
        </p:sp>
        <p:sp>
          <p:nvSpPr>
            <p:cNvPr id="4" name="TextBox 4"/>
            <p:cNvSpPr txBox="1"/>
            <p:nvPr/>
          </p:nvSpPr>
          <p:spPr>
            <a:xfrm>
              <a:off x="0" y="-28575"/>
              <a:ext cx="5177466" cy="389819"/>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2387600"/>
            <a:ext cx="12769769" cy="6325869"/>
          </a:xfrm>
          <a:prstGeom prst="rect">
            <a:avLst/>
          </a:prstGeom>
        </p:spPr>
        <p:txBody>
          <a:bodyPr lIns="0" tIns="0" rIns="0" bIns="0" rtlCol="0" anchor="t">
            <a:spAutoFit/>
          </a:bodyPr>
          <a:lstStyle/>
          <a:p>
            <a:pPr algn="l">
              <a:lnSpc>
                <a:spcPts val="8000"/>
              </a:lnSpc>
            </a:pPr>
            <a:r>
              <a:rPr lang="en-US" sz="3200" b="1" dirty="0">
                <a:solidFill>
                  <a:srgbClr val="000000"/>
                </a:solidFill>
                <a:latin typeface="Merriweather Bold"/>
                <a:ea typeface="Merriweather Bold"/>
                <a:cs typeface="Merriweather Bold"/>
                <a:sym typeface="Merriweather Bold"/>
              </a:rPr>
              <a:t>Consumer interest:</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Reduced saturated fat intake</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Heightened awareness of sustainable food production</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Ethical concerns about animal treatment</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Higher protein intake is advantageous.</a:t>
            </a:r>
          </a:p>
          <a:p>
            <a:pPr algn="l">
              <a:lnSpc>
                <a:spcPts val="8000"/>
              </a:lnSpc>
            </a:pPr>
            <a:r>
              <a:rPr lang="en-US" sz="3200" b="1" dirty="0">
                <a:solidFill>
                  <a:srgbClr val="000000"/>
                </a:solidFill>
                <a:latin typeface="Merriweather Bold"/>
                <a:ea typeface="Merriweather Bold"/>
                <a:cs typeface="Merriweather Bold"/>
                <a:sym typeface="Merriweather Bold"/>
              </a:rPr>
              <a:t>Various plant-based protein sources</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Cereals </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Legumes </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Pseudocereals </a:t>
            </a:r>
          </a:p>
          <a:p>
            <a:pPr marL="690882" lvl="1" indent="-345441" algn="l">
              <a:lnSpc>
                <a:spcPts val="4160"/>
              </a:lnSpc>
              <a:buFont typeface="Arial"/>
              <a:buChar char="•"/>
            </a:pPr>
            <a:r>
              <a:rPr lang="en-US" sz="3200" dirty="0">
                <a:solidFill>
                  <a:srgbClr val="000000"/>
                </a:solidFill>
                <a:latin typeface="Merriweather"/>
                <a:ea typeface="Merriweather"/>
                <a:cs typeface="Merriweather"/>
                <a:sym typeface="Merriweather"/>
              </a:rPr>
              <a:t>Nuts, almonds, and seeds</a:t>
            </a:r>
          </a:p>
        </p:txBody>
      </p:sp>
      <p:sp>
        <p:nvSpPr>
          <p:cNvPr id="9" name="Freeform 9"/>
          <p:cNvSpPr/>
          <p:nvPr/>
        </p:nvSpPr>
        <p:spPr>
          <a:xfrm>
            <a:off x="533400" y="9258300"/>
            <a:ext cx="15138909" cy="993054"/>
          </a:xfrm>
          <a:custGeom>
            <a:avLst/>
            <a:gdLst/>
            <a:ahLst/>
            <a:cxnLst/>
            <a:rect l="l" t="t" r="r" b="b"/>
            <a:pathLst>
              <a:path w="15138909" h="993054">
                <a:moveTo>
                  <a:pt x="0" y="0"/>
                </a:moveTo>
                <a:lnTo>
                  <a:pt x="15138909" y="0"/>
                </a:lnTo>
                <a:lnTo>
                  <a:pt x="15138909" y="993054"/>
                </a:lnTo>
                <a:lnTo>
                  <a:pt x="0" y="993054"/>
                </a:lnTo>
                <a:lnTo>
                  <a:pt x="0" y="0"/>
                </a:lnTo>
                <a:close/>
              </a:path>
            </a:pathLst>
          </a:custGeom>
          <a:blipFill>
            <a:blip r:embed="rId3"/>
            <a:stretch>
              <a:fillRect l="-125" t="-2944" b="-3903"/>
            </a:stretch>
          </a:blipFill>
        </p:spPr>
        <p:txBody>
          <a:bodyPr/>
          <a:lstStyle/>
          <a:p>
            <a:endParaRPr lang="en-GB"/>
          </a:p>
        </p:txBody>
      </p:sp>
      <p:sp>
        <p:nvSpPr>
          <p:cNvPr id="10" name="Freeform 10"/>
          <p:cNvSpPr/>
          <p:nvPr/>
        </p:nvSpPr>
        <p:spPr>
          <a:xfrm rot="5400000">
            <a:off x="13315950" y="3259632"/>
            <a:ext cx="7886700" cy="6168036"/>
          </a:xfrm>
          <a:custGeom>
            <a:avLst/>
            <a:gdLst/>
            <a:ahLst/>
            <a:cxnLst/>
            <a:rect l="l" t="t" r="r" b="b"/>
            <a:pathLst>
              <a:path w="7886700" h="6168036">
                <a:moveTo>
                  <a:pt x="0" y="0"/>
                </a:moveTo>
                <a:lnTo>
                  <a:pt x="7886700" y="0"/>
                </a:lnTo>
                <a:lnTo>
                  <a:pt x="7886700" y="6168036"/>
                </a:lnTo>
                <a:lnTo>
                  <a:pt x="0" y="6168036"/>
                </a:lnTo>
                <a:lnTo>
                  <a:pt x="0" y="0"/>
                </a:lnTo>
                <a:close/>
              </a:path>
            </a:pathLst>
          </a:custGeom>
          <a:blipFill>
            <a:blip r:embed="rId4"/>
            <a:stretch>
              <a:fillRect t="-14245" b="-1994"/>
            </a:stretch>
          </a:blipFill>
        </p:spPr>
        <p:txBody>
          <a:bodyPr/>
          <a:lstStyle/>
          <a:p>
            <a:endParaRPr lang="en-GB"/>
          </a:p>
        </p:txBody>
      </p:sp>
      <p:sp>
        <p:nvSpPr>
          <p:cNvPr id="11" name="TextBox 11"/>
          <p:cNvSpPr txBox="1"/>
          <p:nvPr/>
        </p:nvSpPr>
        <p:spPr>
          <a:xfrm>
            <a:off x="1028700" y="1338262"/>
            <a:ext cx="12242481" cy="714375"/>
          </a:xfrm>
          <a:prstGeom prst="rect">
            <a:avLst/>
          </a:prstGeom>
        </p:spPr>
        <p:txBody>
          <a:bodyPr lIns="0" tIns="0" rIns="0" bIns="0" rtlCol="0" anchor="t">
            <a:spAutoFit/>
          </a:bodyPr>
          <a:lstStyle/>
          <a:p>
            <a:pPr algn="l">
              <a:lnSpc>
                <a:spcPts val="5849"/>
              </a:lnSpc>
              <a:spcBef>
                <a:spcPct val="0"/>
              </a:spcBef>
            </a:pPr>
            <a:r>
              <a:rPr lang="en-US" sz="4499" b="1">
                <a:solidFill>
                  <a:srgbClr val="EFFFCD"/>
                </a:solidFill>
                <a:latin typeface="Merriweather Bold"/>
                <a:ea typeface="Merriweather Bold"/>
                <a:cs typeface="Merriweather Bold"/>
                <a:sym typeface="Merriweather Bold"/>
              </a:rPr>
              <a:t> Plant-Based Proteins and Their Sources</a:t>
            </a:r>
          </a:p>
        </p:txBody>
      </p:sp>
      <p:sp>
        <p:nvSpPr>
          <p:cNvPr id="12" name="TextBox 12"/>
          <p:cNvSpPr txBox="1"/>
          <p:nvPr/>
        </p:nvSpPr>
        <p:spPr>
          <a:xfrm>
            <a:off x="9838492" y="8711291"/>
            <a:ext cx="4182308" cy="396775"/>
          </a:xfrm>
          <a:prstGeom prst="rect">
            <a:avLst/>
          </a:prstGeom>
        </p:spPr>
        <p:txBody>
          <a:bodyPr wrap="square" lIns="0" tIns="0" rIns="0" bIns="0" rtlCol="0" anchor="t">
            <a:spAutoFit/>
          </a:bodyPr>
          <a:lstStyle/>
          <a:p>
            <a:pPr algn="ctr">
              <a:lnSpc>
                <a:spcPts val="3510"/>
              </a:lnSpc>
              <a:spcBef>
                <a:spcPct val="0"/>
              </a:spcBef>
            </a:pPr>
            <a:r>
              <a:rPr lang="en-US" b="1" i="1" dirty="0">
                <a:solidFill>
                  <a:srgbClr val="000000"/>
                </a:solidFill>
                <a:latin typeface="Merriweather"/>
                <a:ea typeface="Merriweather"/>
                <a:cs typeface="Merriweather"/>
                <a:sym typeface="Merriweather"/>
              </a:rPr>
              <a:t>(</a:t>
            </a:r>
            <a:r>
              <a:rPr lang="en-US" b="1" i="1" dirty="0" err="1">
                <a:solidFill>
                  <a:srgbClr val="000000"/>
                </a:solidFill>
                <a:latin typeface="Merriweather"/>
                <a:ea typeface="Merriweather"/>
                <a:cs typeface="Merriweather"/>
                <a:sym typeface="Merriweather"/>
              </a:rPr>
              <a:t>Hertzler</a:t>
            </a:r>
            <a:r>
              <a:rPr lang="en-US" b="1" i="1" dirty="0">
                <a:solidFill>
                  <a:srgbClr val="000000"/>
                </a:solidFill>
                <a:latin typeface="Merriweather"/>
                <a:ea typeface="Merriweather"/>
                <a:cs typeface="Merriweather"/>
                <a:sym typeface="Merriweather"/>
              </a:rPr>
              <a:t> et al., 2020)</a:t>
            </a:r>
          </a:p>
        </p:txBody>
      </p:sp>
      <p:pic>
        <p:nvPicPr>
          <p:cNvPr id="5" name="Picture 4" descr="A green sign with icons&#10;&#10;Description automatically generated">
            <a:extLst>
              <a:ext uri="{FF2B5EF4-FFF2-40B4-BE49-F238E27FC236}">
                <a16:creationId xmlns:a16="http://schemas.microsoft.com/office/drawing/2014/main" id="{0CBC478A-87B9-C841-41A2-AA599FD87B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883189"/>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anim calcmode="lin" valueType="num">
                                      <p:cBhvr>
                                        <p:cTn id="2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1000"/>
                                        <p:tgtEl>
                                          <p:spTgt spid="8">
                                            <p:txEl>
                                              <p:pRg st="3" end="3"/>
                                            </p:txEl>
                                          </p:spTgt>
                                        </p:tgtEl>
                                      </p:cBhvr>
                                    </p:animEffect>
                                    <p:anim calcmode="lin" valueType="num">
                                      <p:cBhvr>
                                        <p:cTn id="3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fade">
                                      <p:cBhvr>
                                        <p:cTn id="38" dur="1000"/>
                                        <p:tgtEl>
                                          <p:spTgt spid="8">
                                            <p:txEl>
                                              <p:pRg st="4" end="4"/>
                                            </p:txEl>
                                          </p:spTgt>
                                        </p:tgtEl>
                                      </p:cBhvr>
                                    </p:animEffect>
                                    <p:anim calcmode="lin" valueType="num">
                                      <p:cBhvr>
                                        <p:cTn id="3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 calcmode="lin" valueType="num">
                                      <p:cBhvr additive="base">
                                        <p:cTn id="4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1000"/>
                                        <p:tgtEl>
                                          <p:spTgt spid="8">
                                            <p:txEl>
                                              <p:pRg st="7" end="7"/>
                                            </p:txEl>
                                          </p:spTgt>
                                        </p:tgtEl>
                                      </p:cBhvr>
                                    </p:animEffect>
                                    <p:anim calcmode="lin" valueType="num">
                                      <p:cBhvr>
                                        <p:cTn id="5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fade">
                                      <p:cBhvr>
                                        <p:cTn id="59" dur="1000"/>
                                        <p:tgtEl>
                                          <p:spTgt spid="8">
                                            <p:txEl>
                                              <p:pRg st="8" end="8"/>
                                            </p:txEl>
                                          </p:spTgt>
                                        </p:tgtEl>
                                      </p:cBhvr>
                                    </p:animEffect>
                                    <p:anim calcmode="lin" valueType="num">
                                      <p:cBhvr>
                                        <p:cTn id="6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8">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fade">
                                      <p:cBhvr>
                                        <p:cTn id="64" dur="1000"/>
                                        <p:tgtEl>
                                          <p:spTgt spid="8">
                                            <p:txEl>
                                              <p:pRg st="9" end="9"/>
                                            </p:txEl>
                                          </p:spTgt>
                                        </p:tgtEl>
                                      </p:cBhvr>
                                    </p:animEffect>
                                    <p:anim calcmode="lin" valueType="num">
                                      <p:cBhvr>
                                        <p:cTn id="65"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0" y="9198807"/>
            <a:ext cx="16208573" cy="1088193"/>
          </a:xfrm>
          <a:custGeom>
            <a:avLst/>
            <a:gdLst/>
            <a:ahLst/>
            <a:cxnLst/>
            <a:rect l="l" t="t" r="r" b="b"/>
            <a:pathLst>
              <a:path w="16208573" h="1088193">
                <a:moveTo>
                  <a:pt x="0" y="0"/>
                </a:moveTo>
                <a:lnTo>
                  <a:pt x="16208573" y="0"/>
                </a:lnTo>
                <a:lnTo>
                  <a:pt x="16208573" y="1088193"/>
                </a:lnTo>
                <a:lnTo>
                  <a:pt x="0" y="1088193"/>
                </a:lnTo>
                <a:lnTo>
                  <a:pt x="0" y="0"/>
                </a:lnTo>
                <a:close/>
              </a:path>
            </a:pathLst>
          </a:custGeom>
          <a:blipFill>
            <a:blip r:embed="rId2"/>
            <a:stretch>
              <a:fillRect t="-2837" r="-1353" b="-2837"/>
            </a:stretch>
          </a:blipFill>
        </p:spPr>
        <p:txBody>
          <a:bodyPr/>
          <a:lstStyle/>
          <a:p>
            <a:endParaRPr lang="en-GB"/>
          </a:p>
        </p:txBody>
      </p:sp>
      <p:sp>
        <p:nvSpPr>
          <p:cNvPr id="3" name="Freeform 3"/>
          <p:cNvSpPr/>
          <p:nvPr/>
        </p:nvSpPr>
        <p:spPr>
          <a:xfrm>
            <a:off x="13519658" y="4535833"/>
            <a:ext cx="5816617" cy="6356958"/>
          </a:xfrm>
          <a:custGeom>
            <a:avLst/>
            <a:gdLst/>
            <a:ahLst/>
            <a:cxnLst/>
            <a:rect l="l" t="t" r="r" b="b"/>
            <a:pathLst>
              <a:path w="5816617" h="6356958">
                <a:moveTo>
                  <a:pt x="0" y="0"/>
                </a:moveTo>
                <a:lnTo>
                  <a:pt x="5816617" y="0"/>
                </a:lnTo>
                <a:lnTo>
                  <a:pt x="5816617" y="6356958"/>
                </a:lnTo>
                <a:lnTo>
                  <a:pt x="0" y="6356958"/>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38788" y="-370212"/>
            <a:ext cx="8119558" cy="3082739"/>
            <a:chOff x="0" y="0"/>
            <a:chExt cx="10826077" cy="4110319"/>
          </a:xfrm>
        </p:grpSpPr>
        <p:sp>
          <p:nvSpPr>
            <p:cNvPr id="5" name="Freeform 5"/>
            <p:cNvSpPr/>
            <p:nvPr/>
          </p:nvSpPr>
          <p:spPr>
            <a:xfrm>
              <a:off x="0" y="0"/>
              <a:ext cx="4116869" cy="4110319"/>
            </a:xfrm>
            <a:custGeom>
              <a:avLst/>
              <a:gdLst/>
              <a:ahLst/>
              <a:cxnLst/>
              <a:rect l="l" t="t" r="r" b="b"/>
              <a:pathLst>
                <a:path w="4116869" h="4110319">
                  <a:moveTo>
                    <a:pt x="0" y="0"/>
                  </a:moveTo>
                  <a:lnTo>
                    <a:pt x="4116869" y="0"/>
                  </a:lnTo>
                  <a:lnTo>
                    <a:pt x="4116869" y="4110319"/>
                  </a:lnTo>
                  <a:lnTo>
                    <a:pt x="0" y="4110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1956650" y="1865216"/>
              <a:ext cx="8869427" cy="1044782"/>
              <a:chOff x="0" y="0"/>
              <a:chExt cx="1751985" cy="206377"/>
            </a:xfrm>
          </p:grpSpPr>
          <p:sp>
            <p:nvSpPr>
              <p:cNvPr id="7" name="Freeform 7"/>
              <p:cNvSpPr/>
              <p:nvPr/>
            </p:nvSpPr>
            <p:spPr>
              <a:xfrm>
                <a:off x="0" y="0"/>
                <a:ext cx="1751986" cy="206377"/>
              </a:xfrm>
              <a:custGeom>
                <a:avLst/>
                <a:gdLst/>
                <a:ahLst/>
                <a:cxnLst/>
                <a:rect l="l" t="t" r="r" b="b"/>
                <a:pathLst>
                  <a:path w="1751986" h="206377">
                    <a:moveTo>
                      <a:pt x="0" y="0"/>
                    </a:moveTo>
                    <a:lnTo>
                      <a:pt x="1751986" y="0"/>
                    </a:lnTo>
                    <a:lnTo>
                      <a:pt x="1751986" y="206377"/>
                    </a:lnTo>
                    <a:lnTo>
                      <a:pt x="0" y="206377"/>
                    </a:lnTo>
                    <a:close/>
                  </a:path>
                </a:pathLst>
              </a:custGeom>
              <a:solidFill>
                <a:srgbClr val="789662"/>
              </a:solidFill>
            </p:spPr>
            <p:txBody>
              <a:bodyPr/>
              <a:lstStyle/>
              <a:p>
                <a:endParaRPr lang="en-GB"/>
              </a:p>
            </p:txBody>
          </p:sp>
          <p:sp>
            <p:nvSpPr>
              <p:cNvPr id="8" name="TextBox 8"/>
              <p:cNvSpPr txBox="1"/>
              <p:nvPr/>
            </p:nvSpPr>
            <p:spPr>
              <a:xfrm>
                <a:off x="0" y="-38100"/>
                <a:ext cx="1751985" cy="244477"/>
              </a:xfrm>
              <a:prstGeom prst="rect">
                <a:avLst/>
              </a:prstGeom>
            </p:spPr>
            <p:txBody>
              <a:bodyPr lIns="50800" tIns="50800" rIns="50800" bIns="50800" rtlCol="0" anchor="ctr"/>
              <a:lstStyle/>
              <a:p>
                <a:pPr algn="l">
                  <a:lnSpc>
                    <a:spcPts val="2659"/>
                  </a:lnSpc>
                </a:pPr>
                <a:endParaRPr/>
              </a:p>
            </p:txBody>
          </p:sp>
        </p:grpSp>
        <p:sp>
          <p:nvSpPr>
            <p:cNvPr id="9" name="Freeform 9"/>
            <p:cNvSpPr/>
            <p:nvPr/>
          </p:nvSpPr>
          <p:spPr>
            <a:xfrm>
              <a:off x="0" y="664895"/>
              <a:ext cx="5171368" cy="3445424"/>
            </a:xfrm>
            <a:custGeom>
              <a:avLst/>
              <a:gdLst/>
              <a:ahLst/>
              <a:cxnLst/>
              <a:rect l="l" t="t" r="r" b="b"/>
              <a:pathLst>
                <a:path w="5171368" h="3445424">
                  <a:moveTo>
                    <a:pt x="0" y="0"/>
                  </a:moveTo>
                  <a:lnTo>
                    <a:pt x="5171368" y="0"/>
                  </a:lnTo>
                  <a:lnTo>
                    <a:pt x="5171368" y="3445424"/>
                  </a:lnTo>
                  <a:lnTo>
                    <a:pt x="0" y="3445424"/>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4913582" y="1899716"/>
              <a:ext cx="5654040" cy="890057"/>
            </a:xfrm>
            <a:prstGeom prst="rect">
              <a:avLst/>
            </a:prstGeom>
          </p:spPr>
          <p:txBody>
            <a:bodyPr lIns="0" tIns="0" rIns="0" bIns="0" rtlCol="0" anchor="t">
              <a:spAutoFit/>
            </a:bodyPr>
            <a:lstStyle/>
            <a:p>
              <a:pPr algn="ctr">
                <a:lnSpc>
                  <a:spcPts val="5600"/>
                </a:lnSpc>
              </a:pPr>
              <a:r>
                <a:rPr lang="en-US" sz="4000" b="1">
                  <a:solidFill>
                    <a:srgbClr val="EFFFCD"/>
                  </a:solidFill>
                  <a:latin typeface="Merriweather Bold"/>
                  <a:ea typeface="Merriweather Bold"/>
                  <a:cs typeface="Merriweather Bold"/>
                  <a:sym typeface="Merriweather Bold"/>
                </a:rPr>
                <a:t>Why Faba Bean? </a:t>
              </a:r>
            </a:p>
          </p:txBody>
        </p:sp>
      </p:grpSp>
      <p:sp>
        <p:nvSpPr>
          <p:cNvPr id="11" name="TextBox 11"/>
          <p:cNvSpPr txBox="1"/>
          <p:nvPr/>
        </p:nvSpPr>
        <p:spPr>
          <a:xfrm>
            <a:off x="1673625" y="2313885"/>
            <a:ext cx="11626608" cy="6449691"/>
          </a:xfrm>
          <a:prstGeom prst="rect">
            <a:avLst/>
          </a:prstGeom>
        </p:spPr>
        <p:txBody>
          <a:bodyPr lIns="0" tIns="0" rIns="0" bIns="0" rtlCol="0" anchor="t">
            <a:spAutoFit/>
          </a:bodyPr>
          <a:lstStyle/>
          <a:p>
            <a:pPr marL="669301" lvl="1" indent="-334650" algn="just">
              <a:lnSpc>
                <a:spcPts val="5735"/>
              </a:lnSpc>
              <a:buFont typeface="Arial"/>
              <a:buChar char="•"/>
            </a:pPr>
            <a:r>
              <a:rPr lang="en-US" sz="3100" dirty="0">
                <a:solidFill>
                  <a:srgbClr val="000000"/>
                </a:solidFill>
                <a:latin typeface="Merriweather"/>
                <a:ea typeface="Merriweather"/>
                <a:cs typeface="Merriweather"/>
                <a:sym typeface="Merriweather"/>
              </a:rPr>
              <a:t>It is a good protein source for extraction of proteins because of </a:t>
            </a:r>
          </a:p>
          <a:p>
            <a:pPr marL="1338602" lvl="2" indent="-446201" algn="just">
              <a:lnSpc>
                <a:spcPts val="5735"/>
              </a:lnSpc>
              <a:buFont typeface="Arial"/>
              <a:buChar char="⚬"/>
            </a:pPr>
            <a:r>
              <a:rPr lang="en-US" sz="3100" dirty="0">
                <a:solidFill>
                  <a:srgbClr val="000000"/>
                </a:solidFill>
                <a:latin typeface="Merriweather"/>
                <a:ea typeface="Merriweather"/>
                <a:cs typeface="Merriweather"/>
                <a:sym typeface="Merriweather"/>
              </a:rPr>
              <a:t>its low cost</a:t>
            </a:r>
          </a:p>
          <a:p>
            <a:pPr marL="1338602" lvl="2" indent="-446201" algn="just">
              <a:lnSpc>
                <a:spcPts val="5735"/>
              </a:lnSpc>
              <a:buFont typeface="Arial"/>
              <a:buChar char="⚬"/>
            </a:pPr>
            <a:r>
              <a:rPr lang="en-US" sz="3100" dirty="0">
                <a:solidFill>
                  <a:srgbClr val="000000"/>
                </a:solidFill>
                <a:latin typeface="Merriweather"/>
                <a:ea typeface="Merriweather"/>
                <a:cs typeface="Merriweather"/>
                <a:sym typeface="Merriweather"/>
              </a:rPr>
              <a:t>less allergenicity </a:t>
            </a:r>
          </a:p>
          <a:p>
            <a:pPr marL="1338602" lvl="2" indent="-446201" algn="just">
              <a:lnSpc>
                <a:spcPts val="5735"/>
              </a:lnSpc>
              <a:buFont typeface="Arial"/>
              <a:buChar char="⚬"/>
            </a:pPr>
            <a:r>
              <a:rPr lang="en-US" sz="3100" dirty="0">
                <a:solidFill>
                  <a:srgbClr val="000000"/>
                </a:solidFill>
                <a:latin typeface="Merriweather"/>
                <a:ea typeface="Merriweather"/>
                <a:cs typeface="Merriweather"/>
                <a:sym typeface="Merriweather"/>
              </a:rPr>
              <a:t>high protein content (lysine rich)</a:t>
            </a:r>
          </a:p>
          <a:p>
            <a:pPr marL="1338602" lvl="2" indent="-446201" algn="just">
              <a:lnSpc>
                <a:spcPts val="5735"/>
              </a:lnSpc>
              <a:buFont typeface="Arial"/>
              <a:buChar char="⚬"/>
            </a:pPr>
            <a:r>
              <a:rPr lang="en-US" sz="3100" dirty="0">
                <a:solidFill>
                  <a:srgbClr val="000000"/>
                </a:solidFill>
                <a:latin typeface="Merriweather"/>
                <a:ea typeface="Merriweather"/>
                <a:cs typeface="Merriweather"/>
                <a:sym typeface="Merriweather"/>
              </a:rPr>
              <a:t>Low lipid content (1%)</a:t>
            </a:r>
          </a:p>
          <a:p>
            <a:pPr marL="669301" lvl="1" indent="-334650" algn="just">
              <a:lnSpc>
                <a:spcPts val="5735"/>
              </a:lnSpc>
              <a:buFont typeface="Arial"/>
              <a:buChar char="•"/>
            </a:pPr>
            <a:r>
              <a:rPr lang="en-US" sz="3100" dirty="0">
                <a:solidFill>
                  <a:srgbClr val="000000"/>
                </a:solidFill>
                <a:latin typeface="Merriweather"/>
                <a:ea typeface="Merriweather"/>
                <a:cs typeface="Merriweather"/>
                <a:sym typeface="Merriweather"/>
              </a:rPr>
              <a:t>Lack of studies exploring innovative pre-treatment processes for faba bean protein concentration. </a:t>
            </a:r>
          </a:p>
          <a:p>
            <a:pPr marL="1338602" lvl="2" indent="-446201" algn="just">
              <a:lnSpc>
                <a:spcPts val="5735"/>
              </a:lnSpc>
              <a:buFont typeface="Arial"/>
              <a:buChar char="⚬"/>
            </a:pPr>
            <a:r>
              <a:rPr lang="en-US" sz="3100" dirty="0">
                <a:solidFill>
                  <a:srgbClr val="000000"/>
                </a:solidFill>
                <a:latin typeface="Merriweather"/>
                <a:ea typeface="Merriweather"/>
                <a:cs typeface="Merriweather"/>
                <a:sym typeface="Merriweather"/>
              </a:rPr>
              <a:t>pressure cooking</a:t>
            </a:r>
          </a:p>
        </p:txBody>
      </p:sp>
      <p:sp>
        <p:nvSpPr>
          <p:cNvPr id="12" name="Rectangle 1">
            <a:extLst>
              <a:ext uri="{FF2B5EF4-FFF2-40B4-BE49-F238E27FC236}">
                <a16:creationId xmlns:a16="http://schemas.microsoft.com/office/drawing/2014/main" id="{19A01F62-463C-7576-7275-145D4C0A180B}"/>
              </a:ext>
            </a:extLst>
          </p:cNvPr>
          <p:cNvSpPr>
            <a:spLocks noChangeArrowheads="1"/>
          </p:cNvSpPr>
          <p:nvPr/>
        </p:nvSpPr>
        <p:spPr bwMode="auto">
          <a:xfrm>
            <a:off x="8839200" y="8811914"/>
            <a:ext cx="82539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a:t>
            </a:r>
            <a:r>
              <a:rPr kumimoji="0" lang="en-GB" altLang="en-US" sz="1600" b="1" i="1" u="none" strike="noStrike" cap="none" normalizeH="0" baseline="0" dirty="0" err="1">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Faba</a:t>
            </a:r>
            <a:r>
              <a:rPr kumimoji="0" lang="en-GB" altLang="en-US" sz="1600" b="1" i="1" u="none" strike="noStrike" cap="none" normalizeH="0" baseline="0" dirty="0">
                <a:ln>
                  <a:noFill/>
                </a:ln>
                <a:solidFill>
                  <a:srgbClr val="000000"/>
                </a:solidFill>
                <a:effectLst/>
                <a:latin typeface="Merriweather" panose="00000500000000000000" pitchFamily="2" charset="-94"/>
                <a:ea typeface="Calibri" panose="020F0502020204030204" pitchFamily="34" charset="0"/>
                <a:cs typeface="Times New Roman" panose="02020603050405020304" pitchFamily="18" charset="0"/>
              </a:rPr>
              <a:t> Bean: Chemistry, Properties and Functionality,” 2022)</a:t>
            </a:r>
            <a:endParaRPr kumimoji="0" lang="en-GB" altLang="en-US" sz="2400" b="1" i="1" u="none" strike="noStrike" cap="none" normalizeH="0" baseline="0" dirty="0">
              <a:ln>
                <a:noFill/>
              </a:ln>
              <a:solidFill>
                <a:schemeClr val="tx1"/>
              </a:solidFill>
              <a:effectLst/>
              <a:latin typeface="Merriweather" panose="00000500000000000000" pitchFamily="2" charset="-94"/>
            </a:endParaRPr>
          </a:p>
        </p:txBody>
      </p:sp>
      <p:pic>
        <p:nvPicPr>
          <p:cNvPr id="13" name="Picture 12" descr="A green sign with icons&#10;&#10;Description automatically generated">
            <a:extLst>
              <a:ext uri="{FF2B5EF4-FFF2-40B4-BE49-F238E27FC236}">
                <a16:creationId xmlns:a16="http://schemas.microsoft.com/office/drawing/2014/main" id="{E9276902-BCE7-3CA1-5A8C-06A4856FC8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38078" y="4448905"/>
            <a:ext cx="4722745" cy="1389189"/>
            <a:chOff x="0" y="0"/>
            <a:chExt cx="6296994" cy="1852253"/>
          </a:xfrm>
        </p:grpSpPr>
        <p:grpSp>
          <p:nvGrpSpPr>
            <p:cNvPr id="3" name="Group 3"/>
            <p:cNvGrpSpPr>
              <a:grpSpLocks noChangeAspect="1"/>
            </p:cNvGrpSpPr>
            <p:nvPr/>
          </p:nvGrpSpPr>
          <p:grpSpPr>
            <a:xfrm rot="-10800000">
              <a:off x="0" y="0"/>
              <a:ext cx="1848345" cy="1848345"/>
              <a:chOff x="0" y="0"/>
              <a:chExt cx="2653030" cy="2653030"/>
            </a:xfrm>
          </p:grpSpPr>
          <p:sp>
            <p:nvSpPr>
              <p:cNvPr id="4" name="Freeform 4"/>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89662"/>
              </a:solidFill>
            </p:spPr>
            <p:txBody>
              <a:bodyPr/>
              <a:lstStyle/>
              <a:p>
                <a:endParaRPr lang="en-GB"/>
              </a:p>
            </p:txBody>
          </p:sp>
        </p:grpSp>
        <p:sp>
          <p:nvSpPr>
            <p:cNvPr id="5" name="AutoShape 5"/>
            <p:cNvSpPr/>
            <p:nvPr/>
          </p:nvSpPr>
          <p:spPr>
            <a:xfrm rot="-10800000">
              <a:off x="4448649" y="7814"/>
              <a:ext cx="1848345" cy="1840531"/>
            </a:xfrm>
            <a:prstGeom prst="rect">
              <a:avLst/>
            </a:prstGeom>
            <a:solidFill>
              <a:srgbClr val="789662"/>
            </a:solidFill>
          </p:spPr>
          <p:txBody>
            <a:bodyPr/>
            <a:lstStyle/>
            <a:p>
              <a:endParaRPr lang="en-GB"/>
            </a:p>
          </p:txBody>
        </p:sp>
        <p:grpSp>
          <p:nvGrpSpPr>
            <p:cNvPr id="6" name="Group 6"/>
            <p:cNvGrpSpPr>
              <a:grpSpLocks noChangeAspect="1"/>
            </p:cNvGrpSpPr>
            <p:nvPr/>
          </p:nvGrpSpPr>
          <p:grpSpPr>
            <a:xfrm rot="-10800000">
              <a:off x="2224324" y="3907"/>
              <a:ext cx="1848345" cy="1848345"/>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89662"/>
              </a:solidFill>
            </p:spPr>
            <p:txBody>
              <a:bodyPr/>
              <a:lstStyle/>
              <a:p>
                <a:endParaRPr lang="en-GB"/>
              </a:p>
            </p:txBody>
          </p:sp>
        </p:grpSp>
      </p:grpSp>
      <p:sp>
        <p:nvSpPr>
          <p:cNvPr id="8" name="TextBox 8"/>
          <p:cNvSpPr txBox="1"/>
          <p:nvPr/>
        </p:nvSpPr>
        <p:spPr>
          <a:xfrm>
            <a:off x="3512702" y="4250055"/>
            <a:ext cx="13557206" cy="1360170"/>
          </a:xfrm>
          <a:prstGeom prst="rect">
            <a:avLst/>
          </a:prstGeom>
        </p:spPr>
        <p:txBody>
          <a:bodyPr lIns="0" tIns="0" rIns="0" bIns="0" rtlCol="0" anchor="t">
            <a:spAutoFit/>
          </a:bodyPr>
          <a:lstStyle/>
          <a:p>
            <a:pPr marL="0" lvl="0" indent="0" algn="l">
              <a:lnSpc>
                <a:spcPts val="10920"/>
              </a:lnSpc>
            </a:pPr>
            <a:r>
              <a:rPr lang="en-US" sz="8400" b="1">
                <a:solidFill>
                  <a:srgbClr val="789662"/>
                </a:solidFill>
                <a:latin typeface="Open Sans Bold"/>
                <a:ea typeface="Open Sans Bold"/>
                <a:cs typeface="Open Sans Bold"/>
                <a:sym typeface="Open Sans Bold"/>
              </a:rPr>
              <a:t>OBJECTIVE OF THE STUDY</a:t>
            </a:r>
          </a:p>
        </p:txBody>
      </p:sp>
      <p:sp>
        <p:nvSpPr>
          <p:cNvPr id="9" name="AutoShape 9"/>
          <p:cNvSpPr/>
          <p:nvPr/>
        </p:nvSpPr>
        <p:spPr>
          <a:xfrm>
            <a:off x="3512702" y="5757992"/>
            <a:ext cx="993471" cy="167340"/>
          </a:xfrm>
          <a:prstGeom prst="rect">
            <a:avLst/>
          </a:prstGeom>
          <a:solidFill>
            <a:srgbClr val="789662"/>
          </a:solidFill>
        </p:spPr>
        <p:txBody>
          <a:bodyPr/>
          <a:lstStyle/>
          <a:p>
            <a:endParaRPr lang="en-GB"/>
          </a:p>
        </p:txBody>
      </p:sp>
      <p:pic>
        <p:nvPicPr>
          <p:cNvPr id="10" name="Picture 9" descr="A green sign with icons&#10;&#10;Description automatically generated">
            <a:extLst>
              <a:ext uri="{FF2B5EF4-FFF2-40B4-BE49-F238E27FC236}">
                <a16:creationId xmlns:a16="http://schemas.microsoft.com/office/drawing/2014/main" id="{7B592137-B18E-35DB-28B5-A0FAD0150B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grpSp>
        <p:nvGrpSpPr>
          <p:cNvPr id="2" name="Group 2"/>
          <p:cNvGrpSpPr/>
          <p:nvPr/>
        </p:nvGrpSpPr>
        <p:grpSpPr>
          <a:xfrm>
            <a:off x="589787" y="726607"/>
            <a:ext cx="16840006" cy="7662985"/>
            <a:chOff x="0" y="0"/>
            <a:chExt cx="4435228" cy="2018235"/>
          </a:xfrm>
        </p:grpSpPr>
        <p:sp>
          <p:nvSpPr>
            <p:cNvPr id="3" name="Freeform 3"/>
            <p:cNvSpPr/>
            <p:nvPr/>
          </p:nvSpPr>
          <p:spPr>
            <a:xfrm>
              <a:off x="0" y="0"/>
              <a:ext cx="4435228" cy="2018235"/>
            </a:xfrm>
            <a:custGeom>
              <a:avLst/>
              <a:gdLst/>
              <a:ahLst/>
              <a:cxnLst/>
              <a:rect l="l" t="t" r="r" b="b"/>
              <a:pathLst>
                <a:path w="4435228" h="2018235">
                  <a:moveTo>
                    <a:pt x="0" y="0"/>
                  </a:moveTo>
                  <a:lnTo>
                    <a:pt x="4435228" y="0"/>
                  </a:lnTo>
                  <a:lnTo>
                    <a:pt x="4435228" y="2018235"/>
                  </a:lnTo>
                  <a:lnTo>
                    <a:pt x="0" y="2018235"/>
                  </a:lnTo>
                  <a:close/>
                </a:path>
              </a:pathLst>
            </a:custGeom>
            <a:solidFill>
              <a:srgbClr val="000000">
                <a:alpha val="0"/>
              </a:srgbClr>
            </a:solidFill>
            <a:ln w="76200" cap="sq">
              <a:solidFill>
                <a:srgbClr val="789662"/>
              </a:solidFill>
              <a:prstDash val="lgDash"/>
              <a:miter/>
            </a:ln>
          </p:spPr>
          <p:txBody>
            <a:bodyPr/>
            <a:lstStyle/>
            <a:p>
              <a:endParaRPr lang="en-GB"/>
            </a:p>
          </p:txBody>
        </p:sp>
        <p:sp>
          <p:nvSpPr>
            <p:cNvPr id="4" name="TextBox 4"/>
            <p:cNvSpPr txBox="1"/>
            <p:nvPr/>
          </p:nvSpPr>
          <p:spPr>
            <a:xfrm>
              <a:off x="0" y="-28575"/>
              <a:ext cx="4435228" cy="204681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89787" y="650523"/>
            <a:ext cx="16476998" cy="7041928"/>
          </a:xfrm>
          <a:prstGeom prst="rect">
            <a:avLst/>
          </a:prstGeom>
        </p:spPr>
        <p:txBody>
          <a:bodyPr lIns="0" tIns="0" rIns="0" bIns="0" rtlCol="0" anchor="t">
            <a:spAutoFit/>
          </a:bodyPr>
          <a:lstStyle/>
          <a:p>
            <a:pPr marL="755659" lvl="1" indent="-377829" algn="just">
              <a:lnSpc>
                <a:spcPts val="7980"/>
              </a:lnSpc>
              <a:buFont typeface="Arial"/>
              <a:buChar char="•"/>
            </a:pPr>
            <a:r>
              <a:rPr lang="en-US" sz="3500" spc="-91" dirty="0">
                <a:solidFill>
                  <a:srgbClr val="000000"/>
                </a:solidFill>
                <a:latin typeface="Merriweather"/>
                <a:ea typeface="Merriweather"/>
                <a:cs typeface="Merriweather"/>
                <a:sym typeface="Merriweather"/>
              </a:rPr>
              <a:t>Develop </a:t>
            </a:r>
            <a:r>
              <a:rPr lang="en-US" sz="3500" b="1" spc="-91" dirty="0">
                <a:solidFill>
                  <a:srgbClr val="000000"/>
                </a:solidFill>
                <a:latin typeface="Merriweather"/>
                <a:ea typeface="Merriweather"/>
                <a:cs typeface="Merriweather"/>
                <a:sym typeface="Merriweather"/>
              </a:rPr>
              <a:t>high-protein faba bean concentrates </a:t>
            </a:r>
            <a:r>
              <a:rPr lang="en-US" sz="3500" spc="-91" dirty="0">
                <a:solidFill>
                  <a:srgbClr val="000000"/>
                </a:solidFill>
                <a:latin typeface="Merriweather"/>
                <a:ea typeface="Merriweather"/>
                <a:cs typeface="Merriweather"/>
                <a:sym typeface="Merriweather"/>
              </a:rPr>
              <a:t>for plant-based diets.</a:t>
            </a:r>
          </a:p>
          <a:p>
            <a:pPr marL="755659" lvl="1" indent="-377829" algn="just">
              <a:lnSpc>
                <a:spcPts val="7980"/>
              </a:lnSpc>
              <a:buFont typeface="Arial"/>
              <a:buChar char="•"/>
            </a:pPr>
            <a:r>
              <a:rPr lang="en-US" sz="3500" spc="-91" dirty="0">
                <a:solidFill>
                  <a:srgbClr val="000000"/>
                </a:solidFill>
                <a:latin typeface="Merriweather"/>
                <a:ea typeface="Merriweather"/>
                <a:cs typeface="Merriweather"/>
                <a:sym typeface="Merriweather"/>
              </a:rPr>
              <a:t>Enhance protein yield and solubility through </a:t>
            </a:r>
            <a:r>
              <a:rPr lang="en-US" sz="3500" b="1" i="1" spc="-91" dirty="0">
                <a:solidFill>
                  <a:srgbClr val="000000"/>
                </a:solidFill>
                <a:latin typeface="Merriweather" panose="00000500000000000000" pitchFamily="2" charset="-94"/>
                <a:ea typeface="Merriweather Bold Italics"/>
                <a:cs typeface="Merriweather Bold Italics"/>
                <a:sym typeface="Merriweather Bold Italics"/>
              </a:rPr>
              <a:t>pressure-cooking pretreatment.</a:t>
            </a:r>
          </a:p>
          <a:p>
            <a:pPr marL="755659" lvl="1" indent="-377829" algn="just">
              <a:lnSpc>
                <a:spcPts val="7980"/>
              </a:lnSpc>
              <a:buFont typeface="Arial"/>
              <a:buChar char="•"/>
            </a:pPr>
            <a:r>
              <a:rPr lang="en-US" sz="3500" spc="-91" dirty="0">
                <a:solidFill>
                  <a:srgbClr val="000000"/>
                </a:solidFill>
                <a:latin typeface="Merriweather"/>
                <a:ea typeface="Merriweather"/>
                <a:cs typeface="Merriweather"/>
                <a:sym typeface="Merriweather"/>
              </a:rPr>
              <a:t>Compare the effects of </a:t>
            </a:r>
            <a:r>
              <a:rPr lang="en-US" sz="3500" b="1" i="1" spc="-91" dirty="0">
                <a:solidFill>
                  <a:srgbClr val="000000"/>
                </a:solidFill>
                <a:latin typeface="Merriweather" panose="00000500000000000000" pitchFamily="2" charset="-94"/>
                <a:ea typeface="Merriweather Bold Italics"/>
                <a:cs typeface="Merriweather Bold Italics"/>
                <a:sym typeface="Merriweather Bold Italics"/>
              </a:rPr>
              <a:t>pH and temperature</a:t>
            </a:r>
            <a:r>
              <a:rPr lang="en-US" sz="3500" spc="-91" dirty="0">
                <a:solidFill>
                  <a:srgbClr val="000000"/>
                </a:solidFill>
                <a:latin typeface="Merriweather" panose="00000500000000000000" pitchFamily="2" charset="-94"/>
                <a:ea typeface="Merriweather"/>
                <a:cs typeface="Merriweather"/>
                <a:sym typeface="Merriweather"/>
              </a:rPr>
              <a:t> </a:t>
            </a:r>
            <a:r>
              <a:rPr lang="en-US" sz="3500" spc="-91" dirty="0">
                <a:solidFill>
                  <a:srgbClr val="000000"/>
                </a:solidFill>
                <a:latin typeface="Merriweather"/>
                <a:ea typeface="Merriweather"/>
                <a:cs typeface="Merriweather"/>
                <a:sym typeface="Merriweather"/>
              </a:rPr>
              <a:t>on alkaline extraction efficiency.</a:t>
            </a:r>
          </a:p>
          <a:p>
            <a:pPr marL="755659" lvl="1" indent="-377829" algn="just">
              <a:lnSpc>
                <a:spcPts val="7980"/>
              </a:lnSpc>
              <a:buFont typeface="Arial"/>
              <a:buChar char="•"/>
            </a:pPr>
            <a:r>
              <a:rPr lang="en-US" sz="3500" spc="-91" dirty="0">
                <a:solidFill>
                  <a:srgbClr val="000000"/>
                </a:solidFill>
                <a:latin typeface="Merriweather"/>
                <a:ea typeface="Merriweather"/>
                <a:cs typeface="Merriweather"/>
                <a:sym typeface="Merriweather"/>
              </a:rPr>
              <a:t>Optimize protein extraction conditions to enhance yield and solubility. </a:t>
            </a:r>
          </a:p>
          <a:p>
            <a:pPr marL="1511317" lvl="2" indent="-503772" algn="just">
              <a:lnSpc>
                <a:spcPts val="7980"/>
              </a:lnSpc>
              <a:buFont typeface="Arial"/>
              <a:buChar char="⚬"/>
            </a:pPr>
            <a:r>
              <a:rPr lang="en-US" sz="3500" spc="-91" dirty="0">
                <a:solidFill>
                  <a:srgbClr val="000000"/>
                </a:solidFill>
                <a:latin typeface="Merriweather"/>
                <a:ea typeface="Merriweather"/>
                <a:cs typeface="Merriweather"/>
                <a:sym typeface="Merriweather"/>
              </a:rPr>
              <a:t>Central Composite Design within Response Surface Methodology (RSM)</a:t>
            </a:r>
          </a:p>
          <a:p>
            <a:pPr marL="755659" lvl="1" indent="-377829" algn="just">
              <a:lnSpc>
                <a:spcPts val="7980"/>
              </a:lnSpc>
              <a:buFont typeface="Arial"/>
              <a:buChar char="•"/>
            </a:pPr>
            <a:r>
              <a:rPr lang="en-US" sz="3500" spc="-91" dirty="0">
                <a:solidFill>
                  <a:srgbClr val="000000"/>
                </a:solidFill>
                <a:latin typeface="Merriweather"/>
                <a:ea typeface="Merriweather"/>
                <a:cs typeface="Merriweather"/>
                <a:sym typeface="Merriweather"/>
              </a:rPr>
              <a:t>Evaluate the functional properties of the best-performing product and its counterpart to assess overall quality and suitability for various applications.</a:t>
            </a:r>
          </a:p>
        </p:txBody>
      </p:sp>
      <p:sp>
        <p:nvSpPr>
          <p:cNvPr id="6" name="Freeform 6"/>
          <p:cNvSpPr/>
          <p:nvPr/>
        </p:nvSpPr>
        <p:spPr>
          <a:xfrm>
            <a:off x="1521173" y="9198807"/>
            <a:ext cx="15545612" cy="1088193"/>
          </a:xfrm>
          <a:custGeom>
            <a:avLst/>
            <a:gdLst/>
            <a:ahLst/>
            <a:cxnLst/>
            <a:rect l="l" t="t" r="r" b="b"/>
            <a:pathLst>
              <a:path w="15545612" h="1088193">
                <a:moveTo>
                  <a:pt x="0" y="0"/>
                </a:moveTo>
                <a:lnTo>
                  <a:pt x="15545612" y="0"/>
                </a:lnTo>
                <a:lnTo>
                  <a:pt x="15545612" y="1088193"/>
                </a:lnTo>
                <a:lnTo>
                  <a:pt x="0" y="1088193"/>
                </a:lnTo>
                <a:lnTo>
                  <a:pt x="0" y="0"/>
                </a:lnTo>
                <a:close/>
              </a:path>
            </a:pathLst>
          </a:custGeom>
          <a:blipFill>
            <a:blip r:embed="rId2"/>
            <a:stretch>
              <a:fillRect/>
            </a:stretch>
          </a:blipFill>
        </p:spPr>
        <p:txBody>
          <a:bodyPr/>
          <a:lstStyle/>
          <a:p>
            <a:endParaRPr lang="en-GB"/>
          </a:p>
        </p:txBody>
      </p:sp>
      <p:sp>
        <p:nvSpPr>
          <p:cNvPr id="7" name="Freeform 7"/>
          <p:cNvSpPr/>
          <p:nvPr/>
        </p:nvSpPr>
        <p:spPr>
          <a:xfrm rot="561939">
            <a:off x="15033707" y="6977518"/>
            <a:ext cx="3911510" cy="4275019"/>
          </a:xfrm>
          <a:custGeom>
            <a:avLst/>
            <a:gdLst/>
            <a:ahLst/>
            <a:cxnLst/>
            <a:rect l="l" t="t" r="r" b="b"/>
            <a:pathLst>
              <a:path w="3911510" h="4275019">
                <a:moveTo>
                  <a:pt x="0" y="0"/>
                </a:moveTo>
                <a:lnTo>
                  <a:pt x="3911510" y="0"/>
                </a:lnTo>
                <a:lnTo>
                  <a:pt x="3911510" y="4275020"/>
                </a:lnTo>
                <a:lnTo>
                  <a:pt x="0" y="4275020"/>
                </a:lnTo>
                <a:lnTo>
                  <a:pt x="0" y="0"/>
                </a:lnTo>
                <a:close/>
              </a:path>
            </a:pathLst>
          </a:custGeom>
          <a:blipFill>
            <a:blip r:embed="rId3"/>
            <a:stretch>
              <a:fillRect/>
            </a:stretch>
          </a:blipFill>
        </p:spPr>
        <p:txBody>
          <a:bodyPr/>
          <a:lstStyle/>
          <a:p>
            <a:endParaRPr lang="en-GB"/>
          </a:p>
        </p:txBody>
      </p:sp>
      <p:sp>
        <p:nvSpPr>
          <p:cNvPr id="8" name="Freeform 8"/>
          <p:cNvSpPr/>
          <p:nvPr/>
        </p:nvSpPr>
        <p:spPr>
          <a:xfrm flipH="1">
            <a:off x="-671214" y="7307093"/>
            <a:ext cx="3469719" cy="3783428"/>
          </a:xfrm>
          <a:custGeom>
            <a:avLst/>
            <a:gdLst/>
            <a:ahLst/>
            <a:cxnLst/>
            <a:rect l="l" t="t" r="r" b="b"/>
            <a:pathLst>
              <a:path w="3469719" h="3783428">
                <a:moveTo>
                  <a:pt x="3469719" y="0"/>
                </a:moveTo>
                <a:lnTo>
                  <a:pt x="0" y="0"/>
                </a:lnTo>
                <a:lnTo>
                  <a:pt x="0" y="3783428"/>
                </a:lnTo>
                <a:lnTo>
                  <a:pt x="3469719" y="3783428"/>
                </a:lnTo>
                <a:lnTo>
                  <a:pt x="3469719" y="0"/>
                </a:lnTo>
                <a:close/>
              </a:path>
            </a:pathLst>
          </a:custGeom>
          <a:blipFill>
            <a:blip r:embed="rId4"/>
            <a:stretch>
              <a:fillRect/>
            </a:stretch>
          </a:blipFill>
        </p:spPr>
        <p:txBody>
          <a:bodyPr/>
          <a:lstStyle/>
          <a:p>
            <a:endParaRPr lang="en-GB"/>
          </a:p>
        </p:txBody>
      </p:sp>
      <p:pic>
        <p:nvPicPr>
          <p:cNvPr id="9" name="Picture 8" descr="A green sign with icons&#10;&#10;Description automatically generated">
            <a:extLst>
              <a:ext uri="{FF2B5EF4-FFF2-40B4-BE49-F238E27FC236}">
                <a16:creationId xmlns:a16="http://schemas.microsoft.com/office/drawing/2014/main" id="{3ED6772E-01F9-5A85-72DD-015F094BB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AutoShape 2"/>
          <p:cNvSpPr/>
          <p:nvPr/>
        </p:nvSpPr>
        <p:spPr>
          <a:xfrm>
            <a:off x="3674627" y="5239798"/>
            <a:ext cx="993471" cy="167340"/>
          </a:xfrm>
          <a:prstGeom prst="rect">
            <a:avLst/>
          </a:prstGeom>
          <a:solidFill>
            <a:srgbClr val="789662"/>
          </a:solidFill>
        </p:spPr>
        <p:txBody>
          <a:bodyPr/>
          <a:lstStyle/>
          <a:p>
            <a:endParaRPr lang="en-GB"/>
          </a:p>
        </p:txBody>
      </p:sp>
      <p:sp>
        <p:nvSpPr>
          <p:cNvPr id="3" name="Freeform 3"/>
          <p:cNvSpPr/>
          <p:nvPr/>
        </p:nvSpPr>
        <p:spPr>
          <a:xfrm>
            <a:off x="1502153" y="3422237"/>
            <a:ext cx="2010549" cy="1827086"/>
          </a:xfrm>
          <a:custGeom>
            <a:avLst/>
            <a:gdLst/>
            <a:ahLst/>
            <a:cxnLst/>
            <a:rect l="l" t="t" r="r" b="b"/>
            <a:pathLst>
              <a:path w="2010549" h="1827086">
                <a:moveTo>
                  <a:pt x="0" y="0"/>
                </a:moveTo>
                <a:lnTo>
                  <a:pt x="2010549" y="0"/>
                </a:lnTo>
                <a:lnTo>
                  <a:pt x="2010549" y="1827086"/>
                </a:lnTo>
                <a:lnTo>
                  <a:pt x="0" y="1827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60253" y="3498437"/>
            <a:ext cx="1928658" cy="2525248"/>
          </a:xfrm>
          <a:custGeom>
            <a:avLst/>
            <a:gdLst/>
            <a:ahLst/>
            <a:cxnLst/>
            <a:rect l="l" t="t" r="r" b="b"/>
            <a:pathLst>
              <a:path w="1928658" h="2525248">
                <a:moveTo>
                  <a:pt x="0" y="0"/>
                </a:moveTo>
                <a:lnTo>
                  <a:pt x="1928658" y="0"/>
                </a:lnTo>
                <a:lnTo>
                  <a:pt x="1928658" y="2525248"/>
                </a:lnTo>
                <a:lnTo>
                  <a:pt x="0" y="2525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3674627" y="3879628"/>
            <a:ext cx="13557206" cy="1360170"/>
          </a:xfrm>
          <a:prstGeom prst="rect">
            <a:avLst/>
          </a:prstGeom>
        </p:spPr>
        <p:txBody>
          <a:bodyPr lIns="0" tIns="0" rIns="0" bIns="0" rtlCol="0" anchor="t">
            <a:spAutoFit/>
          </a:bodyPr>
          <a:lstStyle/>
          <a:p>
            <a:pPr marL="0" lvl="0" indent="0" algn="l">
              <a:lnSpc>
                <a:spcPts val="10920"/>
              </a:lnSpc>
            </a:pPr>
            <a:r>
              <a:rPr lang="en-US" sz="8400" b="1">
                <a:solidFill>
                  <a:srgbClr val="789662"/>
                </a:solidFill>
                <a:latin typeface="Open Sans Bold"/>
                <a:ea typeface="Open Sans Bold"/>
                <a:cs typeface="Open Sans Bold"/>
                <a:sym typeface="Open Sans Bold"/>
              </a:rPr>
              <a:t>MATERIALS &amp; METHODS</a:t>
            </a:r>
          </a:p>
        </p:txBody>
      </p:sp>
      <p:pic>
        <p:nvPicPr>
          <p:cNvPr id="6" name="Picture 5" descr="A green sign with icons&#10;&#10;Description automatically generated">
            <a:extLst>
              <a:ext uri="{FF2B5EF4-FFF2-40B4-BE49-F238E27FC236}">
                <a16:creationId xmlns:a16="http://schemas.microsoft.com/office/drawing/2014/main" id="{EC7147DF-4929-48C9-57FB-5149DCE46B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9300" y="511"/>
            <a:ext cx="1021326" cy="14394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FCD"/>
        </a:solidFill>
        <a:effectLst/>
      </p:bgPr>
    </p:bg>
    <p:spTree>
      <p:nvGrpSpPr>
        <p:cNvPr id="1" name=""/>
        <p:cNvGrpSpPr/>
        <p:nvPr/>
      </p:nvGrpSpPr>
      <p:grpSpPr>
        <a:xfrm>
          <a:off x="0" y="0"/>
          <a:ext cx="0" cy="0"/>
          <a:chOff x="0" y="0"/>
          <a:chExt cx="0" cy="0"/>
        </a:xfrm>
      </p:grpSpPr>
      <p:sp>
        <p:nvSpPr>
          <p:cNvPr id="2" name="Freeform 2"/>
          <p:cNvSpPr/>
          <p:nvPr/>
        </p:nvSpPr>
        <p:spPr>
          <a:xfrm>
            <a:off x="0" y="9198807"/>
            <a:ext cx="18288000" cy="1088193"/>
          </a:xfrm>
          <a:custGeom>
            <a:avLst/>
            <a:gdLst/>
            <a:ahLst/>
            <a:cxnLst/>
            <a:rect l="l" t="t" r="r" b="b"/>
            <a:pathLst>
              <a:path w="18288000" h="1088193">
                <a:moveTo>
                  <a:pt x="0" y="0"/>
                </a:moveTo>
                <a:lnTo>
                  <a:pt x="18288000" y="0"/>
                </a:lnTo>
                <a:lnTo>
                  <a:pt x="18288000" y="1088193"/>
                </a:lnTo>
                <a:lnTo>
                  <a:pt x="0" y="1088193"/>
                </a:lnTo>
                <a:lnTo>
                  <a:pt x="0" y="0"/>
                </a:lnTo>
                <a:close/>
              </a:path>
            </a:pathLst>
          </a:custGeom>
          <a:blipFill>
            <a:blip r:embed="rId2"/>
            <a:stretch>
              <a:fillRect t="-8820" b="-8820"/>
            </a:stretch>
          </a:blipFill>
        </p:spPr>
        <p:txBody>
          <a:bodyPr/>
          <a:lstStyle/>
          <a:p>
            <a:endParaRPr lang="en-GB"/>
          </a:p>
        </p:txBody>
      </p:sp>
      <p:sp>
        <p:nvSpPr>
          <p:cNvPr id="3" name="Freeform 3"/>
          <p:cNvSpPr/>
          <p:nvPr/>
        </p:nvSpPr>
        <p:spPr>
          <a:xfrm>
            <a:off x="1265614" y="2077250"/>
            <a:ext cx="2021611" cy="1696158"/>
          </a:xfrm>
          <a:custGeom>
            <a:avLst/>
            <a:gdLst/>
            <a:ahLst/>
            <a:cxnLst/>
            <a:rect l="l" t="t" r="r" b="b"/>
            <a:pathLst>
              <a:path w="2021611" h="1696158">
                <a:moveTo>
                  <a:pt x="0" y="0"/>
                </a:moveTo>
                <a:lnTo>
                  <a:pt x="2021611" y="0"/>
                </a:lnTo>
                <a:lnTo>
                  <a:pt x="2021611" y="1696157"/>
                </a:lnTo>
                <a:lnTo>
                  <a:pt x="0" y="1696157"/>
                </a:lnTo>
                <a:lnTo>
                  <a:pt x="0" y="0"/>
                </a:lnTo>
                <a:close/>
              </a:path>
            </a:pathLst>
          </a:custGeom>
          <a:blipFill>
            <a:blip r:embed="rId3"/>
            <a:stretch>
              <a:fillRect/>
            </a:stretch>
          </a:blipFill>
        </p:spPr>
        <p:txBody>
          <a:bodyPr/>
          <a:lstStyle/>
          <a:p>
            <a:endParaRPr lang="en-GB"/>
          </a:p>
        </p:txBody>
      </p:sp>
      <p:sp>
        <p:nvSpPr>
          <p:cNvPr id="4" name="AutoShape 4"/>
          <p:cNvSpPr/>
          <p:nvPr/>
        </p:nvSpPr>
        <p:spPr>
          <a:xfrm flipV="1">
            <a:off x="3216445" y="2936639"/>
            <a:ext cx="1043535" cy="3460"/>
          </a:xfrm>
          <a:prstGeom prst="line">
            <a:avLst/>
          </a:prstGeom>
          <a:ln w="57150" cap="flat">
            <a:solidFill>
              <a:srgbClr val="829128"/>
            </a:solidFill>
            <a:prstDash val="solid"/>
            <a:headEnd type="none" w="sm" len="sm"/>
            <a:tailEnd type="arrow" w="med" len="sm"/>
          </a:ln>
        </p:spPr>
        <p:txBody>
          <a:bodyPr/>
          <a:lstStyle/>
          <a:p>
            <a:endParaRPr lang="en-GB"/>
          </a:p>
        </p:txBody>
      </p:sp>
      <p:sp>
        <p:nvSpPr>
          <p:cNvPr id="5" name="Freeform 5"/>
          <p:cNvSpPr/>
          <p:nvPr/>
        </p:nvSpPr>
        <p:spPr>
          <a:xfrm>
            <a:off x="5130822" y="2598530"/>
            <a:ext cx="1085813" cy="713052"/>
          </a:xfrm>
          <a:custGeom>
            <a:avLst/>
            <a:gdLst/>
            <a:ahLst/>
            <a:cxnLst/>
            <a:rect l="l" t="t" r="r" b="b"/>
            <a:pathLst>
              <a:path w="1085813" h="713052">
                <a:moveTo>
                  <a:pt x="0" y="0"/>
                </a:moveTo>
                <a:lnTo>
                  <a:pt x="1085813" y="0"/>
                </a:lnTo>
                <a:lnTo>
                  <a:pt x="1085813" y="713052"/>
                </a:lnTo>
                <a:lnTo>
                  <a:pt x="0" y="713052"/>
                </a:lnTo>
                <a:lnTo>
                  <a:pt x="0" y="0"/>
                </a:lnTo>
                <a:close/>
              </a:path>
            </a:pathLst>
          </a:custGeom>
          <a:blipFill>
            <a:blip r:embed="rId4"/>
            <a:stretch>
              <a:fillRect t="-6140" b="-6140"/>
            </a:stretch>
          </a:blipFill>
        </p:spPr>
        <p:txBody>
          <a:bodyPr/>
          <a:lstStyle/>
          <a:p>
            <a:endParaRPr lang="en-GB"/>
          </a:p>
        </p:txBody>
      </p:sp>
      <p:sp>
        <p:nvSpPr>
          <p:cNvPr id="6" name="Freeform 6"/>
          <p:cNvSpPr/>
          <p:nvPr/>
        </p:nvSpPr>
        <p:spPr>
          <a:xfrm>
            <a:off x="4475831" y="2568616"/>
            <a:ext cx="586076" cy="736045"/>
          </a:xfrm>
          <a:custGeom>
            <a:avLst/>
            <a:gdLst/>
            <a:ahLst/>
            <a:cxnLst/>
            <a:rect l="l" t="t" r="r" b="b"/>
            <a:pathLst>
              <a:path w="586076" h="736045">
                <a:moveTo>
                  <a:pt x="0" y="0"/>
                </a:moveTo>
                <a:lnTo>
                  <a:pt x="586076" y="0"/>
                </a:lnTo>
                <a:lnTo>
                  <a:pt x="586076" y="736045"/>
                </a:lnTo>
                <a:lnTo>
                  <a:pt x="0" y="736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AutoShape 7"/>
          <p:cNvSpPr/>
          <p:nvPr/>
        </p:nvSpPr>
        <p:spPr>
          <a:xfrm flipV="1">
            <a:off x="6550173" y="1841147"/>
            <a:ext cx="737894" cy="737894"/>
          </a:xfrm>
          <a:prstGeom prst="line">
            <a:avLst/>
          </a:prstGeom>
          <a:ln w="57150" cap="flat">
            <a:solidFill>
              <a:srgbClr val="829128"/>
            </a:solidFill>
            <a:prstDash val="solid"/>
            <a:headEnd type="none" w="sm" len="sm"/>
            <a:tailEnd type="arrow" w="med" len="sm"/>
          </a:ln>
        </p:spPr>
        <p:txBody>
          <a:bodyPr/>
          <a:lstStyle/>
          <a:p>
            <a:endParaRPr lang="en-GB"/>
          </a:p>
        </p:txBody>
      </p:sp>
      <p:sp>
        <p:nvSpPr>
          <p:cNvPr id="8" name="AutoShape 8"/>
          <p:cNvSpPr/>
          <p:nvPr/>
        </p:nvSpPr>
        <p:spPr>
          <a:xfrm>
            <a:off x="6569661" y="3324150"/>
            <a:ext cx="737894" cy="737894"/>
          </a:xfrm>
          <a:prstGeom prst="line">
            <a:avLst/>
          </a:prstGeom>
          <a:ln w="57150" cap="flat">
            <a:solidFill>
              <a:srgbClr val="829128"/>
            </a:solidFill>
            <a:prstDash val="solid"/>
            <a:headEnd type="none" w="sm" len="sm"/>
            <a:tailEnd type="arrow" w="med" len="sm"/>
          </a:ln>
        </p:spPr>
        <p:txBody>
          <a:bodyPr/>
          <a:lstStyle/>
          <a:p>
            <a:endParaRPr lang="en-GB"/>
          </a:p>
        </p:txBody>
      </p:sp>
      <p:sp>
        <p:nvSpPr>
          <p:cNvPr id="9" name="Freeform 9"/>
          <p:cNvSpPr/>
          <p:nvPr/>
        </p:nvSpPr>
        <p:spPr>
          <a:xfrm>
            <a:off x="7462225" y="3304661"/>
            <a:ext cx="1560741" cy="1701853"/>
          </a:xfrm>
          <a:custGeom>
            <a:avLst/>
            <a:gdLst/>
            <a:ahLst/>
            <a:cxnLst/>
            <a:rect l="l" t="t" r="r" b="b"/>
            <a:pathLst>
              <a:path w="1560741" h="1701853">
                <a:moveTo>
                  <a:pt x="0" y="0"/>
                </a:moveTo>
                <a:lnTo>
                  <a:pt x="1560741" y="0"/>
                </a:lnTo>
                <a:lnTo>
                  <a:pt x="1560741" y="1701853"/>
                </a:lnTo>
                <a:lnTo>
                  <a:pt x="0" y="1701853"/>
                </a:lnTo>
                <a:lnTo>
                  <a:pt x="0" y="0"/>
                </a:lnTo>
                <a:close/>
              </a:path>
            </a:pathLst>
          </a:custGeom>
          <a:blipFill>
            <a:blip r:embed="rId7"/>
            <a:stretch>
              <a:fillRect/>
            </a:stretch>
          </a:blipFill>
        </p:spPr>
        <p:txBody>
          <a:bodyPr/>
          <a:lstStyle/>
          <a:p>
            <a:endParaRPr lang="en-GB"/>
          </a:p>
        </p:txBody>
      </p:sp>
      <p:sp>
        <p:nvSpPr>
          <p:cNvPr id="10" name="AutoShape 10"/>
          <p:cNvSpPr/>
          <p:nvPr/>
        </p:nvSpPr>
        <p:spPr>
          <a:xfrm flipV="1">
            <a:off x="9245121" y="3569102"/>
            <a:ext cx="567520" cy="573253"/>
          </a:xfrm>
          <a:prstGeom prst="line">
            <a:avLst/>
          </a:prstGeom>
          <a:ln w="57150" cap="flat">
            <a:solidFill>
              <a:srgbClr val="829128"/>
            </a:solidFill>
            <a:prstDash val="solid"/>
            <a:headEnd type="none" w="sm" len="sm"/>
            <a:tailEnd type="arrow" w="med" len="sm"/>
          </a:ln>
        </p:spPr>
        <p:txBody>
          <a:bodyPr/>
          <a:lstStyle/>
          <a:p>
            <a:endParaRPr lang="en-GB"/>
          </a:p>
        </p:txBody>
      </p:sp>
      <p:sp>
        <p:nvSpPr>
          <p:cNvPr id="11" name="Freeform 11"/>
          <p:cNvSpPr/>
          <p:nvPr/>
        </p:nvSpPr>
        <p:spPr>
          <a:xfrm>
            <a:off x="12671975" y="1603574"/>
            <a:ext cx="2056544" cy="1303936"/>
          </a:xfrm>
          <a:custGeom>
            <a:avLst/>
            <a:gdLst/>
            <a:ahLst/>
            <a:cxnLst/>
            <a:rect l="l" t="t" r="r" b="b"/>
            <a:pathLst>
              <a:path w="2056544" h="1303936">
                <a:moveTo>
                  <a:pt x="0" y="0"/>
                </a:moveTo>
                <a:lnTo>
                  <a:pt x="2056544" y="0"/>
                </a:lnTo>
                <a:lnTo>
                  <a:pt x="2056544" y="1303936"/>
                </a:lnTo>
                <a:lnTo>
                  <a:pt x="0" y="1303936"/>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7307556" y="1580777"/>
            <a:ext cx="1977485" cy="326692"/>
          </a:xfrm>
          <a:prstGeom prst="rect">
            <a:avLst/>
          </a:prstGeom>
        </p:spPr>
        <p:txBody>
          <a:bodyPr lIns="0" tIns="0" rIns="0" bIns="0" rtlCol="0" anchor="t">
            <a:spAutoFit/>
          </a:bodyPr>
          <a:lstStyle/>
          <a:p>
            <a:pPr algn="ctr">
              <a:lnSpc>
                <a:spcPts val="2449"/>
              </a:lnSpc>
              <a:spcBef>
                <a:spcPct val="0"/>
              </a:spcBef>
            </a:pPr>
            <a:r>
              <a:rPr lang="en-US" sz="2041">
                <a:solidFill>
                  <a:srgbClr val="3B3B3B"/>
                </a:solidFill>
                <a:latin typeface="Klein Condensed"/>
                <a:ea typeface="Klein Condensed"/>
                <a:cs typeface="Klein Condensed"/>
                <a:sym typeface="Klein Condensed"/>
              </a:rPr>
              <a:t>No Pretreatment</a:t>
            </a:r>
          </a:p>
        </p:txBody>
      </p:sp>
      <p:sp>
        <p:nvSpPr>
          <p:cNvPr id="13" name="Freeform 13"/>
          <p:cNvSpPr/>
          <p:nvPr/>
        </p:nvSpPr>
        <p:spPr>
          <a:xfrm>
            <a:off x="10234976" y="1759329"/>
            <a:ext cx="913237" cy="1195727"/>
          </a:xfrm>
          <a:custGeom>
            <a:avLst/>
            <a:gdLst/>
            <a:ahLst/>
            <a:cxnLst/>
            <a:rect l="l" t="t" r="r" b="b"/>
            <a:pathLst>
              <a:path w="913237" h="1195727">
                <a:moveTo>
                  <a:pt x="0" y="0"/>
                </a:moveTo>
                <a:lnTo>
                  <a:pt x="913236" y="0"/>
                </a:lnTo>
                <a:lnTo>
                  <a:pt x="913236" y="1195727"/>
                </a:lnTo>
                <a:lnTo>
                  <a:pt x="0" y="1195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4" name="Freeform 14"/>
          <p:cNvSpPr/>
          <p:nvPr/>
        </p:nvSpPr>
        <p:spPr>
          <a:xfrm>
            <a:off x="11104129" y="2237436"/>
            <a:ext cx="451368" cy="722189"/>
          </a:xfrm>
          <a:custGeom>
            <a:avLst/>
            <a:gdLst/>
            <a:ahLst/>
            <a:cxnLst/>
            <a:rect l="l" t="t" r="r" b="b"/>
            <a:pathLst>
              <a:path w="451368" h="722189">
                <a:moveTo>
                  <a:pt x="0" y="0"/>
                </a:moveTo>
                <a:lnTo>
                  <a:pt x="451367" y="0"/>
                </a:lnTo>
                <a:lnTo>
                  <a:pt x="451367" y="722189"/>
                </a:lnTo>
                <a:lnTo>
                  <a:pt x="0" y="722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AutoShape 15"/>
          <p:cNvSpPr/>
          <p:nvPr/>
        </p:nvSpPr>
        <p:spPr>
          <a:xfrm>
            <a:off x="11799890" y="2912954"/>
            <a:ext cx="673022" cy="0"/>
          </a:xfrm>
          <a:prstGeom prst="line">
            <a:avLst/>
          </a:prstGeom>
          <a:ln w="57150" cap="flat">
            <a:solidFill>
              <a:srgbClr val="829128"/>
            </a:solidFill>
            <a:prstDash val="solid"/>
            <a:headEnd type="none" w="sm" len="sm"/>
            <a:tailEnd type="arrow" w="med" len="sm"/>
          </a:ln>
        </p:spPr>
        <p:txBody>
          <a:bodyPr/>
          <a:lstStyle/>
          <a:p>
            <a:endParaRPr lang="en-GB"/>
          </a:p>
        </p:txBody>
      </p:sp>
      <p:sp>
        <p:nvSpPr>
          <p:cNvPr id="16" name="AutoShape 16"/>
          <p:cNvSpPr/>
          <p:nvPr/>
        </p:nvSpPr>
        <p:spPr>
          <a:xfrm>
            <a:off x="9264315" y="1753621"/>
            <a:ext cx="570394" cy="570394"/>
          </a:xfrm>
          <a:prstGeom prst="line">
            <a:avLst/>
          </a:prstGeom>
          <a:ln w="57150" cap="flat">
            <a:solidFill>
              <a:srgbClr val="829128"/>
            </a:solidFill>
            <a:prstDash val="solid"/>
            <a:headEnd type="none" w="sm" len="sm"/>
            <a:tailEnd type="arrow" w="med" len="sm"/>
          </a:ln>
        </p:spPr>
        <p:txBody>
          <a:bodyPr/>
          <a:lstStyle/>
          <a:p>
            <a:endParaRPr lang="en-GB"/>
          </a:p>
        </p:txBody>
      </p:sp>
      <p:sp>
        <p:nvSpPr>
          <p:cNvPr id="17" name="AutoShape 17"/>
          <p:cNvSpPr/>
          <p:nvPr/>
        </p:nvSpPr>
        <p:spPr>
          <a:xfrm>
            <a:off x="15552863" y="2978819"/>
            <a:ext cx="475898" cy="475898"/>
          </a:xfrm>
          <a:prstGeom prst="line">
            <a:avLst/>
          </a:prstGeom>
          <a:ln w="57150" cap="flat">
            <a:solidFill>
              <a:srgbClr val="829128"/>
            </a:solidFill>
            <a:prstDash val="solid"/>
            <a:headEnd type="none" w="sm" len="sm"/>
            <a:tailEnd type="arrow" w="med" len="sm"/>
          </a:ln>
        </p:spPr>
        <p:txBody>
          <a:bodyPr/>
          <a:lstStyle/>
          <a:p>
            <a:endParaRPr lang="en-GB"/>
          </a:p>
        </p:txBody>
      </p:sp>
      <p:sp>
        <p:nvSpPr>
          <p:cNvPr id="18" name="Freeform 18"/>
          <p:cNvSpPr/>
          <p:nvPr/>
        </p:nvSpPr>
        <p:spPr>
          <a:xfrm>
            <a:off x="15457472" y="3924860"/>
            <a:ext cx="913237" cy="1195727"/>
          </a:xfrm>
          <a:custGeom>
            <a:avLst/>
            <a:gdLst/>
            <a:ahLst/>
            <a:cxnLst/>
            <a:rect l="l" t="t" r="r" b="b"/>
            <a:pathLst>
              <a:path w="913237" h="1195727">
                <a:moveTo>
                  <a:pt x="0" y="0"/>
                </a:moveTo>
                <a:lnTo>
                  <a:pt x="913236" y="0"/>
                </a:lnTo>
                <a:lnTo>
                  <a:pt x="913236" y="1195727"/>
                </a:lnTo>
                <a:lnTo>
                  <a:pt x="0" y="1195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Freeform 19"/>
          <p:cNvSpPr/>
          <p:nvPr/>
        </p:nvSpPr>
        <p:spPr>
          <a:xfrm>
            <a:off x="16326624" y="4402967"/>
            <a:ext cx="451368" cy="722189"/>
          </a:xfrm>
          <a:custGeom>
            <a:avLst/>
            <a:gdLst/>
            <a:ahLst/>
            <a:cxnLst/>
            <a:rect l="l" t="t" r="r" b="b"/>
            <a:pathLst>
              <a:path w="451368" h="722189">
                <a:moveTo>
                  <a:pt x="0" y="0"/>
                </a:moveTo>
                <a:lnTo>
                  <a:pt x="451368" y="0"/>
                </a:lnTo>
                <a:lnTo>
                  <a:pt x="451368" y="722188"/>
                </a:lnTo>
                <a:lnTo>
                  <a:pt x="0" y="7221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AutoShape 20"/>
          <p:cNvSpPr/>
          <p:nvPr/>
        </p:nvSpPr>
        <p:spPr>
          <a:xfrm flipH="1">
            <a:off x="15572058" y="6643467"/>
            <a:ext cx="475898" cy="475898"/>
          </a:xfrm>
          <a:prstGeom prst="line">
            <a:avLst/>
          </a:prstGeom>
          <a:ln w="57150" cap="flat">
            <a:solidFill>
              <a:srgbClr val="829128"/>
            </a:solidFill>
            <a:prstDash val="solid"/>
            <a:headEnd type="none" w="sm" len="sm"/>
            <a:tailEnd type="arrow" w="med" len="sm"/>
          </a:ln>
        </p:spPr>
        <p:txBody>
          <a:bodyPr/>
          <a:lstStyle/>
          <a:p>
            <a:endParaRPr lang="en-GB"/>
          </a:p>
        </p:txBody>
      </p:sp>
      <p:sp>
        <p:nvSpPr>
          <p:cNvPr id="21" name="Freeform 21"/>
          <p:cNvSpPr/>
          <p:nvPr/>
        </p:nvSpPr>
        <p:spPr>
          <a:xfrm>
            <a:off x="13114140" y="5986764"/>
            <a:ext cx="1172214" cy="1313405"/>
          </a:xfrm>
          <a:custGeom>
            <a:avLst/>
            <a:gdLst/>
            <a:ahLst/>
            <a:cxnLst/>
            <a:rect l="l" t="t" r="r" b="b"/>
            <a:pathLst>
              <a:path w="1172214" h="1313405">
                <a:moveTo>
                  <a:pt x="0" y="0"/>
                </a:moveTo>
                <a:lnTo>
                  <a:pt x="1172214" y="0"/>
                </a:lnTo>
                <a:lnTo>
                  <a:pt x="1172214" y="1313405"/>
                </a:lnTo>
                <a:lnTo>
                  <a:pt x="0" y="13134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2" name="AutoShape 22"/>
          <p:cNvSpPr/>
          <p:nvPr/>
        </p:nvSpPr>
        <p:spPr>
          <a:xfrm flipH="1">
            <a:off x="11799890" y="7092220"/>
            <a:ext cx="673022" cy="0"/>
          </a:xfrm>
          <a:prstGeom prst="line">
            <a:avLst/>
          </a:prstGeom>
          <a:ln w="57150" cap="flat">
            <a:solidFill>
              <a:srgbClr val="829128"/>
            </a:solidFill>
            <a:prstDash val="solid"/>
            <a:headEnd type="none" w="sm" len="sm"/>
            <a:tailEnd type="arrow" w="med" len="sm"/>
          </a:ln>
        </p:spPr>
        <p:txBody>
          <a:bodyPr/>
          <a:lstStyle/>
          <a:p>
            <a:endParaRPr lang="en-GB"/>
          </a:p>
        </p:txBody>
      </p:sp>
      <p:sp>
        <p:nvSpPr>
          <p:cNvPr id="23" name="Freeform 23"/>
          <p:cNvSpPr/>
          <p:nvPr/>
        </p:nvSpPr>
        <p:spPr>
          <a:xfrm>
            <a:off x="10975819" y="6263807"/>
            <a:ext cx="288882" cy="1126845"/>
          </a:xfrm>
          <a:custGeom>
            <a:avLst/>
            <a:gdLst/>
            <a:ahLst/>
            <a:cxnLst/>
            <a:rect l="l" t="t" r="r" b="b"/>
            <a:pathLst>
              <a:path w="288882" h="1126845">
                <a:moveTo>
                  <a:pt x="0" y="0"/>
                </a:moveTo>
                <a:lnTo>
                  <a:pt x="288882" y="0"/>
                </a:lnTo>
                <a:lnTo>
                  <a:pt x="288882" y="1126845"/>
                </a:lnTo>
                <a:lnTo>
                  <a:pt x="0" y="11268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4" name="Freeform 24"/>
          <p:cNvSpPr/>
          <p:nvPr/>
        </p:nvSpPr>
        <p:spPr>
          <a:xfrm>
            <a:off x="10547153" y="6263807"/>
            <a:ext cx="288882" cy="1126845"/>
          </a:xfrm>
          <a:custGeom>
            <a:avLst/>
            <a:gdLst/>
            <a:ahLst/>
            <a:cxnLst/>
            <a:rect l="l" t="t" r="r" b="b"/>
            <a:pathLst>
              <a:path w="288882" h="1126845">
                <a:moveTo>
                  <a:pt x="0" y="0"/>
                </a:moveTo>
                <a:lnTo>
                  <a:pt x="288882" y="0"/>
                </a:lnTo>
                <a:lnTo>
                  <a:pt x="288882" y="1126845"/>
                </a:lnTo>
                <a:lnTo>
                  <a:pt x="0" y="11268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5" name="Freeform 25"/>
          <p:cNvSpPr/>
          <p:nvPr/>
        </p:nvSpPr>
        <p:spPr>
          <a:xfrm>
            <a:off x="10122546" y="6263807"/>
            <a:ext cx="288882" cy="1126845"/>
          </a:xfrm>
          <a:custGeom>
            <a:avLst/>
            <a:gdLst/>
            <a:ahLst/>
            <a:cxnLst/>
            <a:rect l="l" t="t" r="r" b="b"/>
            <a:pathLst>
              <a:path w="288882" h="1126845">
                <a:moveTo>
                  <a:pt x="0" y="0"/>
                </a:moveTo>
                <a:lnTo>
                  <a:pt x="288882" y="0"/>
                </a:lnTo>
                <a:lnTo>
                  <a:pt x="288882" y="1126845"/>
                </a:lnTo>
                <a:lnTo>
                  <a:pt x="0" y="11268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6" name="AutoShape 26"/>
          <p:cNvSpPr/>
          <p:nvPr/>
        </p:nvSpPr>
        <p:spPr>
          <a:xfrm flipH="1">
            <a:off x="8776010" y="7074124"/>
            <a:ext cx="673022" cy="0"/>
          </a:xfrm>
          <a:prstGeom prst="line">
            <a:avLst/>
          </a:prstGeom>
          <a:ln w="57150" cap="flat">
            <a:solidFill>
              <a:srgbClr val="829128"/>
            </a:solidFill>
            <a:prstDash val="solid"/>
            <a:headEnd type="none" w="sm" len="sm"/>
            <a:tailEnd type="arrow" w="med" len="sm"/>
          </a:ln>
        </p:spPr>
        <p:txBody>
          <a:bodyPr/>
          <a:lstStyle/>
          <a:p>
            <a:endParaRPr lang="en-GB"/>
          </a:p>
        </p:txBody>
      </p:sp>
      <p:sp>
        <p:nvSpPr>
          <p:cNvPr id="27" name="Freeform 27"/>
          <p:cNvSpPr/>
          <p:nvPr/>
        </p:nvSpPr>
        <p:spPr>
          <a:xfrm>
            <a:off x="6627503" y="5895055"/>
            <a:ext cx="2005217" cy="2005217"/>
          </a:xfrm>
          <a:custGeom>
            <a:avLst/>
            <a:gdLst/>
            <a:ahLst/>
            <a:cxnLst/>
            <a:rect l="l" t="t" r="r" b="b"/>
            <a:pathLst>
              <a:path w="2005217" h="2005217">
                <a:moveTo>
                  <a:pt x="0" y="0"/>
                </a:moveTo>
                <a:lnTo>
                  <a:pt x="2005218" y="0"/>
                </a:lnTo>
                <a:lnTo>
                  <a:pt x="2005218" y="2005217"/>
                </a:lnTo>
                <a:lnTo>
                  <a:pt x="0" y="2005217"/>
                </a:lnTo>
                <a:lnTo>
                  <a:pt x="0" y="0"/>
                </a:lnTo>
                <a:close/>
              </a:path>
            </a:pathLst>
          </a:custGeom>
          <a:blipFill>
            <a:blip r:embed="rId17"/>
            <a:stretch>
              <a:fillRect/>
            </a:stretch>
          </a:blipFill>
        </p:spPr>
        <p:txBody>
          <a:bodyPr/>
          <a:lstStyle/>
          <a:p>
            <a:endParaRPr lang="en-GB"/>
          </a:p>
        </p:txBody>
      </p:sp>
      <p:sp>
        <p:nvSpPr>
          <p:cNvPr id="28" name="AutoShape 28"/>
          <p:cNvSpPr/>
          <p:nvPr/>
        </p:nvSpPr>
        <p:spPr>
          <a:xfrm flipH="1">
            <a:off x="5691825" y="7046979"/>
            <a:ext cx="673022" cy="0"/>
          </a:xfrm>
          <a:prstGeom prst="line">
            <a:avLst/>
          </a:prstGeom>
          <a:ln w="57150" cap="flat">
            <a:solidFill>
              <a:srgbClr val="829128"/>
            </a:solidFill>
            <a:prstDash val="solid"/>
            <a:headEnd type="none" w="sm" len="sm"/>
            <a:tailEnd type="arrow" w="med" len="sm"/>
          </a:ln>
        </p:spPr>
        <p:txBody>
          <a:bodyPr/>
          <a:lstStyle/>
          <a:p>
            <a:endParaRPr lang="en-GB"/>
          </a:p>
        </p:txBody>
      </p:sp>
      <p:sp>
        <p:nvSpPr>
          <p:cNvPr id="29" name="Freeform 29"/>
          <p:cNvSpPr/>
          <p:nvPr/>
        </p:nvSpPr>
        <p:spPr>
          <a:xfrm>
            <a:off x="3697206" y="5935344"/>
            <a:ext cx="1580007" cy="1581984"/>
          </a:xfrm>
          <a:custGeom>
            <a:avLst/>
            <a:gdLst/>
            <a:ahLst/>
            <a:cxnLst/>
            <a:rect l="l" t="t" r="r" b="b"/>
            <a:pathLst>
              <a:path w="1580007" h="1581984">
                <a:moveTo>
                  <a:pt x="0" y="0"/>
                </a:moveTo>
                <a:lnTo>
                  <a:pt x="1580007" y="0"/>
                </a:lnTo>
                <a:lnTo>
                  <a:pt x="1580007" y="1581985"/>
                </a:lnTo>
                <a:lnTo>
                  <a:pt x="0" y="158198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30" name="TextBox 30"/>
          <p:cNvSpPr txBox="1"/>
          <p:nvPr/>
        </p:nvSpPr>
        <p:spPr>
          <a:xfrm>
            <a:off x="1590663" y="3735352"/>
            <a:ext cx="1539799" cy="634334"/>
          </a:xfrm>
          <a:prstGeom prst="rect">
            <a:avLst/>
          </a:prstGeom>
        </p:spPr>
        <p:txBody>
          <a:bodyPr lIns="0" tIns="0" rIns="0" bIns="0" rtlCol="0" anchor="t">
            <a:spAutoFit/>
          </a:bodyPr>
          <a:lstStyle/>
          <a:p>
            <a:pPr algn="ctr">
              <a:lnSpc>
                <a:spcPts val="2449"/>
              </a:lnSpc>
              <a:spcBef>
                <a:spcPct val="0"/>
              </a:spcBef>
            </a:pPr>
            <a:r>
              <a:rPr lang="en-US" sz="2041">
                <a:solidFill>
                  <a:srgbClr val="3B3B3B"/>
                </a:solidFill>
                <a:latin typeface="Klein Condensed"/>
                <a:ea typeface="Klein Condensed"/>
                <a:cs typeface="Klein Condensed"/>
                <a:sym typeface="Klein Condensed"/>
              </a:rPr>
              <a:t>Milled Faba Bean Powder</a:t>
            </a:r>
          </a:p>
        </p:txBody>
      </p:sp>
      <p:sp>
        <p:nvSpPr>
          <p:cNvPr id="31" name="TextBox 31"/>
          <p:cNvSpPr txBox="1"/>
          <p:nvPr/>
        </p:nvSpPr>
        <p:spPr>
          <a:xfrm>
            <a:off x="4047365" y="3515646"/>
            <a:ext cx="2459695" cy="1249618"/>
          </a:xfrm>
          <a:prstGeom prst="rect">
            <a:avLst/>
          </a:prstGeom>
        </p:spPr>
        <p:txBody>
          <a:bodyPr lIns="0" tIns="0" rIns="0" bIns="0" rtlCol="0" anchor="t">
            <a:spAutoFit/>
          </a:bodyPr>
          <a:lstStyle/>
          <a:p>
            <a:pPr algn="ctr">
              <a:lnSpc>
                <a:spcPts val="2449"/>
              </a:lnSpc>
            </a:pPr>
            <a:r>
              <a:rPr lang="en-US" sz="2041" dirty="0">
                <a:solidFill>
                  <a:srgbClr val="3B3B3B"/>
                </a:solidFill>
                <a:latin typeface="Klein Condensed"/>
                <a:ea typeface="Klein Condensed"/>
                <a:cs typeface="Klein Condensed"/>
                <a:sym typeface="Klein Condensed"/>
              </a:rPr>
              <a:t>Mix sample with distilled water (1:10 (g/mL)) </a:t>
            </a:r>
          </a:p>
          <a:p>
            <a:pPr algn="ctr">
              <a:lnSpc>
                <a:spcPts val="2449"/>
              </a:lnSpc>
              <a:spcBef>
                <a:spcPct val="0"/>
              </a:spcBef>
            </a:pPr>
            <a:r>
              <a:rPr lang="en-US" sz="2041" dirty="0">
                <a:solidFill>
                  <a:srgbClr val="3B3B3B"/>
                </a:solidFill>
                <a:latin typeface="Klein Condensed"/>
                <a:ea typeface="Klein Condensed"/>
                <a:cs typeface="Klein Condensed"/>
                <a:sym typeface="Klein Condensed"/>
              </a:rPr>
              <a:t>put on shaker (130 rpm) for 16h</a:t>
            </a:r>
          </a:p>
        </p:txBody>
      </p:sp>
      <p:sp>
        <p:nvSpPr>
          <p:cNvPr id="32" name="TextBox 32"/>
          <p:cNvSpPr txBox="1"/>
          <p:nvPr/>
        </p:nvSpPr>
        <p:spPr>
          <a:xfrm>
            <a:off x="6785178" y="4929701"/>
            <a:ext cx="2914835" cy="634334"/>
          </a:xfrm>
          <a:prstGeom prst="rect">
            <a:avLst/>
          </a:prstGeom>
        </p:spPr>
        <p:txBody>
          <a:bodyPr lIns="0" tIns="0" rIns="0" bIns="0" rtlCol="0" anchor="t">
            <a:spAutoFit/>
          </a:bodyPr>
          <a:lstStyle/>
          <a:p>
            <a:pPr algn="ctr">
              <a:lnSpc>
                <a:spcPts val="2449"/>
              </a:lnSpc>
            </a:pPr>
            <a:r>
              <a:rPr lang="en-US" sz="2041">
                <a:solidFill>
                  <a:srgbClr val="3B3B3B"/>
                </a:solidFill>
                <a:latin typeface="Klein Condensed"/>
                <a:ea typeface="Klein Condensed"/>
                <a:cs typeface="Klein Condensed"/>
                <a:sym typeface="Klein Condensed"/>
              </a:rPr>
              <a:t>Cooking with Pressure Cooker</a:t>
            </a:r>
          </a:p>
          <a:p>
            <a:pPr algn="ctr">
              <a:lnSpc>
                <a:spcPts val="2449"/>
              </a:lnSpc>
              <a:spcBef>
                <a:spcPct val="0"/>
              </a:spcBef>
            </a:pPr>
            <a:r>
              <a:rPr lang="en-US" sz="2041">
                <a:solidFill>
                  <a:srgbClr val="3B3B3B"/>
                </a:solidFill>
                <a:latin typeface="Klein Condensed"/>
                <a:ea typeface="Klein Condensed"/>
                <a:cs typeface="Klein Condensed"/>
                <a:sym typeface="Klein Condensed"/>
              </a:rPr>
              <a:t>(3 min)</a:t>
            </a:r>
          </a:p>
        </p:txBody>
      </p:sp>
      <p:sp>
        <p:nvSpPr>
          <p:cNvPr id="33" name="TextBox 33"/>
          <p:cNvSpPr txBox="1"/>
          <p:nvPr/>
        </p:nvSpPr>
        <p:spPr>
          <a:xfrm>
            <a:off x="9812641" y="3111360"/>
            <a:ext cx="1987249" cy="896433"/>
          </a:xfrm>
          <a:prstGeom prst="rect">
            <a:avLst/>
          </a:prstGeom>
        </p:spPr>
        <p:txBody>
          <a:bodyPr lIns="0" tIns="0" rIns="0" bIns="0" rtlCol="0" anchor="t">
            <a:spAutoFit/>
          </a:bodyPr>
          <a:lstStyle/>
          <a:p>
            <a:pPr algn="ctr">
              <a:lnSpc>
                <a:spcPts val="2302"/>
              </a:lnSpc>
            </a:pPr>
            <a:r>
              <a:rPr lang="en-US" sz="1919">
                <a:solidFill>
                  <a:srgbClr val="3B3B3B"/>
                </a:solidFill>
                <a:latin typeface="Klein Condensed"/>
                <a:ea typeface="Klein Condensed"/>
                <a:cs typeface="Klein Condensed"/>
                <a:sym typeface="Klein Condensed"/>
              </a:rPr>
              <a:t>Adjusting pH  with 1M NaOH</a:t>
            </a:r>
          </a:p>
          <a:p>
            <a:pPr algn="ctr">
              <a:lnSpc>
                <a:spcPts val="2302"/>
              </a:lnSpc>
              <a:spcBef>
                <a:spcPct val="0"/>
              </a:spcBef>
            </a:pPr>
            <a:r>
              <a:rPr lang="en-US" sz="1919">
                <a:solidFill>
                  <a:srgbClr val="3B3B3B"/>
                </a:solidFill>
                <a:latin typeface="Klein Condensed"/>
                <a:ea typeface="Klein Condensed"/>
                <a:cs typeface="Klein Condensed"/>
                <a:sym typeface="Klein Condensed"/>
              </a:rPr>
              <a:t>(pH 6-9-12)</a:t>
            </a:r>
          </a:p>
        </p:txBody>
      </p:sp>
      <p:sp>
        <p:nvSpPr>
          <p:cNvPr id="34" name="TextBox 34"/>
          <p:cNvSpPr txBox="1"/>
          <p:nvPr/>
        </p:nvSpPr>
        <p:spPr>
          <a:xfrm>
            <a:off x="12671975" y="3138443"/>
            <a:ext cx="1993058" cy="1177232"/>
          </a:xfrm>
          <a:prstGeom prst="rect">
            <a:avLst/>
          </a:prstGeom>
        </p:spPr>
        <p:txBody>
          <a:bodyPr lIns="0" tIns="0" rIns="0" bIns="0" rtlCol="0" anchor="t">
            <a:spAutoFit/>
          </a:bodyPr>
          <a:lstStyle/>
          <a:p>
            <a:pPr algn="ctr">
              <a:lnSpc>
                <a:spcPts val="2302"/>
              </a:lnSpc>
            </a:pPr>
            <a:r>
              <a:rPr lang="en-US" sz="1919">
                <a:solidFill>
                  <a:srgbClr val="3B3B3B"/>
                </a:solidFill>
                <a:latin typeface="Klein Condensed"/>
                <a:ea typeface="Klein Condensed"/>
                <a:cs typeface="Klein Condensed"/>
                <a:sym typeface="Klein Condensed"/>
              </a:rPr>
              <a:t>Shaking at controlled temperatures in a water bath shaker</a:t>
            </a:r>
          </a:p>
          <a:p>
            <a:pPr algn="ctr">
              <a:lnSpc>
                <a:spcPts val="2302"/>
              </a:lnSpc>
              <a:spcBef>
                <a:spcPct val="0"/>
              </a:spcBef>
            </a:pPr>
            <a:r>
              <a:rPr lang="en-US" sz="1919">
                <a:solidFill>
                  <a:srgbClr val="3B3B3B"/>
                </a:solidFill>
                <a:latin typeface="Klein Condensed"/>
                <a:ea typeface="Klein Condensed"/>
                <a:cs typeface="Klein Condensed"/>
                <a:sym typeface="Klein Condensed"/>
              </a:rPr>
              <a:t>(30-45-60 °C)</a:t>
            </a:r>
          </a:p>
        </p:txBody>
      </p:sp>
      <p:sp>
        <p:nvSpPr>
          <p:cNvPr id="35" name="TextBox 35"/>
          <p:cNvSpPr txBox="1"/>
          <p:nvPr/>
        </p:nvSpPr>
        <p:spPr>
          <a:xfrm>
            <a:off x="15035137" y="5276891"/>
            <a:ext cx="1987249" cy="896433"/>
          </a:xfrm>
          <a:prstGeom prst="rect">
            <a:avLst/>
          </a:prstGeom>
        </p:spPr>
        <p:txBody>
          <a:bodyPr lIns="0" tIns="0" rIns="0" bIns="0" rtlCol="0" anchor="t">
            <a:spAutoFit/>
          </a:bodyPr>
          <a:lstStyle/>
          <a:p>
            <a:pPr algn="ctr">
              <a:lnSpc>
                <a:spcPts val="2302"/>
              </a:lnSpc>
            </a:pPr>
            <a:r>
              <a:rPr lang="en-US" sz="1919">
                <a:solidFill>
                  <a:srgbClr val="3B3B3B"/>
                </a:solidFill>
                <a:latin typeface="Klein Condensed"/>
                <a:ea typeface="Klein Condensed"/>
                <a:cs typeface="Klein Condensed"/>
                <a:sym typeface="Klein Condensed"/>
              </a:rPr>
              <a:t>Re-adjusting pH  with 1M NaOH</a:t>
            </a:r>
          </a:p>
          <a:p>
            <a:pPr algn="ctr">
              <a:lnSpc>
                <a:spcPts val="2302"/>
              </a:lnSpc>
              <a:spcBef>
                <a:spcPct val="0"/>
              </a:spcBef>
            </a:pPr>
            <a:r>
              <a:rPr lang="en-US" sz="1919">
                <a:solidFill>
                  <a:srgbClr val="3B3B3B"/>
                </a:solidFill>
                <a:latin typeface="Klein Condensed"/>
                <a:ea typeface="Klein Condensed"/>
                <a:cs typeface="Klein Condensed"/>
                <a:sym typeface="Klein Condensed"/>
              </a:rPr>
              <a:t>(pH 6-9-12)</a:t>
            </a:r>
          </a:p>
        </p:txBody>
      </p:sp>
      <p:sp>
        <p:nvSpPr>
          <p:cNvPr id="36" name="TextBox 36"/>
          <p:cNvSpPr txBox="1"/>
          <p:nvPr/>
        </p:nvSpPr>
        <p:spPr>
          <a:xfrm>
            <a:off x="12121174" y="7498279"/>
            <a:ext cx="3158146" cy="1188894"/>
          </a:xfrm>
          <a:prstGeom prst="rect">
            <a:avLst/>
          </a:prstGeom>
        </p:spPr>
        <p:txBody>
          <a:bodyPr lIns="0" tIns="0" rIns="0" bIns="0" rtlCol="0" anchor="t">
            <a:spAutoFit/>
          </a:bodyPr>
          <a:lstStyle/>
          <a:p>
            <a:pPr algn="ctr">
              <a:lnSpc>
                <a:spcPts val="2302"/>
              </a:lnSpc>
            </a:pPr>
            <a:r>
              <a:rPr lang="en-US" sz="1919">
                <a:solidFill>
                  <a:srgbClr val="3B3B3B"/>
                </a:solidFill>
                <a:latin typeface="Klein Condensed"/>
                <a:ea typeface="Klein Condensed"/>
                <a:cs typeface="Klein Condensed"/>
                <a:sym typeface="Klein Condensed"/>
              </a:rPr>
              <a:t>Put into centrifuge</a:t>
            </a:r>
          </a:p>
          <a:p>
            <a:pPr algn="ctr">
              <a:lnSpc>
                <a:spcPts val="2302"/>
              </a:lnSpc>
            </a:pPr>
            <a:r>
              <a:rPr lang="en-US" sz="1919">
                <a:solidFill>
                  <a:srgbClr val="3B3B3B"/>
                </a:solidFill>
                <a:latin typeface="Klein Condensed"/>
                <a:ea typeface="Klein Condensed"/>
                <a:cs typeface="Klein Condensed"/>
                <a:sym typeface="Klein Condensed"/>
              </a:rPr>
              <a:t>(2263 x g for 15 min)</a:t>
            </a:r>
          </a:p>
          <a:p>
            <a:pPr algn="ctr">
              <a:lnSpc>
                <a:spcPts val="2302"/>
              </a:lnSpc>
              <a:spcBef>
                <a:spcPct val="0"/>
              </a:spcBef>
            </a:pPr>
            <a:r>
              <a:rPr lang="en-US" sz="1919">
                <a:solidFill>
                  <a:srgbClr val="3B3B3B"/>
                </a:solidFill>
                <a:latin typeface="Klein Condensed"/>
                <a:ea typeface="Klein Condensed"/>
                <a:cs typeface="Klein Condensed"/>
                <a:sym typeface="Klein Condensed"/>
              </a:rPr>
              <a:t>Collect supernatant, discard precipitate</a:t>
            </a:r>
          </a:p>
        </p:txBody>
      </p:sp>
      <p:sp>
        <p:nvSpPr>
          <p:cNvPr id="37" name="TextBox 37"/>
          <p:cNvSpPr txBox="1"/>
          <p:nvPr/>
        </p:nvSpPr>
        <p:spPr>
          <a:xfrm>
            <a:off x="9112521" y="7588761"/>
            <a:ext cx="3158146" cy="311511"/>
          </a:xfrm>
          <a:prstGeom prst="rect">
            <a:avLst/>
          </a:prstGeom>
        </p:spPr>
        <p:txBody>
          <a:bodyPr lIns="0" tIns="0" rIns="0" bIns="0" rtlCol="0" anchor="t">
            <a:spAutoFit/>
          </a:bodyPr>
          <a:lstStyle/>
          <a:p>
            <a:pPr algn="ctr">
              <a:lnSpc>
                <a:spcPts val="2302"/>
              </a:lnSpc>
              <a:spcBef>
                <a:spcPct val="0"/>
              </a:spcBef>
            </a:pPr>
            <a:r>
              <a:rPr lang="en-US" sz="1919">
                <a:solidFill>
                  <a:srgbClr val="3B3B3B"/>
                </a:solidFill>
                <a:latin typeface="Klein Condensed"/>
                <a:ea typeface="Klein Condensed"/>
                <a:cs typeface="Klein Condensed"/>
                <a:sym typeface="Klein Condensed"/>
              </a:rPr>
              <a:t>Collect Supernatants </a:t>
            </a:r>
          </a:p>
        </p:txBody>
      </p:sp>
      <p:sp>
        <p:nvSpPr>
          <p:cNvPr id="38" name="TextBox 38"/>
          <p:cNvSpPr txBox="1"/>
          <p:nvPr/>
        </p:nvSpPr>
        <p:spPr>
          <a:xfrm>
            <a:off x="6507060" y="7617364"/>
            <a:ext cx="2155620" cy="896433"/>
          </a:xfrm>
          <a:prstGeom prst="rect">
            <a:avLst/>
          </a:prstGeom>
        </p:spPr>
        <p:txBody>
          <a:bodyPr lIns="0" tIns="0" rIns="0" bIns="0" rtlCol="0" anchor="t">
            <a:spAutoFit/>
          </a:bodyPr>
          <a:lstStyle/>
          <a:p>
            <a:pPr algn="ctr">
              <a:lnSpc>
                <a:spcPts val="2302"/>
              </a:lnSpc>
              <a:spcBef>
                <a:spcPct val="0"/>
              </a:spcBef>
            </a:pPr>
            <a:r>
              <a:rPr lang="en-US" sz="1919" dirty="0">
                <a:solidFill>
                  <a:srgbClr val="3B3B3B"/>
                </a:solidFill>
                <a:latin typeface="Klein Condensed"/>
                <a:ea typeface="Klein Condensed"/>
                <a:cs typeface="Klein Condensed"/>
                <a:sym typeface="Klein Condensed"/>
              </a:rPr>
              <a:t>Apply Bradford Assay to check soluble protein &amp; collect datas</a:t>
            </a:r>
          </a:p>
        </p:txBody>
      </p:sp>
      <p:sp>
        <p:nvSpPr>
          <p:cNvPr id="39" name="TextBox 39"/>
          <p:cNvSpPr txBox="1"/>
          <p:nvPr/>
        </p:nvSpPr>
        <p:spPr>
          <a:xfrm>
            <a:off x="3398021" y="7617364"/>
            <a:ext cx="2155620" cy="896433"/>
          </a:xfrm>
          <a:prstGeom prst="rect">
            <a:avLst/>
          </a:prstGeom>
        </p:spPr>
        <p:txBody>
          <a:bodyPr lIns="0" tIns="0" rIns="0" bIns="0" rtlCol="0" anchor="t">
            <a:spAutoFit/>
          </a:bodyPr>
          <a:lstStyle/>
          <a:p>
            <a:pPr algn="ctr">
              <a:lnSpc>
                <a:spcPts val="2302"/>
              </a:lnSpc>
              <a:spcBef>
                <a:spcPct val="0"/>
              </a:spcBef>
            </a:pPr>
            <a:r>
              <a:rPr lang="en-US" sz="1919">
                <a:solidFill>
                  <a:srgbClr val="3B3B3B"/>
                </a:solidFill>
                <a:latin typeface="Klein Condensed"/>
                <a:ea typeface="Klein Condensed"/>
                <a:cs typeface="Klein Condensed"/>
                <a:sym typeface="Klein Condensed"/>
              </a:rPr>
              <a:t>Optimization of best production method with the help of RSM</a:t>
            </a:r>
          </a:p>
        </p:txBody>
      </p:sp>
      <p:grpSp>
        <p:nvGrpSpPr>
          <p:cNvPr id="40" name="Group 40"/>
          <p:cNvGrpSpPr/>
          <p:nvPr/>
        </p:nvGrpSpPr>
        <p:grpSpPr>
          <a:xfrm>
            <a:off x="-301113" y="280428"/>
            <a:ext cx="18589113" cy="933823"/>
            <a:chOff x="0" y="0"/>
            <a:chExt cx="4895898" cy="245945"/>
          </a:xfrm>
        </p:grpSpPr>
        <p:sp>
          <p:nvSpPr>
            <p:cNvPr id="41" name="Freeform 41"/>
            <p:cNvSpPr/>
            <p:nvPr/>
          </p:nvSpPr>
          <p:spPr>
            <a:xfrm>
              <a:off x="0" y="0"/>
              <a:ext cx="4895898" cy="245945"/>
            </a:xfrm>
            <a:custGeom>
              <a:avLst/>
              <a:gdLst/>
              <a:ahLst/>
              <a:cxnLst/>
              <a:rect l="l" t="t" r="r" b="b"/>
              <a:pathLst>
                <a:path w="4895898" h="245945">
                  <a:moveTo>
                    <a:pt x="0" y="0"/>
                  </a:moveTo>
                  <a:lnTo>
                    <a:pt x="4895898" y="0"/>
                  </a:lnTo>
                  <a:lnTo>
                    <a:pt x="4895898" y="245945"/>
                  </a:lnTo>
                  <a:lnTo>
                    <a:pt x="0" y="245945"/>
                  </a:lnTo>
                  <a:close/>
                </a:path>
              </a:pathLst>
            </a:custGeom>
            <a:solidFill>
              <a:srgbClr val="789662"/>
            </a:solidFill>
          </p:spPr>
          <p:txBody>
            <a:bodyPr/>
            <a:lstStyle/>
            <a:p>
              <a:endParaRPr lang="en-GB"/>
            </a:p>
          </p:txBody>
        </p:sp>
        <p:sp>
          <p:nvSpPr>
            <p:cNvPr id="42" name="TextBox 42"/>
            <p:cNvSpPr txBox="1"/>
            <p:nvPr/>
          </p:nvSpPr>
          <p:spPr>
            <a:xfrm>
              <a:off x="0" y="-28575"/>
              <a:ext cx="4895898" cy="274520"/>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450437" y="371102"/>
            <a:ext cx="15387126" cy="714375"/>
          </a:xfrm>
          <a:prstGeom prst="rect">
            <a:avLst/>
          </a:prstGeom>
        </p:spPr>
        <p:txBody>
          <a:bodyPr lIns="0" tIns="0" rIns="0" bIns="0" rtlCol="0" anchor="t">
            <a:spAutoFit/>
          </a:bodyPr>
          <a:lstStyle/>
          <a:p>
            <a:pPr algn="l">
              <a:lnSpc>
                <a:spcPts val="5849"/>
              </a:lnSpc>
              <a:spcBef>
                <a:spcPct val="0"/>
              </a:spcBef>
            </a:pPr>
            <a:r>
              <a:rPr lang="en-US" sz="4499">
                <a:solidFill>
                  <a:srgbClr val="EFFFCD"/>
                </a:solidFill>
                <a:latin typeface="Merriweather"/>
                <a:ea typeface="Merriweather"/>
                <a:cs typeface="Merriweather"/>
                <a:sym typeface="Merriweather"/>
              </a:rPr>
              <a:t>Optimization of Protein Extraction from Faba Bean</a:t>
            </a:r>
          </a:p>
        </p:txBody>
      </p:sp>
      <p:pic>
        <p:nvPicPr>
          <p:cNvPr id="46" name="Picture 45">
            <a:extLst>
              <a:ext uri="{FF2B5EF4-FFF2-40B4-BE49-F238E27FC236}">
                <a16:creationId xmlns:a16="http://schemas.microsoft.com/office/drawing/2014/main" id="{29FEC72F-3BF2-F815-D137-B5249A94218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300313" y="9057275"/>
            <a:ext cx="972939" cy="13712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1114</TotalTime>
  <Words>1824</Words>
  <Application>Microsoft Office PowerPoint</Application>
  <PresentationFormat>Custom</PresentationFormat>
  <Paragraphs>264</Paragraphs>
  <Slides>29</Slides>
  <Notes>2</Notes>
  <HiddenSlides>3</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Merriweather Bold</vt:lpstr>
      <vt:lpstr>Arial</vt:lpstr>
      <vt:lpstr>Calibri</vt:lpstr>
      <vt:lpstr>Klein Condensed</vt:lpstr>
      <vt:lpstr>Aptos</vt:lpstr>
      <vt:lpstr>Open Sans Bold</vt:lpstr>
      <vt:lpstr>Wingdings</vt:lpstr>
      <vt:lpstr>Merriweather Bold Italics</vt:lpstr>
      <vt:lpstr>Merriweather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Protein Extraction from Faba Beans: The Role of Pressure Cooking Pretreatment</dc:title>
  <cp:lastModifiedBy>Dilara Özcan</cp:lastModifiedBy>
  <cp:revision>20</cp:revision>
  <dcterms:created xsi:type="dcterms:W3CDTF">2006-08-16T00:00:00Z</dcterms:created>
  <dcterms:modified xsi:type="dcterms:W3CDTF">2025-01-09T13:16:53Z</dcterms:modified>
  <dc:identifier>DAGU3R2ETQs</dc:identifier>
</cp:coreProperties>
</file>